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61" r:id="rId2"/>
    <p:sldId id="260" r:id="rId3"/>
    <p:sldId id="258" r:id="rId4"/>
    <p:sldId id="259" r:id="rId5"/>
    <p:sldId id="265" r:id="rId6"/>
    <p:sldId id="263" r:id="rId7"/>
    <p:sldId id="264" r:id="rId8"/>
    <p:sldId id="262" r:id="rId9"/>
    <p:sldId id="257" r:id="rId10"/>
    <p:sldId id="256" r:id="rId11"/>
    <p:sldId id="266" r:id="rId12"/>
    <p:sldId id="268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96D51-2207-46B4-A21A-75FFFB6D13C8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8DAC2B-8E6C-41D6-97CE-B612751135A4}">
      <dgm:prSet phldrT="[Text]"/>
      <dgm:spPr/>
      <dgm:t>
        <a:bodyPr/>
        <a:lstStyle/>
        <a:p>
          <a:r>
            <a:rPr lang="en-US" dirty="0" smtClean="0"/>
            <a:t>PGM</a:t>
          </a:r>
          <a:endParaRPr lang="en-US" dirty="0"/>
        </a:p>
      </dgm:t>
    </dgm:pt>
    <dgm:pt modelId="{98C1DED6-7859-4F8F-8CFD-7C1A86B59D15}" type="parTrans" cxnId="{9CEFE3ED-6BCF-410C-941F-84013ECC0F43}">
      <dgm:prSet/>
      <dgm:spPr/>
      <dgm:t>
        <a:bodyPr/>
        <a:lstStyle/>
        <a:p>
          <a:endParaRPr lang="en-US"/>
        </a:p>
      </dgm:t>
    </dgm:pt>
    <dgm:pt modelId="{77EDD9CC-A5FF-4C4A-A24D-812747294128}" type="sibTrans" cxnId="{9CEFE3ED-6BCF-410C-941F-84013ECC0F43}">
      <dgm:prSet/>
      <dgm:spPr/>
      <dgm:t>
        <a:bodyPr/>
        <a:lstStyle/>
        <a:p>
          <a:endParaRPr lang="en-US"/>
        </a:p>
      </dgm:t>
    </dgm:pt>
    <dgm:pt modelId="{E0E7B8EB-2498-44F2-9AA0-A461320E0172}">
      <dgm:prSet phldrT="[Text]"/>
      <dgm:spPr/>
      <dgm:t>
        <a:bodyPr/>
        <a:lstStyle/>
        <a:p>
          <a:r>
            <a:rPr lang="en-US" dirty="0" smtClean="0"/>
            <a:t>Probabilistic</a:t>
          </a:r>
          <a:endParaRPr lang="en-US" dirty="0"/>
        </a:p>
      </dgm:t>
    </dgm:pt>
    <dgm:pt modelId="{612C8EF8-DBA9-49F7-BFE3-C2C5C2976F39}" type="parTrans" cxnId="{894B94DC-B337-4E79-987A-C846C826E607}">
      <dgm:prSet/>
      <dgm:spPr/>
      <dgm:t>
        <a:bodyPr/>
        <a:lstStyle/>
        <a:p>
          <a:endParaRPr lang="en-US"/>
        </a:p>
      </dgm:t>
    </dgm:pt>
    <dgm:pt modelId="{132A6CE8-861E-4F3E-9E72-966E675CD22D}" type="sibTrans" cxnId="{894B94DC-B337-4E79-987A-C846C826E607}">
      <dgm:prSet/>
      <dgm:spPr/>
      <dgm:t>
        <a:bodyPr/>
        <a:lstStyle/>
        <a:p>
          <a:endParaRPr lang="en-US"/>
        </a:p>
      </dgm:t>
    </dgm:pt>
    <dgm:pt modelId="{F2EED98D-65C3-4042-9AF4-C3F585A5E506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585395DC-150D-43B4-8EB1-7807CEECD093}" type="parTrans" cxnId="{BBCD67EF-B343-45D2-AE48-DCE7D7C8ACCF}">
      <dgm:prSet/>
      <dgm:spPr/>
      <dgm:t>
        <a:bodyPr/>
        <a:lstStyle/>
        <a:p>
          <a:endParaRPr lang="en-US"/>
        </a:p>
      </dgm:t>
    </dgm:pt>
    <dgm:pt modelId="{E99CB104-BA9F-4015-BC06-90A23A471A54}" type="sibTrans" cxnId="{BBCD67EF-B343-45D2-AE48-DCE7D7C8ACCF}">
      <dgm:prSet/>
      <dgm:spPr/>
      <dgm:t>
        <a:bodyPr/>
        <a:lstStyle/>
        <a:p>
          <a:endParaRPr lang="en-US"/>
        </a:p>
      </dgm:t>
    </dgm:pt>
    <dgm:pt modelId="{553FA619-139E-4E50-B30C-668B792ED12B}">
      <dgm:prSet phldrT="[Text]"/>
      <dgm:spPr/>
      <dgm:t>
        <a:bodyPr/>
        <a:lstStyle/>
        <a:p>
          <a:r>
            <a:rPr lang="en-US" dirty="0" smtClean="0"/>
            <a:t>Graphical</a:t>
          </a:r>
          <a:endParaRPr lang="en-US" dirty="0"/>
        </a:p>
      </dgm:t>
    </dgm:pt>
    <dgm:pt modelId="{216FD19F-88DF-4A70-A269-7C3336E2DD29}" type="parTrans" cxnId="{AC70A217-D8C9-457F-B3D1-E600AF67A021}">
      <dgm:prSet/>
      <dgm:spPr/>
      <dgm:t>
        <a:bodyPr/>
        <a:lstStyle/>
        <a:p>
          <a:endParaRPr lang="en-US"/>
        </a:p>
      </dgm:t>
    </dgm:pt>
    <dgm:pt modelId="{2B5CD957-CA5E-4687-A891-E4C4D160F1C1}" type="sibTrans" cxnId="{AC70A217-D8C9-457F-B3D1-E600AF67A021}">
      <dgm:prSet/>
      <dgm:spPr/>
      <dgm:t>
        <a:bodyPr/>
        <a:lstStyle/>
        <a:p>
          <a:endParaRPr lang="en-US"/>
        </a:p>
      </dgm:t>
    </dgm:pt>
    <dgm:pt modelId="{BC2D1D3B-C99D-4D5A-9AFB-1265E0225439}" type="pres">
      <dgm:prSet presAssocID="{59396D51-2207-46B4-A21A-75FFFB6D13C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DBC30C-CF71-4EB2-862E-6837DF61DF59}" type="pres">
      <dgm:prSet presAssocID="{AF8DAC2B-8E6C-41D6-97CE-B612751135A4}" presName="centerShape" presStyleLbl="node0" presStyleIdx="0" presStyleCnt="1"/>
      <dgm:spPr/>
      <dgm:t>
        <a:bodyPr/>
        <a:lstStyle/>
        <a:p>
          <a:endParaRPr lang="en-US"/>
        </a:p>
      </dgm:t>
    </dgm:pt>
    <dgm:pt modelId="{4717380E-416E-4E2B-9A8F-EB13E34D9F36}" type="pres">
      <dgm:prSet presAssocID="{E0E7B8EB-2498-44F2-9AA0-A461320E017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4270-6B92-4FD5-BE93-7E20B884075A}" type="pres">
      <dgm:prSet presAssocID="{E0E7B8EB-2498-44F2-9AA0-A461320E0172}" presName="dummy" presStyleCnt="0"/>
      <dgm:spPr/>
    </dgm:pt>
    <dgm:pt modelId="{436F8E36-8B72-433B-ADF9-1A011C27D00D}" type="pres">
      <dgm:prSet presAssocID="{132A6CE8-861E-4F3E-9E72-966E675CD22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E65410B-C17A-4A14-9D3F-A4D488DCD090}" type="pres">
      <dgm:prSet presAssocID="{F2EED98D-65C3-4042-9AF4-C3F585A5E50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F8598-13E2-4273-9EA8-394BC47AACEC}" type="pres">
      <dgm:prSet presAssocID="{F2EED98D-65C3-4042-9AF4-C3F585A5E506}" presName="dummy" presStyleCnt="0"/>
      <dgm:spPr/>
    </dgm:pt>
    <dgm:pt modelId="{16847778-4C86-4B2A-839C-2553FA924AC1}" type="pres">
      <dgm:prSet presAssocID="{E99CB104-BA9F-4015-BC06-90A23A471A5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61796CB-F762-4876-B2A8-C4A070089A5D}" type="pres">
      <dgm:prSet presAssocID="{553FA619-139E-4E50-B30C-668B792ED1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8F472-A9AC-4C97-880B-564A2EB4C910}" type="pres">
      <dgm:prSet presAssocID="{553FA619-139E-4E50-B30C-668B792ED12B}" presName="dummy" presStyleCnt="0"/>
      <dgm:spPr/>
    </dgm:pt>
    <dgm:pt modelId="{12624B08-221A-4AD3-84D4-2DB78CC486BA}" type="pres">
      <dgm:prSet presAssocID="{2B5CD957-CA5E-4687-A891-E4C4D160F1C1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BCD67EF-B343-45D2-AE48-DCE7D7C8ACCF}" srcId="{AF8DAC2B-8E6C-41D6-97CE-B612751135A4}" destId="{F2EED98D-65C3-4042-9AF4-C3F585A5E506}" srcOrd="1" destOrd="0" parTransId="{585395DC-150D-43B4-8EB1-7807CEECD093}" sibTransId="{E99CB104-BA9F-4015-BC06-90A23A471A54}"/>
    <dgm:cxn modelId="{9CEFE3ED-6BCF-410C-941F-84013ECC0F43}" srcId="{59396D51-2207-46B4-A21A-75FFFB6D13C8}" destId="{AF8DAC2B-8E6C-41D6-97CE-B612751135A4}" srcOrd="0" destOrd="0" parTransId="{98C1DED6-7859-4F8F-8CFD-7C1A86B59D15}" sibTransId="{77EDD9CC-A5FF-4C4A-A24D-812747294128}"/>
    <dgm:cxn modelId="{9FF6C483-A389-4CB0-A24E-1987B5CB717B}" type="presOf" srcId="{AF8DAC2B-8E6C-41D6-97CE-B612751135A4}" destId="{C7DBC30C-CF71-4EB2-862E-6837DF61DF59}" srcOrd="0" destOrd="0" presId="urn:microsoft.com/office/officeart/2005/8/layout/radial6"/>
    <dgm:cxn modelId="{DADA4E8B-91A8-4E1D-BCAB-9D0F638CD955}" type="presOf" srcId="{E99CB104-BA9F-4015-BC06-90A23A471A54}" destId="{16847778-4C86-4B2A-839C-2553FA924AC1}" srcOrd="0" destOrd="0" presId="urn:microsoft.com/office/officeart/2005/8/layout/radial6"/>
    <dgm:cxn modelId="{81552763-4FFA-44C3-B149-307AF3D92715}" type="presOf" srcId="{59396D51-2207-46B4-A21A-75FFFB6D13C8}" destId="{BC2D1D3B-C99D-4D5A-9AFB-1265E0225439}" srcOrd="0" destOrd="0" presId="urn:microsoft.com/office/officeart/2005/8/layout/radial6"/>
    <dgm:cxn modelId="{AC70A217-D8C9-457F-B3D1-E600AF67A021}" srcId="{AF8DAC2B-8E6C-41D6-97CE-B612751135A4}" destId="{553FA619-139E-4E50-B30C-668B792ED12B}" srcOrd="2" destOrd="0" parTransId="{216FD19F-88DF-4A70-A269-7C3336E2DD29}" sibTransId="{2B5CD957-CA5E-4687-A891-E4C4D160F1C1}"/>
    <dgm:cxn modelId="{9B79BB4C-AFF5-4708-AAA0-9A5A83D3B04F}" type="presOf" srcId="{2B5CD957-CA5E-4687-A891-E4C4D160F1C1}" destId="{12624B08-221A-4AD3-84D4-2DB78CC486BA}" srcOrd="0" destOrd="0" presId="urn:microsoft.com/office/officeart/2005/8/layout/radial6"/>
    <dgm:cxn modelId="{7CFD0308-D4D0-4F65-BB9F-11B029A13230}" type="presOf" srcId="{553FA619-139E-4E50-B30C-668B792ED12B}" destId="{461796CB-F762-4876-B2A8-C4A070089A5D}" srcOrd="0" destOrd="0" presId="urn:microsoft.com/office/officeart/2005/8/layout/radial6"/>
    <dgm:cxn modelId="{46413329-0E7D-429B-842A-11129D60CC86}" type="presOf" srcId="{132A6CE8-861E-4F3E-9E72-966E675CD22D}" destId="{436F8E36-8B72-433B-ADF9-1A011C27D00D}" srcOrd="0" destOrd="0" presId="urn:microsoft.com/office/officeart/2005/8/layout/radial6"/>
    <dgm:cxn modelId="{FF1491D8-6AF2-409E-94B3-FC9E20132437}" type="presOf" srcId="{F2EED98D-65C3-4042-9AF4-C3F585A5E506}" destId="{FE65410B-C17A-4A14-9D3F-A4D488DCD090}" srcOrd="0" destOrd="0" presId="urn:microsoft.com/office/officeart/2005/8/layout/radial6"/>
    <dgm:cxn modelId="{894B94DC-B337-4E79-987A-C846C826E607}" srcId="{AF8DAC2B-8E6C-41D6-97CE-B612751135A4}" destId="{E0E7B8EB-2498-44F2-9AA0-A461320E0172}" srcOrd="0" destOrd="0" parTransId="{612C8EF8-DBA9-49F7-BFE3-C2C5C2976F39}" sibTransId="{132A6CE8-861E-4F3E-9E72-966E675CD22D}"/>
    <dgm:cxn modelId="{F5F6BD68-66AB-4A8B-B98A-4C631E501515}" type="presOf" srcId="{E0E7B8EB-2498-44F2-9AA0-A461320E0172}" destId="{4717380E-416E-4E2B-9A8F-EB13E34D9F36}" srcOrd="0" destOrd="0" presId="urn:microsoft.com/office/officeart/2005/8/layout/radial6"/>
    <dgm:cxn modelId="{99B9D435-8791-49E4-BEBD-DCF442303BB7}" type="presParOf" srcId="{BC2D1D3B-C99D-4D5A-9AFB-1265E0225439}" destId="{C7DBC30C-CF71-4EB2-862E-6837DF61DF59}" srcOrd="0" destOrd="0" presId="urn:microsoft.com/office/officeart/2005/8/layout/radial6"/>
    <dgm:cxn modelId="{3B9D3F61-3E2E-49A5-B9BA-997B703DA7CE}" type="presParOf" srcId="{BC2D1D3B-C99D-4D5A-9AFB-1265E0225439}" destId="{4717380E-416E-4E2B-9A8F-EB13E34D9F36}" srcOrd="1" destOrd="0" presId="urn:microsoft.com/office/officeart/2005/8/layout/radial6"/>
    <dgm:cxn modelId="{A210381E-9C0A-4779-90DE-5C35255224D9}" type="presParOf" srcId="{BC2D1D3B-C99D-4D5A-9AFB-1265E0225439}" destId="{57614270-6B92-4FD5-BE93-7E20B884075A}" srcOrd="2" destOrd="0" presId="urn:microsoft.com/office/officeart/2005/8/layout/radial6"/>
    <dgm:cxn modelId="{52767B2C-2E54-4998-ADC3-81D80688D1C7}" type="presParOf" srcId="{BC2D1D3B-C99D-4D5A-9AFB-1265E0225439}" destId="{436F8E36-8B72-433B-ADF9-1A011C27D00D}" srcOrd="3" destOrd="0" presId="urn:microsoft.com/office/officeart/2005/8/layout/radial6"/>
    <dgm:cxn modelId="{09C67E8B-1324-4FF7-9318-0B6332778A2C}" type="presParOf" srcId="{BC2D1D3B-C99D-4D5A-9AFB-1265E0225439}" destId="{FE65410B-C17A-4A14-9D3F-A4D488DCD090}" srcOrd="4" destOrd="0" presId="urn:microsoft.com/office/officeart/2005/8/layout/radial6"/>
    <dgm:cxn modelId="{3311C329-90CA-4185-8BA3-2490CC0BB021}" type="presParOf" srcId="{BC2D1D3B-C99D-4D5A-9AFB-1265E0225439}" destId="{C34F8598-13E2-4273-9EA8-394BC47AACEC}" srcOrd="5" destOrd="0" presId="urn:microsoft.com/office/officeart/2005/8/layout/radial6"/>
    <dgm:cxn modelId="{9399E119-DB79-4FCA-B6B8-CF3ED10924AF}" type="presParOf" srcId="{BC2D1D3B-C99D-4D5A-9AFB-1265E0225439}" destId="{16847778-4C86-4B2A-839C-2553FA924AC1}" srcOrd="6" destOrd="0" presId="urn:microsoft.com/office/officeart/2005/8/layout/radial6"/>
    <dgm:cxn modelId="{0FE05721-C00D-43B8-9D13-C319656011C3}" type="presParOf" srcId="{BC2D1D3B-C99D-4D5A-9AFB-1265E0225439}" destId="{461796CB-F762-4876-B2A8-C4A070089A5D}" srcOrd="7" destOrd="0" presId="urn:microsoft.com/office/officeart/2005/8/layout/radial6"/>
    <dgm:cxn modelId="{1D9DC0DE-FF4B-48EB-A735-C174314ADC6C}" type="presParOf" srcId="{BC2D1D3B-C99D-4D5A-9AFB-1265E0225439}" destId="{B8F8F472-A9AC-4C97-880B-564A2EB4C910}" srcOrd="8" destOrd="0" presId="urn:microsoft.com/office/officeart/2005/8/layout/radial6"/>
    <dgm:cxn modelId="{E58A3B07-A8D7-4A32-82C7-8B096C593172}" type="presParOf" srcId="{BC2D1D3B-C99D-4D5A-9AFB-1265E0225439}" destId="{12624B08-221A-4AD3-84D4-2DB78CC486BA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24B08-221A-4AD3-84D4-2DB78CC486BA}">
      <dsp:nvSpPr>
        <dsp:cNvPr id="0" name=""/>
        <dsp:cNvSpPr/>
      </dsp:nvSpPr>
      <dsp:spPr>
        <a:xfrm>
          <a:off x="1370971" y="548123"/>
          <a:ext cx="3653132" cy="3653132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47778-4C86-4B2A-839C-2553FA924AC1}">
      <dsp:nvSpPr>
        <dsp:cNvPr id="0" name=""/>
        <dsp:cNvSpPr/>
      </dsp:nvSpPr>
      <dsp:spPr>
        <a:xfrm>
          <a:off x="1370971" y="548123"/>
          <a:ext cx="3653132" cy="3653132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F8E36-8B72-433B-ADF9-1A011C27D00D}">
      <dsp:nvSpPr>
        <dsp:cNvPr id="0" name=""/>
        <dsp:cNvSpPr/>
      </dsp:nvSpPr>
      <dsp:spPr>
        <a:xfrm>
          <a:off x="1370971" y="548123"/>
          <a:ext cx="3653132" cy="3653132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BC30C-CF71-4EB2-862E-6837DF61DF59}">
      <dsp:nvSpPr>
        <dsp:cNvPr id="0" name=""/>
        <dsp:cNvSpPr/>
      </dsp:nvSpPr>
      <dsp:spPr>
        <a:xfrm>
          <a:off x="2355998" y="1533150"/>
          <a:ext cx="1683079" cy="1683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PGM</a:t>
          </a:r>
          <a:endParaRPr lang="en-US" sz="3800" kern="1200" dirty="0"/>
        </a:p>
      </dsp:txBody>
      <dsp:txXfrm>
        <a:off x="2602479" y="1779631"/>
        <a:ext cx="1190117" cy="1190117"/>
      </dsp:txXfrm>
    </dsp:sp>
    <dsp:sp modelId="{4717380E-416E-4E2B-9A8F-EB13E34D9F36}">
      <dsp:nvSpPr>
        <dsp:cNvPr id="0" name=""/>
        <dsp:cNvSpPr/>
      </dsp:nvSpPr>
      <dsp:spPr>
        <a:xfrm>
          <a:off x="2608460" y="1459"/>
          <a:ext cx="1178155" cy="11781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Probabilistic</a:t>
          </a:r>
          <a:endParaRPr lang="en-US" sz="1000" kern="1200" dirty="0"/>
        </a:p>
      </dsp:txBody>
      <dsp:txXfrm>
        <a:off x="2780997" y="173996"/>
        <a:ext cx="833081" cy="833081"/>
      </dsp:txXfrm>
    </dsp:sp>
    <dsp:sp modelId="{FE65410B-C17A-4A14-9D3F-A4D488DCD090}">
      <dsp:nvSpPr>
        <dsp:cNvPr id="0" name=""/>
        <dsp:cNvSpPr/>
      </dsp:nvSpPr>
      <dsp:spPr>
        <a:xfrm>
          <a:off x="4153581" y="2677688"/>
          <a:ext cx="1178155" cy="11781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Model</a:t>
          </a:r>
          <a:endParaRPr lang="en-US" sz="1000" kern="1200" dirty="0"/>
        </a:p>
      </dsp:txBody>
      <dsp:txXfrm>
        <a:off x="4326118" y="2850225"/>
        <a:ext cx="833081" cy="833081"/>
      </dsp:txXfrm>
    </dsp:sp>
    <dsp:sp modelId="{461796CB-F762-4876-B2A8-C4A070089A5D}">
      <dsp:nvSpPr>
        <dsp:cNvPr id="0" name=""/>
        <dsp:cNvSpPr/>
      </dsp:nvSpPr>
      <dsp:spPr>
        <a:xfrm>
          <a:off x="1063338" y="2677688"/>
          <a:ext cx="1178155" cy="1178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Graphical</a:t>
          </a:r>
          <a:endParaRPr lang="en-US" sz="1000" kern="1200" dirty="0"/>
        </a:p>
      </dsp:txBody>
      <dsp:txXfrm>
        <a:off x="1235875" y="2850225"/>
        <a:ext cx="833081" cy="83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78E7-A7A0-4ABD-83C0-82C8AA4B2320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537F5-DD7C-4DE8-AA27-87A60D63A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537F5-DD7C-4DE8-AA27-87A60D63A5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DF37D7-AB1E-4107-8119-9B8002800477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B2DA4C0-671F-42C0-B454-7BEB8C78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aberry/odsceast2018/blob/master/Bayesian_Theory.ipynb" TargetMode="External"/><Relationship Id="rId7" Type="http://schemas.openxmlformats.org/officeDocument/2006/relationships/hyperlink" Target="https://github.com/colaberry/odsceast2018/blob/master/Credit_Approval.ipynb" TargetMode="External"/><Relationship Id="rId2" Type="http://schemas.openxmlformats.org/officeDocument/2006/relationships/hyperlink" Target="https://refactored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laberry/odsceast2018/blob/master/Fraud_Modeling_PGMPY.ipynb" TargetMode="External"/><Relationship Id="rId5" Type="http://schemas.openxmlformats.org/officeDocument/2006/relationships/hyperlink" Target="https://github.com/colaberry/odsceast2018/blob/master/Bayesian_Network_Features.ipynb" TargetMode="External"/><Relationship Id="rId4" Type="http://schemas.openxmlformats.org/officeDocument/2006/relationships/hyperlink" Target="https://github.com/colaberry/odsceast2018/blob/master/Bayesian_Networks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awan@colaberry.com" TargetMode="External"/><Relationship Id="rId2" Type="http://schemas.openxmlformats.org/officeDocument/2006/relationships/hyperlink" Target="mailto:Sathwik@colaberry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mailto:Ram@colaberry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Networks using PGMPY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5909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ODSC 2018</a:t>
            </a:r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Sathwik Mohan Vangari (ML Engineer at </a:t>
            </a:r>
            <a:r>
              <a:rPr lang="en-US" dirty="0" err="1" smtClean="0"/>
              <a:t>Colaberry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/>
          <p:cNvGrpSpPr/>
          <p:nvPr/>
        </p:nvGrpSpPr>
        <p:grpSpPr>
          <a:xfrm>
            <a:off x="2379454" y="1781577"/>
            <a:ext cx="7339802" cy="4606128"/>
            <a:chOff x="2014553" y="512837"/>
            <a:chExt cx="8307192" cy="5600118"/>
          </a:xfrm>
        </p:grpSpPr>
        <p:pic>
          <p:nvPicPr>
            <p:cNvPr id="1026" name="Picture 2" descr="Image result for hen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128" y="512837"/>
              <a:ext cx="1209708" cy="143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egg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814" y="3100949"/>
              <a:ext cx="307095" cy="46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egg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687" y="3074829"/>
              <a:ext cx="307095" cy="46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egg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042" y="3074829"/>
              <a:ext cx="307095" cy="46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egg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397" y="3074828"/>
              <a:ext cx="307095" cy="46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en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381" y="4676626"/>
              <a:ext cx="1209708" cy="143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hen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209" y="4664236"/>
              <a:ext cx="1209708" cy="143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hen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2037" y="4664235"/>
              <a:ext cx="1209708" cy="143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hen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553" y="4664235"/>
              <a:ext cx="1209708" cy="143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>
              <a:stCxn id="1026" idx="2"/>
              <a:endCxn id="1028" idx="0"/>
            </p:cNvCxnSpPr>
            <p:nvPr/>
          </p:nvCxnSpPr>
          <p:spPr>
            <a:xfrm flipH="1">
              <a:off x="4022362" y="1949166"/>
              <a:ext cx="2040620" cy="1151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28" idx="2"/>
              <a:endCxn id="12" idx="0"/>
            </p:cNvCxnSpPr>
            <p:nvPr/>
          </p:nvCxnSpPr>
          <p:spPr>
            <a:xfrm flipH="1">
              <a:off x="2619407" y="3564694"/>
              <a:ext cx="1402955" cy="1099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26" idx="2"/>
              <a:endCxn id="6" idx="0"/>
            </p:cNvCxnSpPr>
            <p:nvPr/>
          </p:nvCxnSpPr>
          <p:spPr>
            <a:xfrm flipH="1">
              <a:off x="5408235" y="1949166"/>
              <a:ext cx="654747" cy="1125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9" idx="0"/>
            </p:cNvCxnSpPr>
            <p:nvPr/>
          </p:nvCxnSpPr>
          <p:spPr>
            <a:xfrm flipH="1">
              <a:off x="4985235" y="3538574"/>
              <a:ext cx="423000" cy="1138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26" idx="2"/>
              <a:endCxn id="7" idx="0"/>
            </p:cNvCxnSpPr>
            <p:nvPr/>
          </p:nvCxnSpPr>
          <p:spPr>
            <a:xfrm>
              <a:off x="6062982" y="1949166"/>
              <a:ext cx="731608" cy="1125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2"/>
              <a:endCxn id="10" idx="0"/>
            </p:cNvCxnSpPr>
            <p:nvPr/>
          </p:nvCxnSpPr>
          <p:spPr>
            <a:xfrm>
              <a:off x="6794590" y="3538574"/>
              <a:ext cx="556473" cy="1125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26" idx="2"/>
              <a:endCxn id="8" idx="0"/>
            </p:cNvCxnSpPr>
            <p:nvPr/>
          </p:nvCxnSpPr>
          <p:spPr>
            <a:xfrm>
              <a:off x="6062982" y="1949166"/>
              <a:ext cx="2117963" cy="1125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2"/>
              <a:endCxn id="11" idx="0"/>
            </p:cNvCxnSpPr>
            <p:nvPr/>
          </p:nvCxnSpPr>
          <p:spPr>
            <a:xfrm>
              <a:off x="8180945" y="3538573"/>
              <a:ext cx="1535946" cy="1125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3" name="Title 10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 Or egg? - data 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5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ate the egg?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46360" y="3056585"/>
            <a:ext cx="4956220" cy="3102583"/>
            <a:chOff x="2719588" y="2143306"/>
            <a:chExt cx="5971416" cy="38570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588" y="2143306"/>
              <a:ext cx="2294586" cy="153737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1417" y="2473836"/>
              <a:ext cx="1239587" cy="1238038"/>
            </a:xfrm>
            <a:prstGeom prst="rect">
              <a:avLst/>
            </a:prstGeom>
          </p:spPr>
        </p:pic>
        <p:pic>
          <p:nvPicPr>
            <p:cNvPr id="11" name="Picture 4" descr="Image result for egg clip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572" y="5192445"/>
              <a:ext cx="574690" cy="807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/>
            <p:cNvCxnSpPr>
              <a:stCxn id="4" idx="2"/>
              <a:endCxn id="11" idx="1"/>
            </p:cNvCxnSpPr>
            <p:nvPr/>
          </p:nvCxnSpPr>
          <p:spPr>
            <a:xfrm>
              <a:off x="3866881" y="3680679"/>
              <a:ext cx="1555691" cy="19157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11" idx="3"/>
            </p:cNvCxnSpPr>
            <p:nvPr/>
          </p:nvCxnSpPr>
          <p:spPr>
            <a:xfrm flipH="1">
              <a:off x="5997262" y="3711874"/>
              <a:ext cx="2073949" cy="18845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306119" y="2453176"/>
            <a:ext cx="30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Dependence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562" y="1905844"/>
            <a:ext cx="5215944" cy="5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9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Approval – Bayesian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89787"/>
            <a:ext cx="10058400" cy="41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6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Model – Bayesian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Heckerman’s Fraud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47" y="2165212"/>
            <a:ext cx="5255264" cy="39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8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Recommended: Access ODSC 2018 track </a:t>
            </a:r>
            <a:r>
              <a:rPr lang="en-US" dirty="0"/>
              <a:t>on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refactored.ai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Bayesian Theory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Bayesian Networks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Bayesian Network Features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Fraud Modeling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Credit Approval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3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5352" y="3734421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Reach out to us at </a:t>
            </a:r>
            <a:br>
              <a:rPr lang="en-US" sz="2000" dirty="0" smtClean="0"/>
            </a:br>
            <a:r>
              <a:rPr lang="en-US" sz="2000" dirty="0" smtClean="0">
                <a:hlinkClick r:id="rId2"/>
              </a:rPr>
              <a:t>Sathwik@colaberry.com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Pawan@colaberry.com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4"/>
              </a:rPr>
              <a:t>Ram@colaberry.com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8011" y="1691424"/>
            <a:ext cx="475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cap="all" dirty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59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193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Bayes Rule and Conditional Probability</a:t>
            </a:r>
          </a:p>
          <a:p>
            <a:r>
              <a:rPr lang="en-US" dirty="0" smtClean="0"/>
              <a:t>What are PGMs?</a:t>
            </a:r>
          </a:p>
          <a:p>
            <a:r>
              <a:rPr lang="en-US" dirty="0" smtClean="0"/>
              <a:t>What are Bayesian Networks?</a:t>
            </a:r>
          </a:p>
          <a:p>
            <a:r>
              <a:rPr lang="en-US" dirty="0" smtClean="0"/>
              <a:t>Motivation to study Bayesian Networks</a:t>
            </a:r>
          </a:p>
          <a:p>
            <a:r>
              <a:rPr lang="en-US" dirty="0" smtClean="0"/>
              <a:t>Features of Bayesian Networks</a:t>
            </a:r>
          </a:p>
          <a:p>
            <a:r>
              <a:rPr lang="en-US" dirty="0" smtClean="0"/>
              <a:t>Fraud Modeling</a:t>
            </a:r>
          </a:p>
          <a:p>
            <a:r>
              <a:rPr lang="en-US" dirty="0" smtClean="0"/>
              <a:t>Conditional Independence and D-separation</a:t>
            </a:r>
          </a:p>
          <a:p>
            <a:r>
              <a:rPr lang="en-US" dirty="0" smtClean="0"/>
              <a:t>Credit Approval Model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93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PGMs?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86430502"/>
              </p:ext>
            </p:extLst>
          </p:nvPr>
        </p:nvGraphicFramePr>
        <p:xfrm>
          <a:off x="2901510" y="1834462"/>
          <a:ext cx="6395076" cy="443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85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Bayesian networks?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Formalism</a:t>
            </a:r>
          </a:p>
          <a:p>
            <a:r>
              <a:rPr lang="en-US" dirty="0" smtClean="0"/>
              <a:t>Directed Acyclic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Bayesian networks?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Causality</a:t>
            </a:r>
          </a:p>
          <a:p>
            <a:r>
              <a:rPr lang="en-US" dirty="0" smtClean="0"/>
              <a:t>Bring in domain knowledge – advantage or requirement?</a:t>
            </a:r>
          </a:p>
          <a:p>
            <a:r>
              <a:rPr lang="en-US" dirty="0" smtClean="0"/>
              <a:t>Comprehensible</a:t>
            </a:r>
          </a:p>
          <a:p>
            <a:r>
              <a:rPr lang="en-US" dirty="0" smtClean="0"/>
              <a:t>Works with 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5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–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Frequentist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8" y="3100293"/>
            <a:ext cx="10431887" cy="759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98" y="4336132"/>
            <a:ext cx="3291759" cy="8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–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79" y="2618705"/>
            <a:ext cx="3983813" cy="3695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00" y="2771534"/>
            <a:ext cx="4387740" cy="33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3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</a:t>
            </a:r>
          </a:p>
          <a:p>
            <a:r>
              <a:rPr lang="en-US" dirty="0" smtClean="0"/>
              <a:t>Learned from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0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645655" y="1951522"/>
            <a:ext cx="1209708" cy="4027223"/>
            <a:chOff x="5598432" y="1127275"/>
            <a:chExt cx="1209708" cy="4027223"/>
          </a:xfrm>
        </p:grpSpPr>
        <p:pic>
          <p:nvPicPr>
            <p:cNvPr id="2" name="Picture 2" descr="Image result for hen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432" y="1127275"/>
              <a:ext cx="1209708" cy="143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Image result for egg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738" y="4690753"/>
              <a:ext cx="307095" cy="46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Curved Connector 4"/>
            <p:cNvCxnSpPr>
              <a:stCxn id="2" idx="1"/>
              <a:endCxn id="3" idx="1"/>
            </p:cNvCxnSpPr>
            <p:nvPr/>
          </p:nvCxnSpPr>
          <p:spPr>
            <a:xfrm rot="10800000" flipH="1" flipV="1">
              <a:off x="5598432" y="1845440"/>
              <a:ext cx="451306" cy="3077186"/>
            </a:xfrm>
            <a:prstGeom prst="curvedConnector3">
              <a:avLst>
                <a:gd name="adj1" fmla="val -2489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" idx="3"/>
              <a:endCxn id="2" idx="3"/>
            </p:cNvCxnSpPr>
            <p:nvPr/>
          </p:nvCxnSpPr>
          <p:spPr>
            <a:xfrm flipV="1">
              <a:off x="6356833" y="1845440"/>
              <a:ext cx="451307" cy="3077186"/>
            </a:xfrm>
            <a:prstGeom prst="curvedConnector3">
              <a:avLst>
                <a:gd name="adj1" fmla="val 3436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 or Egg? – Theoretical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6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3545</TotalTime>
  <Words>170</Words>
  <Application>Microsoft Office PowerPoint</Application>
  <PresentationFormat>Widescreen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Wingdings</vt:lpstr>
      <vt:lpstr>Wood Type</vt:lpstr>
      <vt:lpstr>Bayesian Networks using PGMPY</vt:lpstr>
      <vt:lpstr>Agenda</vt:lpstr>
      <vt:lpstr>What are PGMs?</vt:lpstr>
      <vt:lpstr>What are Bayesian networks?</vt:lpstr>
      <vt:lpstr>Why use Bayesian networks? </vt:lpstr>
      <vt:lpstr>Linear Regression – 1/2</vt:lpstr>
      <vt:lpstr>Linear regression – 2/2</vt:lpstr>
      <vt:lpstr>Problem formulation</vt:lpstr>
      <vt:lpstr>Chicken or Egg? – Theoretical</vt:lpstr>
      <vt:lpstr>Chicken Or egg? - data solved</vt:lpstr>
      <vt:lpstr>Who ate the egg?</vt:lpstr>
      <vt:lpstr>Credit Approval – Bayesian Network</vt:lpstr>
      <vt:lpstr>Fraud Model – Bayesian Network</vt:lpstr>
      <vt:lpstr>Notebook Links</vt:lpstr>
      <vt:lpstr>   Reach out to us at  Sathwik@colaberry.com Pawan@colaberry.com Ram@colaberry.com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Sathwik Mohan Vangari</dc:creator>
  <cp:lastModifiedBy>Sathwik Mohan Vangari</cp:lastModifiedBy>
  <cp:revision>27</cp:revision>
  <dcterms:created xsi:type="dcterms:W3CDTF">2018-05-01T20:41:41Z</dcterms:created>
  <dcterms:modified xsi:type="dcterms:W3CDTF">2018-05-04T17:01:00Z</dcterms:modified>
</cp:coreProperties>
</file>