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69" r:id="rId16"/>
    <p:sldId id="270" r:id="rId17"/>
    <p:sldId id="289" r:id="rId18"/>
    <p:sldId id="271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1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3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1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8190-0E98-4140-BEE0-5CE33E04F054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EB4D-3B7A-46DD-8DB4-BB86340F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5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ianghaiming.com/seo/google-quality-rater-guildlines/" TargetMode="External"/><Relationship Id="rId2" Type="http://schemas.openxmlformats.org/officeDocument/2006/relationships/hyperlink" Target="https://baike.baidu.com/item/DC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m.jd.com/11007625.html" TargetMode="External"/><Relationship Id="rId2" Type="http://schemas.openxmlformats.org/officeDocument/2006/relationships/hyperlink" Target="https://item.jd.com/119771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em.jd.com/11378821816.html" TargetMode="External"/><Relationship Id="rId5" Type="http://schemas.openxmlformats.org/officeDocument/2006/relationships/hyperlink" Target="https://item.jd.com/12128543.html" TargetMode="External"/><Relationship Id="rId4" Type="http://schemas.openxmlformats.org/officeDocument/2006/relationships/hyperlink" Target="https://item.jd.com/1176565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简单回顾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如何成为数据科学家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09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行为数据的特点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电信运行商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计费数据是交易数据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通道上的其他数据：用户的地理位置、通话时间、内容、上网信息等是行为数据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医疗行业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问诊过程是交易数据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日常生活习惯是行为数据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一致性要求很低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和传统的交易数据不同，行为数据可以丢弃少部分数据</a:t>
            </a:r>
            <a:endParaRPr lang="en-US" altLang="zh-CN" dirty="0" smtClean="0"/>
          </a:p>
          <a:p>
            <a:pPr lvl="2"/>
            <a:r>
              <a:rPr lang="zh-CN" altLang="en-US" dirty="0"/>
              <a:t>可</a:t>
            </a:r>
            <a:r>
              <a:rPr lang="zh-CN" altLang="en-US" dirty="0" smtClean="0"/>
              <a:t>达到交易数据的几百</a:t>
            </a:r>
            <a:r>
              <a:rPr lang="en-US" altLang="zh-CN" dirty="0" smtClean="0"/>
              <a:t>(</a:t>
            </a:r>
            <a:r>
              <a:rPr lang="zh-CN" altLang="en-US" dirty="0" smtClean="0"/>
              <a:t>甚至更高</a:t>
            </a:r>
            <a:r>
              <a:rPr lang="en-US" altLang="zh-CN" dirty="0" smtClean="0"/>
              <a:t>)</a:t>
            </a:r>
            <a:r>
              <a:rPr lang="zh-CN" altLang="en-US" dirty="0" smtClean="0"/>
              <a:t>倍，丢失千分之一也可以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传统的交易数据， 一般采用 </a:t>
            </a:r>
            <a:r>
              <a:rPr lang="en-US" altLang="zh-CN" dirty="0" smtClean="0"/>
              <a:t>IOE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行为数据因为上述特点，可以借助分布式计算的存储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/>
              <a:t>全</a:t>
            </a:r>
            <a:r>
              <a:rPr lang="zh-CN" altLang="en-US" dirty="0" smtClean="0"/>
              <a:t>量数据加工而非采样数据加工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有了保存全量数据的存储方式</a:t>
            </a:r>
            <a:endParaRPr lang="en-US" altLang="zh-CN" dirty="0" smtClean="0"/>
          </a:p>
          <a:p>
            <a:pPr lvl="1"/>
            <a:r>
              <a:rPr lang="zh-CN" altLang="en-US" smtClean="0"/>
              <a:t>有了处理全量数据的运算能力</a:t>
            </a:r>
            <a:endParaRPr lang="en-US" altLang="zh-CN" dirty="0" smtClean="0"/>
          </a:p>
          <a:p>
            <a:r>
              <a:rPr lang="zh-CN" altLang="en-US" dirty="0" smtClean="0"/>
              <a:t>自动化应用举例 </a:t>
            </a:r>
            <a:endParaRPr lang="en-US" altLang="zh-CN" dirty="0" smtClean="0"/>
          </a:p>
          <a:p>
            <a:pPr lvl="1"/>
            <a:r>
              <a:rPr lang="zh-CN" altLang="en-US" dirty="0"/>
              <a:t>电</a:t>
            </a:r>
            <a:r>
              <a:rPr lang="zh-CN" altLang="en-US" dirty="0" smtClean="0"/>
              <a:t>商的自动补货系统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计算广告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个人征信系统</a:t>
            </a:r>
            <a:endParaRPr lang="en-US" altLang="zh-CN" dirty="0" smtClean="0"/>
          </a:p>
          <a:p>
            <a:r>
              <a:rPr lang="zh-CN" altLang="en-US" dirty="0" smtClean="0"/>
              <a:t>自动化应用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洞察应用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洞察应用：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机器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如：企业财务报表数据的应用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自动化应用：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机器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机器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11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大数据的产品链条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能做啥？怎么做？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数据应用的处理环节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数据收集、采集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什么样的数据有价值，如何收集和整理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数据整理、清洗和存放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有规范和成型的产品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数据转化为信息 </a:t>
            </a:r>
            <a:r>
              <a:rPr lang="en-US" altLang="zh-CN" dirty="0" smtClean="0"/>
              <a:t>-</a:t>
            </a:r>
            <a:r>
              <a:rPr lang="zh-CN" altLang="en-US" dirty="0" smtClean="0"/>
              <a:t>有成熟的算法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如何把数据加工成有用的信息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如推荐系统、埋点之后的用户画像、刻画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数据的展示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有成型的产品，但种类繁多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数据变现 </a:t>
            </a:r>
            <a:r>
              <a:rPr lang="en-US" altLang="zh-CN" dirty="0" smtClean="0"/>
              <a:t>… </a:t>
            </a:r>
          </a:p>
          <a:p>
            <a:pPr lvl="2"/>
            <a:r>
              <a:rPr lang="zh-CN" altLang="en-US" dirty="0" smtClean="0"/>
              <a:t>通过什么样的产品，将数据变现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数据交易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数据资产的交易</a:t>
            </a:r>
            <a:endParaRPr lang="en-US" altLang="zh-CN" dirty="0" smtClean="0"/>
          </a:p>
          <a:p>
            <a:pPr lvl="2"/>
            <a:r>
              <a:rPr lang="zh-CN" altLang="en-US" dirty="0"/>
              <a:t>黑</a:t>
            </a:r>
            <a:r>
              <a:rPr lang="zh-CN" altLang="en-US" dirty="0" smtClean="0"/>
              <a:t>产的链条，僵尸网络</a:t>
            </a:r>
            <a:endParaRPr lang="en-US" altLang="zh-CN" dirty="0" smtClean="0"/>
          </a:p>
          <a:p>
            <a:r>
              <a:rPr lang="zh-CN" altLang="en-US" dirty="0" smtClean="0"/>
              <a:t>应该明晰大数据的产品环节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建议从推荐系统入手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82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大数据的相关技能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5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成为数据科学家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个人认为：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需要有必需的素养和核心能力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几</a:t>
            </a:r>
            <a:r>
              <a:rPr lang="zh-CN" altLang="en-US" dirty="0" smtClean="0"/>
              <a:t>个点：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采用科学的方法论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调用计算能力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进行自动化业务，并辅以洞察能力</a:t>
            </a:r>
            <a:endParaRPr lang="en-US" altLang="zh-CN" dirty="0" smtClean="0"/>
          </a:p>
          <a:p>
            <a:r>
              <a:rPr lang="zh-CN" altLang="en-US" dirty="0" smtClean="0"/>
              <a:t>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能采用科学方法论，调用充足的计算能力，将大量人类无法直接处理的数据转化成有用信息，以驱动自动化决策的专家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71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大数据领域需要的智能与技能 </a:t>
            </a:r>
            <a:r>
              <a:rPr lang="en-US" altLang="zh-CN" dirty="0" smtClean="0"/>
              <a:t>-</a:t>
            </a:r>
            <a:r>
              <a:rPr lang="zh-CN" altLang="en-US" dirty="0" smtClean="0"/>
              <a:t>传统角度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必备素质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数据采集、数学算法、数学软件、数据分析、预测分析、市场应用、决策分析等</a:t>
            </a:r>
            <a:endParaRPr lang="en-US" altLang="zh-CN" dirty="0" smtClean="0"/>
          </a:p>
          <a:p>
            <a:r>
              <a:rPr lang="zh-CN" altLang="en-US" dirty="0" smtClean="0"/>
              <a:t>核心能力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、统计、预测建模和编程、编程语言</a:t>
            </a:r>
            <a:r>
              <a:rPr lang="en-US" altLang="zh-CN" dirty="0" smtClean="0"/>
              <a:t>(Python\Java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Hadoop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、机器学习、可视化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数学、物理、计算科学。。。</a:t>
            </a:r>
            <a:endParaRPr lang="en-US" altLang="zh-CN" dirty="0" smtClean="0"/>
          </a:p>
          <a:p>
            <a:r>
              <a:rPr lang="zh-CN" altLang="en-US" dirty="0" smtClean="0"/>
              <a:t>讨论：</a:t>
            </a:r>
            <a:endParaRPr lang="en-US" altLang="zh-CN" dirty="0" smtClean="0"/>
          </a:p>
          <a:p>
            <a:pPr lvl="1"/>
            <a:r>
              <a:rPr lang="zh-CN" altLang="en-US" dirty="0"/>
              <a:t>太</a:t>
            </a:r>
            <a:r>
              <a:rPr lang="zh-CN" altLang="en-US" dirty="0" smtClean="0"/>
              <a:t>多了， 而且不断的增加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68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大数据领域需要的智能与技能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个人角度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必备素质：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机器学习的原理和方法、领域知识的深刻认知、分布式计算的使用能力</a:t>
            </a:r>
            <a:endParaRPr lang="en-US" altLang="zh-CN" dirty="0" smtClean="0"/>
          </a:p>
          <a:p>
            <a:r>
              <a:rPr lang="zh-CN" altLang="en-US" dirty="0" smtClean="0"/>
              <a:t>核心能力：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统计学的基本准则、机器学习的建模能力、最优化、</a:t>
            </a:r>
            <a:r>
              <a:rPr lang="en-US" altLang="zh-CN" dirty="0" smtClean="0"/>
              <a:t>Hadoop/Spark</a:t>
            </a:r>
            <a:r>
              <a:rPr lang="zh-CN" altLang="en-US" dirty="0" smtClean="0"/>
              <a:t>及相应的编程能力、领域学习能力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83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大数据领域养成途径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三个层次：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顶层：意识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数据优先于经验、计算优先于人工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中层：能力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熟悉一项典型应用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定义问题目标能力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底层：技能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分布式计算、编程语言、机器学习、最优化、博弈论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62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定义问题目标能力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搜索引擎的评价体系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Yahoo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nDCG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2"/>
              </a:rPr>
              <a:t>https://baike.baidu.com/item/DCG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 </a:t>
            </a:r>
          </a:p>
          <a:p>
            <a:pPr lvl="2"/>
            <a:r>
              <a:rPr lang="zh-CN" altLang="en-US" dirty="0" smtClean="0"/>
              <a:t>单个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与关键词匹配度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相关性</a:t>
            </a:r>
            <a:r>
              <a:rPr lang="en-US" altLang="zh-CN" dirty="0" smtClean="0"/>
              <a:t>) + side by side(ranking)</a:t>
            </a:r>
          </a:p>
          <a:p>
            <a:pPr lvl="2"/>
            <a:r>
              <a:rPr lang="en-US" altLang="zh-CN" dirty="0" smtClean="0">
                <a:hlinkClick r:id="rId3"/>
              </a:rPr>
              <a:t>http://jianghaiming.com/seo/google-quality-rater-guildlines/</a:t>
            </a:r>
            <a:endParaRPr lang="en-US" altLang="zh-CN" dirty="0" smtClean="0"/>
          </a:p>
          <a:p>
            <a:pPr lvl="3"/>
            <a:r>
              <a:rPr lang="en-US" altLang="zh-CN" b="1" dirty="0" smtClean="0"/>
              <a:t>Google</a:t>
            </a:r>
            <a:r>
              <a:rPr lang="zh-CN" altLang="en-US" b="1" dirty="0" smtClean="0"/>
              <a:t>网页质量评估大解密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淘宝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购物搜索</a:t>
            </a:r>
            <a:r>
              <a:rPr lang="en-US" altLang="zh-CN" dirty="0" smtClean="0"/>
              <a:t>,</a:t>
            </a:r>
            <a:r>
              <a:rPr lang="zh-CN" altLang="en-US" dirty="0" smtClean="0"/>
              <a:t>基本只做相关性评测</a:t>
            </a:r>
            <a:r>
              <a:rPr lang="en-US" altLang="zh-CN" dirty="0" smtClean="0"/>
              <a:t>,</a:t>
            </a:r>
            <a:r>
              <a:rPr lang="zh-CN" altLang="en-US" dirty="0" smtClean="0"/>
              <a:t>辅以</a:t>
            </a:r>
            <a:r>
              <a:rPr lang="en-US" altLang="zh-CN" dirty="0" smtClean="0"/>
              <a:t>A/B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相关性等级基本只分为</a:t>
            </a:r>
            <a:r>
              <a:rPr lang="en-US" altLang="zh-CN" dirty="0" err="1" smtClean="0"/>
              <a:t>good,fair,bad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side by side</a:t>
            </a:r>
          </a:p>
          <a:p>
            <a:pPr lvl="3"/>
            <a:r>
              <a:rPr lang="zh-CN" altLang="en-US" dirty="0" smtClean="0"/>
              <a:t>只在部分特殊项目中尝试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77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如何开始？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了解行业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数据产业的全链条、主要应用、核心产品、市场现状有具体充分的了解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掌握基础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掌握机器学习、最优化、分布式编程等基本能力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实践机会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找到行业、工业界的实际问题，完成工程实践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0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推荐书籍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大数据行业概论、全景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大数据时代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>
                <a:hlinkClick r:id="rId2"/>
              </a:rPr>
              <a:t>https://item.jd.com/11977124.html</a:t>
            </a:r>
            <a:endParaRPr lang="en-US" altLang="zh-CN" dirty="0" smtClean="0"/>
          </a:p>
          <a:p>
            <a:r>
              <a:rPr lang="zh-CN" altLang="en-US" dirty="0" smtClean="0"/>
              <a:t>大数据行业实战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推荐系统实践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>
                <a:hlinkClick r:id="rId3"/>
              </a:rPr>
              <a:t>https://item.jd.com/11007625.html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计算广告</a:t>
            </a:r>
            <a:r>
              <a:rPr lang="en-US" altLang="zh-CN" dirty="0" smtClean="0"/>
              <a:t>》</a:t>
            </a:r>
          </a:p>
          <a:p>
            <a:pPr lvl="2"/>
            <a:r>
              <a:rPr lang="en-US" altLang="zh-CN" dirty="0" smtClean="0">
                <a:hlinkClick r:id="rId4"/>
              </a:rPr>
              <a:t>https://item.jd.com/11765659.html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数据相关技能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PRML</a:t>
            </a:r>
          </a:p>
          <a:p>
            <a:pPr lvl="3"/>
            <a:r>
              <a:rPr lang="en-US" altLang="zh-CN" b="1" dirty="0" smtClean="0"/>
              <a:t>Pattern Recognition and Machine Learning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Deep Learning</a:t>
            </a:r>
          </a:p>
          <a:p>
            <a:pPr lvl="3"/>
            <a:r>
              <a:rPr lang="en-US" altLang="zh-CN" dirty="0" smtClean="0">
                <a:hlinkClick r:id="rId5"/>
              </a:rPr>
              <a:t>https://item.jd.com/12128543.html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Convex Optimization</a:t>
            </a:r>
          </a:p>
          <a:p>
            <a:pPr lvl="3"/>
            <a:r>
              <a:rPr lang="en-US" altLang="zh-CN" dirty="0" smtClean="0">
                <a:hlinkClick r:id="rId6"/>
              </a:rPr>
              <a:t>https://item.jd.com/11378821816.html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Numerical Optimization</a:t>
            </a:r>
          </a:p>
          <a:p>
            <a:pPr lvl="1"/>
            <a:r>
              <a:rPr lang="zh-CN" altLang="en-US" dirty="0" smtClean="0"/>
              <a:t>分布式计算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Hadoop/Spark </a:t>
            </a:r>
            <a:r>
              <a:rPr lang="zh-CN" altLang="en-US" dirty="0" smtClean="0"/>
              <a:t>等书籍和</a:t>
            </a:r>
            <a:r>
              <a:rPr lang="en-US" altLang="zh-CN" dirty="0" smtClean="0"/>
              <a:t>MOOC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1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职业位置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数据和人工智能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数据行业视野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数据本质</a:t>
            </a:r>
            <a:endParaRPr lang="en-US" altLang="zh-CN" dirty="0" smtClean="0"/>
          </a:p>
          <a:p>
            <a:r>
              <a:rPr lang="zh-CN" altLang="en-US" dirty="0" smtClean="0"/>
              <a:t>产品链条</a:t>
            </a:r>
            <a:endParaRPr lang="en-US" altLang="zh-CN" dirty="0" smtClean="0"/>
          </a:p>
          <a:p>
            <a:r>
              <a:rPr lang="zh-CN" altLang="en-US" dirty="0" smtClean="0"/>
              <a:t>数据科学家</a:t>
            </a:r>
            <a:endParaRPr lang="en-US" altLang="zh-CN" dirty="0" smtClean="0"/>
          </a:p>
          <a:p>
            <a:r>
              <a:rPr lang="zh-CN" altLang="en-US" dirty="0"/>
              <a:t>需要</a:t>
            </a:r>
            <a:r>
              <a:rPr lang="zh-CN" altLang="en-US" dirty="0" smtClean="0"/>
              <a:t>的智能与技能</a:t>
            </a:r>
            <a:endParaRPr lang="en-US" altLang="zh-CN" dirty="0" smtClean="0"/>
          </a:p>
          <a:p>
            <a:r>
              <a:rPr lang="zh-CN" altLang="en-US" dirty="0" smtClean="0"/>
              <a:t>养成途径</a:t>
            </a:r>
            <a:endParaRPr lang="en-US" altLang="zh-CN" dirty="0" smtClean="0"/>
          </a:p>
          <a:p>
            <a:r>
              <a:rPr lang="zh-CN" altLang="en-US" dirty="0" smtClean="0"/>
              <a:t>如何开始</a:t>
            </a:r>
            <a:endParaRPr lang="en-US" altLang="zh-CN" dirty="0" smtClean="0"/>
          </a:p>
          <a:p>
            <a:r>
              <a:rPr lang="zh-CN" altLang="en-US" smtClean="0"/>
              <a:t>推荐书籍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大数据行业的职业位置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数据分析师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业务数据分析师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数据挖掘</a:t>
            </a:r>
            <a:r>
              <a:rPr lang="en-US" altLang="zh-CN" dirty="0" smtClean="0"/>
              <a:t>(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en-US" altLang="zh-CN" dirty="0" smtClean="0"/>
              <a:t>Hadoop </a:t>
            </a:r>
            <a:r>
              <a:rPr lang="zh-CN" altLang="en-US" dirty="0" smtClean="0"/>
              <a:t>工程师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架构工程师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开发工程师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维工程师</a:t>
            </a:r>
            <a:endParaRPr lang="en-US" altLang="zh-CN" dirty="0" smtClean="0"/>
          </a:p>
          <a:p>
            <a:r>
              <a:rPr lang="zh-CN" altLang="en-US" dirty="0" smtClean="0"/>
              <a:t>数据科学家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不是面面俱到的行业，是工程行业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有基本的编程素养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4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大数据和人工智能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互联网的关键应用是产品应用</a:t>
            </a:r>
            <a:endParaRPr lang="en-US" altLang="zh-CN" dirty="0" smtClean="0"/>
          </a:p>
          <a:p>
            <a:r>
              <a:rPr lang="zh-CN" altLang="en-US" dirty="0" smtClean="0"/>
              <a:t>大数据：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大数据是利用数据进行深入的加工和变现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是承载的容器，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船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人工智能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算法是处理数据的方法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是大数据应用的动力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人工智能和大数据是天然的结合在一起的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大数据体现数据的价值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人工智能体现计算的力量</a:t>
            </a:r>
          </a:p>
          <a:p>
            <a:pPr lvl="2"/>
            <a:r>
              <a:rPr lang="zh-CN" altLang="en-US" dirty="0" smtClean="0"/>
              <a:t>深度学习需要的数据没有上限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大数据行业视野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大数据行业的内涵和外延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大数据应用的产品逻辑和产品链条是什么？</a:t>
            </a:r>
            <a:endParaRPr lang="en-US" altLang="zh-CN" dirty="0" smtClean="0"/>
          </a:p>
          <a:p>
            <a:r>
              <a:rPr lang="zh-CN" altLang="en-US" dirty="0" smtClean="0"/>
              <a:t>三层：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底层：技能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应该具备哪些能力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中层：产品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大数据都能做什么，市场上是怎么做的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顶层：明晰大数据的本质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什么是大数据，如何利用大数据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6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大数据本质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经典理论角度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四个典型特征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Volume – </a:t>
            </a:r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Variety – </a:t>
            </a:r>
            <a:r>
              <a:rPr lang="zh-CN" altLang="en-US" dirty="0" smtClean="0"/>
              <a:t>类型繁多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– </a:t>
            </a:r>
            <a:r>
              <a:rPr lang="zh-CN" altLang="en-US" dirty="0" smtClean="0"/>
              <a:t>价值密度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低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Velocity	- </a:t>
            </a:r>
            <a:r>
              <a:rPr lang="zh-CN" altLang="en-US" dirty="0" smtClean="0"/>
              <a:t>速度快、时效高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个典型方式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Online – </a:t>
            </a:r>
            <a:r>
              <a:rPr lang="zh-CN" altLang="en-US" dirty="0" smtClean="0"/>
              <a:t>数据在线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4V + 1O</a:t>
            </a:r>
          </a:p>
          <a:p>
            <a:pPr lvl="1"/>
            <a:r>
              <a:rPr lang="zh-CN" altLang="en-US" dirty="0" smtClean="0"/>
              <a:t>讨论下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选美的民调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8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的三驾马车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GFS + MapReduce + </a:t>
            </a:r>
            <a:r>
              <a:rPr lang="en-US" altLang="zh-CN" dirty="0" err="1" smtClean="0"/>
              <a:t>BigTable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 </a:t>
            </a:r>
            <a:r>
              <a:rPr lang="zh-CN" altLang="en-US" dirty="0" smtClean="0"/>
              <a:t>推荐使用日常商用机器完成所有的操作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83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大数据本质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个人理解角度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分为三个维度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数据的来源：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交易数据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行为数据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日志数据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 smtClean="0"/>
              <a:t>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的方式：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全量加工</a:t>
            </a:r>
            <a:r>
              <a:rPr lang="zh-CN" altLang="en-US" dirty="0" smtClean="0"/>
              <a:t>而非采样使用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应用的逻辑：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自动化应用而非简单的洞察应用</a:t>
            </a:r>
            <a:endParaRPr lang="en-US" altLang="zh-CN" dirty="0" smtClean="0"/>
          </a:p>
          <a:p>
            <a:r>
              <a:rPr lang="zh-CN" altLang="en-US" dirty="0" smtClean="0"/>
              <a:t>简单讨论：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行为数据的特点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自动化应用的举例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16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1065</Words>
  <Application>Microsoft Office PowerPoint</Application>
  <PresentationFormat>宽屏</PresentationFormat>
  <Paragraphs>194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简单回顾</vt:lpstr>
      <vt:lpstr>大纲</vt:lpstr>
      <vt:lpstr>大数据行业的职业位置</vt:lpstr>
      <vt:lpstr>引言</vt:lpstr>
      <vt:lpstr>大数据和人工智能</vt:lpstr>
      <vt:lpstr>大数据行业视野</vt:lpstr>
      <vt:lpstr>大数据本质 – 经典理论角度</vt:lpstr>
      <vt:lpstr>Google的三驾马车</vt:lpstr>
      <vt:lpstr>大数据本质 – 个人理解角度</vt:lpstr>
      <vt:lpstr>讨论</vt:lpstr>
      <vt:lpstr>大数据的产品链条</vt:lpstr>
      <vt:lpstr>大数据的相关技能</vt:lpstr>
      <vt:lpstr>成为数据科学家?</vt:lpstr>
      <vt:lpstr>大数据领域需要的智能与技能 -传统角度</vt:lpstr>
      <vt:lpstr>大数据领域需要的智能与技能 –个人角度</vt:lpstr>
      <vt:lpstr>大数据领域养成途径</vt:lpstr>
      <vt:lpstr>定义问题目标能力</vt:lpstr>
      <vt:lpstr>如何开始？</vt:lpstr>
      <vt:lpstr>推荐书籍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大数据简单回顾</dc:title>
  <dc:creator>李伟</dc:creator>
  <cp:lastModifiedBy>伟 李</cp:lastModifiedBy>
  <cp:revision>25</cp:revision>
  <dcterms:created xsi:type="dcterms:W3CDTF">2018-03-24T20:29:45Z</dcterms:created>
  <dcterms:modified xsi:type="dcterms:W3CDTF">2018-04-17T06:24:48Z</dcterms:modified>
</cp:coreProperties>
</file>