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64" r:id="rId3"/>
    <p:sldId id="259" r:id="rId4"/>
    <p:sldId id="260" r:id="rId5"/>
    <p:sldId id="257" r:id="rId6"/>
    <p:sldId id="258"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p:scale>
          <a:sx n="110" d="100"/>
          <a:sy n="110" d="100"/>
        </p:scale>
        <p:origin x="6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37634-80A2-4BBE-B1BF-37AABA35555C}"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DC27035-C5CF-4E89-899D-D1E52AFC803B}">
      <dgm:prSet/>
      <dgm:spPr>
        <a:gradFill rotWithShape="0">
          <a:gsLst>
            <a:gs pos="0">
              <a:schemeClr val="accent2">
                <a:lumMod val="20000"/>
                <a:lumOff val="80000"/>
              </a:schemeClr>
            </a:gs>
            <a:gs pos="78000">
              <a:schemeClr val="accent2">
                <a:lumMod val="60000"/>
                <a:lumOff val="40000"/>
              </a:schemeClr>
            </a:gs>
          </a:gsLst>
        </a:gradFill>
      </dgm:spPr>
      <dgm:t>
        <a:bodyPr/>
        <a:lstStyle/>
        <a:p>
          <a:r>
            <a:rPr kumimoji="1" lang="ja-JP"/>
            <a:t>研究テーマ</a:t>
          </a:r>
          <a:endParaRPr lang="en-US"/>
        </a:p>
      </dgm:t>
    </dgm:pt>
    <dgm:pt modelId="{BF1AB98E-85E8-448D-802D-56DFC2C8D903}" type="parTrans" cxnId="{3D4C06D5-968D-4870-99AD-4CD2CFD6A29E}">
      <dgm:prSet/>
      <dgm:spPr/>
      <dgm:t>
        <a:bodyPr/>
        <a:lstStyle/>
        <a:p>
          <a:endParaRPr lang="en-US"/>
        </a:p>
      </dgm:t>
    </dgm:pt>
    <dgm:pt modelId="{6C999449-919A-4DE8-B929-FC6041181351}" type="sibTrans" cxnId="{3D4C06D5-968D-4870-99AD-4CD2CFD6A29E}">
      <dgm:prSet/>
      <dgm:spPr/>
      <dgm:t>
        <a:bodyPr/>
        <a:lstStyle/>
        <a:p>
          <a:endParaRPr lang="en-US"/>
        </a:p>
      </dgm:t>
    </dgm:pt>
    <dgm:pt modelId="{BB80AD77-54B4-4554-A835-BA0B7D2D0109}">
      <dgm:prSet/>
      <dgm:spPr>
        <a:gradFill rotWithShape="0">
          <a:gsLst>
            <a:gs pos="0">
              <a:schemeClr val="accent2">
                <a:lumMod val="20000"/>
                <a:lumOff val="80000"/>
              </a:schemeClr>
            </a:gs>
            <a:gs pos="77000">
              <a:schemeClr val="accent2">
                <a:lumMod val="60000"/>
                <a:lumOff val="40000"/>
              </a:schemeClr>
            </a:gs>
          </a:gsLst>
        </a:gradFill>
      </dgm:spPr>
      <dgm:t>
        <a:bodyPr/>
        <a:lstStyle/>
        <a:p>
          <a:r>
            <a:rPr kumimoji="1" lang="ja-JP"/>
            <a:t>経緯</a:t>
          </a:r>
          <a:endParaRPr lang="en-US"/>
        </a:p>
      </dgm:t>
    </dgm:pt>
    <dgm:pt modelId="{952B01EF-556A-4156-9D59-E054631A7A41}" type="parTrans" cxnId="{EB07E3A1-7796-4A84-9155-1132A5DA9FD3}">
      <dgm:prSet/>
      <dgm:spPr/>
      <dgm:t>
        <a:bodyPr/>
        <a:lstStyle/>
        <a:p>
          <a:endParaRPr lang="en-US"/>
        </a:p>
      </dgm:t>
    </dgm:pt>
    <dgm:pt modelId="{011EB9B3-7EB6-4395-886E-62EC9A8DC9B1}" type="sibTrans" cxnId="{EB07E3A1-7796-4A84-9155-1132A5DA9FD3}">
      <dgm:prSet/>
      <dgm:spPr/>
      <dgm:t>
        <a:bodyPr/>
        <a:lstStyle/>
        <a:p>
          <a:endParaRPr lang="en-US"/>
        </a:p>
      </dgm:t>
    </dgm:pt>
    <dgm:pt modelId="{3E562009-DC7B-42E5-BDE0-830F15A092A7}">
      <dgm:prSet/>
      <dgm:spPr>
        <a:gradFill rotWithShape="0">
          <a:gsLst>
            <a:gs pos="0">
              <a:schemeClr val="accent2">
                <a:lumMod val="20000"/>
                <a:lumOff val="80000"/>
              </a:schemeClr>
            </a:gs>
            <a:gs pos="78000">
              <a:schemeClr val="accent2">
                <a:lumMod val="60000"/>
                <a:lumOff val="40000"/>
              </a:schemeClr>
            </a:gs>
          </a:gsLst>
        </a:gradFill>
      </dgm:spPr>
      <dgm:t>
        <a:bodyPr/>
        <a:lstStyle/>
        <a:p>
          <a:r>
            <a:rPr lang="ja-JP"/>
            <a:t>現在の状況</a:t>
          </a:r>
          <a:endParaRPr lang="en-US"/>
        </a:p>
      </dgm:t>
    </dgm:pt>
    <dgm:pt modelId="{0336570A-DEC1-4D93-ABA6-86D9022565D4}" type="parTrans" cxnId="{47C49247-4728-436E-BA96-EC1D740C00EB}">
      <dgm:prSet/>
      <dgm:spPr/>
      <dgm:t>
        <a:bodyPr/>
        <a:lstStyle/>
        <a:p>
          <a:endParaRPr lang="en-US"/>
        </a:p>
      </dgm:t>
    </dgm:pt>
    <dgm:pt modelId="{0A99CDBB-C5C1-42EA-AB79-0BD778A02A50}" type="sibTrans" cxnId="{47C49247-4728-436E-BA96-EC1D740C00EB}">
      <dgm:prSet/>
      <dgm:spPr/>
      <dgm:t>
        <a:bodyPr/>
        <a:lstStyle/>
        <a:p>
          <a:endParaRPr lang="en-US"/>
        </a:p>
      </dgm:t>
    </dgm:pt>
    <dgm:pt modelId="{586750C4-9E28-4415-8097-35988AE56F34}">
      <dgm:prSet/>
      <dgm:spPr>
        <a:gradFill rotWithShape="0">
          <a:gsLst>
            <a:gs pos="0">
              <a:schemeClr val="accent2">
                <a:lumMod val="20000"/>
                <a:lumOff val="80000"/>
              </a:schemeClr>
            </a:gs>
            <a:gs pos="78000">
              <a:schemeClr val="accent2">
                <a:lumMod val="60000"/>
                <a:lumOff val="40000"/>
              </a:schemeClr>
            </a:gs>
          </a:gsLst>
        </a:gradFill>
      </dgm:spPr>
      <dgm:t>
        <a:bodyPr/>
        <a:lstStyle/>
        <a:p>
          <a:r>
            <a:rPr kumimoji="1" lang="ja-JP"/>
            <a:t>今後の目標と予定</a:t>
          </a:r>
          <a:endParaRPr lang="en-US"/>
        </a:p>
      </dgm:t>
    </dgm:pt>
    <dgm:pt modelId="{3BF3D858-A003-4472-931E-7C99F0EDC87C}" type="parTrans" cxnId="{88081887-1299-475C-B98E-67049DFEE4D4}">
      <dgm:prSet/>
      <dgm:spPr/>
      <dgm:t>
        <a:bodyPr/>
        <a:lstStyle/>
        <a:p>
          <a:endParaRPr lang="en-US"/>
        </a:p>
      </dgm:t>
    </dgm:pt>
    <dgm:pt modelId="{C58A62C8-A9C7-4302-86F3-EBF13CF7BD53}" type="sibTrans" cxnId="{88081887-1299-475C-B98E-67049DFEE4D4}">
      <dgm:prSet/>
      <dgm:spPr/>
      <dgm:t>
        <a:bodyPr/>
        <a:lstStyle/>
        <a:p>
          <a:endParaRPr lang="en-US"/>
        </a:p>
      </dgm:t>
    </dgm:pt>
    <dgm:pt modelId="{DF7B6BC8-5678-4DE5-9EF1-2F6813F3F22E}">
      <dgm:prSet/>
      <dgm:spPr>
        <a:gradFill rotWithShape="0">
          <a:gsLst>
            <a:gs pos="0">
              <a:schemeClr val="accent2">
                <a:lumMod val="20000"/>
                <a:lumOff val="80000"/>
              </a:schemeClr>
            </a:gs>
            <a:gs pos="78000">
              <a:schemeClr val="accent2">
                <a:lumMod val="60000"/>
                <a:lumOff val="40000"/>
              </a:schemeClr>
            </a:gs>
          </a:gsLst>
        </a:gradFill>
      </dgm:spPr>
      <dgm:t>
        <a:bodyPr/>
        <a:lstStyle/>
        <a:p>
          <a:r>
            <a:rPr kumimoji="1" lang="ja-JP"/>
            <a:t>前期にしてきたこと</a:t>
          </a:r>
          <a:endParaRPr lang="en-US" dirty="0"/>
        </a:p>
      </dgm:t>
    </dgm:pt>
    <dgm:pt modelId="{CC19FFBD-4B90-4935-8D1D-486426588396}" type="sibTrans" cxnId="{601F6D6A-8838-4019-98C0-E21AC24C6CE7}">
      <dgm:prSet/>
      <dgm:spPr/>
      <dgm:t>
        <a:bodyPr/>
        <a:lstStyle/>
        <a:p>
          <a:endParaRPr lang="en-US"/>
        </a:p>
      </dgm:t>
    </dgm:pt>
    <dgm:pt modelId="{4FDAEDE7-B52D-4AE8-8E6F-F1E3B990D0D1}" type="parTrans" cxnId="{601F6D6A-8838-4019-98C0-E21AC24C6CE7}">
      <dgm:prSet/>
      <dgm:spPr/>
      <dgm:t>
        <a:bodyPr/>
        <a:lstStyle/>
        <a:p>
          <a:endParaRPr lang="en-US"/>
        </a:p>
      </dgm:t>
    </dgm:pt>
    <dgm:pt modelId="{E79CDE54-92D6-6E4C-8203-92FB93015AF2}" type="pres">
      <dgm:prSet presAssocID="{FAC37634-80A2-4BBE-B1BF-37AABA35555C}" presName="linear" presStyleCnt="0">
        <dgm:presLayoutVars>
          <dgm:animLvl val="lvl"/>
          <dgm:resizeHandles val="exact"/>
        </dgm:presLayoutVars>
      </dgm:prSet>
      <dgm:spPr/>
    </dgm:pt>
    <dgm:pt modelId="{2027CB4F-5434-0D4F-94DA-0ABCB0B8BC38}" type="pres">
      <dgm:prSet presAssocID="{DF7B6BC8-5678-4DE5-9EF1-2F6813F3F22E}" presName="parentText" presStyleLbl="node1" presStyleIdx="0" presStyleCnt="5">
        <dgm:presLayoutVars>
          <dgm:chMax val="0"/>
          <dgm:bulletEnabled val="1"/>
        </dgm:presLayoutVars>
      </dgm:prSet>
      <dgm:spPr/>
    </dgm:pt>
    <dgm:pt modelId="{51EA80F8-087E-1347-9206-D931FAA5FFFB}" type="pres">
      <dgm:prSet presAssocID="{CC19FFBD-4B90-4935-8D1D-486426588396}" presName="spacer" presStyleCnt="0"/>
      <dgm:spPr/>
    </dgm:pt>
    <dgm:pt modelId="{FD9314A2-EA36-2942-85C5-8EAA2E04E0A0}" type="pres">
      <dgm:prSet presAssocID="{CDC27035-C5CF-4E89-899D-D1E52AFC803B}" presName="parentText" presStyleLbl="node1" presStyleIdx="1" presStyleCnt="5">
        <dgm:presLayoutVars>
          <dgm:chMax val="0"/>
          <dgm:bulletEnabled val="1"/>
        </dgm:presLayoutVars>
      </dgm:prSet>
      <dgm:spPr/>
    </dgm:pt>
    <dgm:pt modelId="{C17CDF10-3E5A-D242-BCCD-A82FC9B2E9AA}" type="pres">
      <dgm:prSet presAssocID="{6C999449-919A-4DE8-B929-FC6041181351}" presName="spacer" presStyleCnt="0"/>
      <dgm:spPr/>
    </dgm:pt>
    <dgm:pt modelId="{250963EE-BCA2-F04E-99DB-0EC0B7FE5AC1}" type="pres">
      <dgm:prSet presAssocID="{BB80AD77-54B4-4554-A835-BA0B7D2D0109}" presName="parentText" presStyleLbl="node1" presStyleIdx="2" presStyleCnt="5">
        <dgm:presLayoutVars>
          <dgm:chMax val="0"/>
          <dgm:bulletEnabled val="1"/>
        </dgm:presLayoutVars>
      </dgm:prSet>
      <dgm:spPr/>
    </dgm:pt>
    <dgm:pt modelId="{0AFEBF11-8E35-9948-8095-45E59C4737B1}" type="pres">
      <dgm:prSet presAssocID="{011EB9B3-7EB6-4395-886E-62EC9A8DC9B1}" presName="spacer" presStyleCnt="0"/>
      <dgm:spPr/>
    </dgm:pt>
    <dgm:pt modelId="{48D8CC83-2D60-B042-B78D-0B3C0C32F856}" type="pres">
      <dgm:prSet presAssocID="{3E562009-DC7B-42E5-BDE0-830F15A092A7}" presName="parentText" presStyleLbl="node1" presStyleIdx="3" presStyleCnt="5">
        <dgm:presLayoutVars>
          <dgm:chMax val="0"/>
          <dgm:bulletEnabled val="1"/>
        </dgm:presLayoutVars>
      </dgm:prSet>
      <dgm:spPr/>
    </dgm:pt>
    <dgm:pt modelId="{1F608901-D944-694B-BE04-E34DA98DD3B0}" type="pres">
      <dgm:prSet presAssocID="{0A99CDBB-C5C1-42EA-AB79-0BD778A02A50}" presName="spacer" presStyleCnt="0"/>
      <dgm:spPr/>
    </dgm:pt>
    <dgm:pt modelId="{7E1AC9C8-D85D-CE4B-8985-321D73349B11}" type="pres">
      <dgm:prSet presAssocID="{586750C4-9E28-4415-8097-35988AE56F34}" presName="parentText" presStyleLbl="node1" presStyleIdx="4" presStyleCnt="5">
        <dgm:presLayoutVars>
          <dgm:chMax val="0"/>
          <dgm:bulletEnabled val="1"/>
        </dgm:presLayoutVars>
      </dgm:prSet>
      <dgm:spPr/>
    </dgm:pt>
  </dgm:ptLst>
  <dgm:cxnLst>
    <dgm:cxn modelId="{32FD1703-FEBC-DD48-B80F-384D31C896EA}" type="presOf" srcId="{BB80AD77-54B4-4554-A835-BA0B7D2D0109}" destId="{250963EE-BCA2-F04E-99DB-0EC0B7FE5AC1}" srcOrd="0" destOrd="0" presId="urn:microsoft.com/office/officeart/2005/8/layout/vList2"/>
    <dgm:cxn modelId="{0FCBEA32-76C6-CB43-9C0C-B61CB89CC0A7}" type="presOf" srcId="{FAC37634-80A2-4BBE-B1BF-37AABA35555C}" destId="{E79CDE54-92D6-6E4C-8203-92FB93015AF2}" srcOrd="0" destOrd="0" presId="urn:microsoft.com/office/officeart/2005/8/layout/vList2"/>
    <dgm:cxn modelId="{47C49247-4728-436E-BA96-EC1D740C00EB}" srcId="{FAC37634-80A2-4BBE-B1BF-37AABA35555C}" destId="{3E562009-DC7B-42E5-BDE0-830F15A092A7}" srcOrd="3" destOrd="0" parTransId="{0336570A-DEC1-4D93-ABA6-86D9022565D4}" sibTransId="{0A99CDBB-C5C1-42EA-AB79-0BD778A02A50}"/>
    <dgm:cxn modelId="{EC08E25C-D5C0-A049-8DF3-A5B7ECBBFADE}" type="presOf" srcId="{DF7B6BC8-5678-4DE5-9EF1-2F6813F3F22E}" destId="{2027CB4F-5434-0D4F-94DA-0ABCB0B8BC38}" srcOrd="0" destOrd="0" presId="urn:microsoft.com/office/officeart/2005/8/layout/vList2"/>
    <dgm:cxn modelId="{BD7EFC5C-DA7B-6549-BA7C-9D5118570C54}" type="presOf" srcId="{3E562009-DC7B-42E5-BDE0-830F15A092A7}" destId="{48D8CC83-2D60-B042-B78D-0B3C0C32F856}" srcOrd="0" destOrd="0" presId="urn:microsoft.com/office/officeart/2005/8/layout/vList2"/>
    <dgm:cxn modelId="{601F6D6A-8838-4019-98C0-E21AC24C6CE7}" srcId="{FAC37634-80A2-4BBE-B1BF-37AABA35555C}" destId="{DF7B6BC8-5678-4DE5-9EF1-2F6813F3F22E}" srcOrd="0" destOrd="0" parTransId="{4FDAEDE7-B52D-4AE8-8E6F-F1E3B990D0D1}" sibTransId="{CC19FFBD-4B90-4935-8D1D-486426588396}"/>
    <dgm:cxn modelId="{D93C9373-1FD1-1B40-B469-3E0EFD2FFB58}" type="presOf" srcId="{CDC27035-C5CF-4E89-899D-D1E52AFC803B}" destId="{FD9314A2-EA36-2942-85C5-8EAA2E04E0A0}" srcOrd="0" destOrd="0" presId="urn:microsoft.com/office/officeart/2005/8/layout/vList2"/>
    <dgm:cxn modelId="{88081887-1299-475C-B98E-67049DFEE4D4}" srcId="{FAC37634-80A2-4BBE-B1BF-37AABA35555C}" destId="{586750C4-9E28-4415-8097-35988AE56F34}" srcOrd="4" destOrd="0" parTransId="{3BF3D858-A003-4472-931E-7C99F0EDC87C}" sibTransId="{C58A62C8-A9C7-4302-86F3-EBF13CF7BD53}"/>
    <dgm:cxn modelId="{EB07E3A1-7796-4A84-9155-1132A5DA9FD3}" srcId="{FAC37634-80A2-4BBE-B1BF-37AABA35555C}" destId="{BB80AD77-54B4-4554-A835-BA0B7D2D0109}" srcOrd="2" destOrd="0" parTransId="{952B01EF-556A-4156-9D59-E054631A7A41}" sibTransId="{011EB9B3-7EB6-4395-886E-62EC9A8DC9B1}"/>
    <dgm:cxn modelId="{7619CCB1-CA1D-7B4B-8575-94DD571F4F5A}" type="presOf" srcId="{586750C4-9E28-4415-8097-35988AE56F34}" destId="{7E1AC9C8-D85D-CE4B-8985-321D73349B11}" srcOrd="0" destOrd="0" presId="urn:microsoft.com/office/officeart/2005/8/layout/vList2"/>
    <dgm:cxn modelId="{3D4C06D5-968D-4870-99AD-4CD2CFD6A29E}" srcId="{FAC37634-80A2-4BBE-B1BF-37AABA35555C}" destId="{CDC27035-C5CF-4E89-899D-D1E52AFC803B}" srcOrd="1" destOrd="0" parTransId="{BF1AB98E-85E8-448D-802D-56DFC2C8D903}" sibTransId="{6C999449-919A-4DE8-B929-FC6041181351}"/>
    <dgm:cxn modelId="{CBDCF647-9213-0F4C-BE80-08DE9ED5E23F}" type="presParOf" srcId="{E79CDE54-92D6-6E4C-8203-92FB93015AF2}" destId="{2027CB4F-5434-0D4F-94DA-0ABCB0B8BC38}" srcOrd="0" destOrd="0" presId="urn:microsoft.com/office/officeart/2005/8/layout/vList2"/>
    <dgm:cxn modelId="{BF6D462C-7086-F34A-9ED6-F75329C8EE35}" type="presParOf" srcId="{E79CDE54-92D6-6E4C-8203-92FB93015AF2}" destId="{51EA80F8-087E-1347-9206-D931FAA5FFFB}" srcOrd="1" destOrd="0" presId="urn:microsoft.com/office/officeart/2005/8/layout/vList2"/>
    <dgm:cxn modelId="{671F0E51-F337-BF4E-8021-F9D39342650F}" type="presParOf" srcId="{E79CDE54-92D6-6E4C-8203-92FB93015AF2}" destId="{FD9314A2-EA36-2942-85C5-8EAA2E04E0A0}" srcOrd="2" destOrd="0" presId="urn:microsoft.com/office/officeart/2005/8/layout/vList2"/>
    <dgm:cxn modelId="{1A0CB6A5-EF2C-5842-955E-603A3FF8983F}" type="presParOf" srcId="{E79CDE54-92D6-6E4C-8203-92FB93015AF2}" destId="{C17CDF10-3E5A-D242-BCCD-A82FC9B2E9AA}" srcOrd="3" destOrd="0" presId="urn:microsoft.com/office/officeart/2005/8/layout/vList2"/>
    <dgm:cxn modelId="{A7539CEC-C0F5-F34C-88ED-6A3BE27CCA6D}" type="presParOf" srcId="{E79CDE54-92D6-6E4C-8203-92FB93015AF2}" destId="{250963EE-BCA2-F04E-99DB-0EC0B7FE5AC1}" srcOrd="4" destOrd="0" presId="urn:microsoft.com/office/officeart/2005/8/layout/vList2"/>
    <dgm:cxn modelId="{20D89761-399B-6947-A8B9-77F04542D491}" type="presParOf" srcId="{E79CDE54-92D6-6E4C-8203-92FB93015AF2}" destId="{0AFEBF11-8E35-9948-8095-45E59C4737B1}" srcOrd="5" destOrd="0" presId="urn:microsoft.com/office/officeart/2005/8/layout/vList2"/>
    <dgm:cxn modelId="{5ECEACBE-2D8D-1940-9EEE-F960173AD301}" type="presParOf" srcId="{E79CDE54-92D6-6E4C-8203-92FB93015AF2}" destId="{48D8CC83-2D60-B042-B78D-0B3C0C32F856}" srcOrd="6" destOrd="0" presId="urn:microsoft.com/office/officeart/2005/8/layout/vList2"/>
    <dgm:cxn modelId="{526BEF8F-F6F5-A746-9393-48A98AE98F9E}" type="presParOf" srcId="{E79CDE54-92D6-6E4C-8203-92FB93015AF2}" destId="{1F608901-D944-694B-BE04-E34DA98DD3B0}" srcOrd="7" destOrd="0" presId="urn:microsoft.com/office/officeart/2005/8/layout/vList2"/>
    <dgm:cxn modelId="{63C04972-9AD0-154C-B1E2-ACAD38A6B059}" type="presParOf" srcId="{E79CDE54-92D6-6E4C-8203-92FB93015AF2}" destId="{7E1AC9C8-D85D-CE4B-8985-321D73349B1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7CB4F-5434-0D4F-94DA-0ABCB0B8BC38}">
      <dsp:nvSpPr>
        <dsp:cNvPr id="0" name=""/>
        <dsp:cNvSpPr/>
      </dsp:nvSpPr>
      <dsp:spPr>
        <a:xfrm>
          <a:off x="0" y="3746"/>
          <a:ext cx="6403994" cy="930735"/>
        </a:xfrm>
        <a:prstGeom prst="roundRect">
          <a:avLst/>
        </a:prstGeom>
        <a:gradFill rotWithShape="0">
          <a:gsLst>
            <a:gs pos="0">
              <a:schemeClr val="accent2">
                <a:lumMod val="20000"/>
                <a:lumOff val="80000"/>
              </a:schemeClr>
            </a:gs>
            <a:gs pos="78000">
              <a:schemeClr val="accent2">
                <a:lumMod val="60000"/>
                <a:lumOff val="4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sz="3700" kern="1200"/>
            <a:t>前期にしてきたこと</a:t>
          </a:r>
          <a:endParaRPr lang="en-US" sz="3700" kern="1200" dirty="0"/>
        </a:p>
      </dsp:txBody>
      <dsp:txXfrm>
        <a:off x="45435" y="49181"/>
        <a:ext cx="6313124" cy="839865"/>
      </dsp:txXfrm>
    </dsp:sp>
    <dsp:sp modelId="{FD9314A2-EA36-2942-85C5-8EAA2E04E0A0}">
      <dsp:nvSpPr>
        <dsp:cNvPr id="0" name=""/>
        <dsp:cNvSpPr/>
      </dsp:nvSpPr>
      <dsp:spPr>
        <a:xfrm>
          <a:off x="0" y="1041041"/>
          <a:ext cx="6403994" cy="930735"/>
        </a:xfrm>
        <a:prstGeom prst="roundRect">
          <a:avLst/>
        </a:prstGeom>
        <a:gradFill rotWithShape="0">
          <a:gsLst>
            <a:gs pos="0">
              <a:schemeClr val="accent2">
                <a:lumMod val="20000"/>
                <a:lumOff val="80000"/>
              </a:schemeClr>
            </a:gs>
            <a:gs pos="78000">
              <a:schemeClr val="accent2">
                <a:lumMod val="60000"/>
                <a:lumOff val="4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sz="3700" kern="1200"/>
            <a:t>研究テーマ</a:t>
          </a:r>
          <a:endParaRPr lang="en-US" sz="3700" kern="1200"/>
        </a:p>
      </dsp:txBody>
      <dsp:txXfrm>
        <a:off x="45435" y="1086476"/>
        <a:ext cx="6313124" cy="839865"/>
      </dsp:txXfrm>
    </dsp:sp>
    <dsp:sp modelId="{250963EE-BCA2-F04E-99DB-0EC0B7FE5AC1}">
      <dsp:nvSpPr>
        <dsp:cNvPr id="0" name=""/>
        <dsp:cNvSpPr/>
      </dsp:nvSpPr>
      <dsp:spPr>
        <a:xfrm>
          <a:off x="0" y="2078337"/>
          <a:ext cx="6403994" cy="930735"/>
        </a:xfrm>
        <a:prstGeom prst="roundRect">
          <a:avLst/>
        </a:prstGeom>
        <a:gradFill rotWithShape="0">
          <a:gsLst>
            <a:gs pos="0">
              <a:schemeClr val="accent2">
                <a:lumMod val="20000"/>
                <a:lumOff val="80000"/>
              </a:schemeClr>
            </a:gs>
            <a:gs pos="77000">
              <a:schemeClr val="accent2">
                <a:lumMod val="60000"/>
                <a:lumOff val="4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sz="3700" kern="1200"/>
            <a:t>経緯</a:t>
          </a:r>
          <a:endParaRPr lang="en-US" sz="3700" kern="1200"/>
        </a:p>
      </dsp:txBody>
      <dsp:txXfrm>
        <a:off x="45435" y="2123772"/>
        <a:ext cx="6313124" cy="839865"/>
      </dsp:txXfrm>
    </dsp:sp>
    <dsp:sp modelId="{48D8CC83-2D60-B042-B78D-0B3C0C32F856}">
      <dsp:nvSpPr>
        <dsp:cNvPr id="0" name=""/>
        <dsp:cNvSpPr/>
      </dsp:nvSpPr>
      <dsp:spPr>
        <a:xfrm>
          <a:off x="0" y="3115632"/>
          <a:ext cx="6403994" cy="930735"/>
        </a:xfrm>
        <a:prstGeom prst="roundRect">
          <a:avLst/>
        </a:prstGeom>
        <a:gradFill rotWithShape="0">
          <a:gsLst>
            <a:gs pos="0">
              <a:schemeClr val="accent2">
                <a:lumMod val="20000"/>
                <a:lumOff val="80000"/>
              </a:schemeClr>
            </a:gs>
            <a:gs pos="78000">
              <a:schemeClr val="accent2">
                <a:lumMod val="60000"/>
                <a:lumOff val="4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ja-JP" sz="3700" kern="1200"/>
            <a:t>現在の状況</a:t>
          </a:r>
          <a:endParaRPr lang="en-US" sz="3700" kern="1200"/>
        </a:p>
      </dsp:txBody>
      <dsp:txXfrm>
        <a:off x="45435" y="3161067"/>
        <a:ext cx="6313124" cy="839865"/>
      </dsp:txXfrm>
    </dsp:sp>
    <dsp:sp modelId="{7E1AC9C8-D85D-CE4B-8985-321D73349B11}">
      <dsp:nvSpPr>
        <dsp:cNvPr id="0" name=""/>
        <dsp:cNvSpPr/>
      </dsp:nvSpPr>
      <dsp:spPr>
        <a:xfrm>
          <a:off x="0" y="4152927"/>
          <a:ext cx="6403994" cy="930735"/>
        </a:xfrm>
        <a:prstGeom prst="roundRect">
          <a:avLst/>
        </a:prstGeom>
        <a:gradFill rotWithShape="0">
          <a:gsLst>
            <a:gs pos="0">
              <a:schemeClr val="accent2">
                <a:lumMod val="20000"/>
                <a:lumOff val="80000"/>
              </a:schemeClr>
            </a:gs>
            <a:gs pos="78000">
              <a:schemeClr val="accent2">
                <a:lumMod val="60000"/>
                <a:lumOff val="4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sz="3700" kern="1200"/>
            <a:t>今後の目標と予定</a:t>
          </a:r>
          <a:endParaRPr lang="en-US" sz="3700" kern="1200"/>
        </a:p>
      </dsp:txBody>
      <dsp:txXfrm>
        <a:off x="45435" y="4198362"/>
        <a:ext cx="6313124" cy="8398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61277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349870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289927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ABC3763A-A96C-BE42-B042-2B78909D2033}"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2182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42596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402626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641007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3514115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219251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29159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54649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339712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213852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330802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223437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89568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9557C3-C1FF-AC4A-816D-EA3690AC9C53}" type="datetimeFigureOut">
              <a:rPr kumimoji="1" lang="ja-JP" altLang="en-US" smtClean="0"/>
              <a:t>2020/7/30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94267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9557C3-C1FF-AC4A-816D-EA3690AC9C53}" type="datetimeFigureOut">
              <a:rPr kumimoji="1" lang="ja-JP" altLang="en-US" smtClean="0"/>
              <a:t>2020/7/30</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C3763A-A96C-BE42-B042-2B78909D2033}" type="slidenum">
              <a:rPr kumimoji="1" lang="ja-JP" altLang="en-US" smtClean="0"/>
              <a:t>‹#›</a:t>
            </a:fld>
            <a:endParaRPr kumimoji="1" lang="ja-JP" altLang="en-US"/>
          </a:p>
        </p:txBody>
      </p:sp>
    </p:spTree>
    <p:extLst>
      <p:ext uri="{BB962C8B-B14F-4D97-AF65-F5344CB8AC3E}">
        <p14:creationId xmlns:p14="http://schemas.microsoft.com/office/powerpoint/2010/main" val="16951795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4C1C9-D588-5C49-8E11-BEA0E1535A73}"/>
              </a:ext>
            </a:extLst>
          </p:cNvPr>
          <p:cNvSpPr>
            <a:spLocks noGrp="1"/>
          </p:cNvSpPr>
          <p:nvPr>
            <p:ph type="ctrTitle"/>
          </p:nvPr>
        </p:nvSpPr>
        <p:spPr/>
        <p:txBody>
          <a:bodyPr/>
          <a:lstStyle/>
          <a:p>
            <a:r>
              <a:rPr kumimoji="1" lang="ja-JP" altLang="en-US"/>
              <a:t>前期中間発表</a:t>
            </a:r>
          </a:p>
        </p:txBody>
      </p:sp>
      <p:sp>
        <p:nvSpPr>
          <p:cNvPr id="3" name="字幕 2">
            <a:extLst>
              <a:ext uri="{FF2B5EF4-FFF2-40B4-BE49-F238E27FC236}">
                <a16:creationId xmlns:a16="http://schemas.microsoft.com/office/drawing/2014/main" id="{737D1D12-3A44-E446-BBDD-3C0FF1C08EBF}"/>
              </a:ext>
            </a:extLst>
          </p:cNvPr>
          <p:cNvSpPr>
            <a:spLocks noGrp="1"/>
          </p:cNvSpPr>
          <p:nvPr>
            <p:ph type="subTitle" idx="1"/>
          </p:nvPr>
        </p:nvSpPr>
        <p:spPr/>
        <p:txBody>
          <a:bodyPr/>
          <a:lstStyle/>
          <a:p>
            <a:pPr algn="r"/>
            <a:r>
              <a:rPr kumimoji="1" lang="ja-JP" altLang="en-US"/>
              <a:t>２０２０年７月３０日</a:t>
            </a:r>
          </a:p>
        </p:txBody>
      </p:sp>
    </p:spTree>
    <p:extLst>
      <p:ext uri="{BB962C8B-B14F-4D97-AF65-F5344CB8AC3E}">
        <p14:creationId xmlns:p14="http://schemas.microsoft.com/office/powerpoint/2010/main" val="423278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FF51E2-169D-4F85-A842-E8413F664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E2A6FF-057A-4920-923D-05A12E99EA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タイトル 1">
            <a:extLst>
              <a:ext uri="{FF2B5EF4-FFF2-40B4-BE49-F238E27FC236}">
                <a16:creationId xmlns:a16="http://schemas.microsoft.com/office/drawing/2014/main" id="{8F24FE35-B368-494B-A70D-102BAFBB37C1}"/>
              </a:ext>
            </a:extLst>
          </p:cNvPr>
          <p:cNvSpPr>
            <a:spLocks noGrp="1"/>
          </p:cNvSpPr>
          <p:nvPr>
            <p:ph type="title"/>
          </p:nvPr>
        </p:nvSpPr>
        <p:spPr>
          <a:xfrm>
            <a:off x="685800" y="1066163"/>
            <a:ext cx="3306744" cy="5148371"/>
          </a:xfrm>
        </p:spPr>
        <p:txBody>
          <a:bodyPr>
            <a:normAutofit/>
          </a:bodyPr>
          <a:lstStyle/>
          <a:p>
            <a:pPr algn="ctr"/>
            <a:r>
              <a:rPr kumimoji="1" lang="ja-JP" altLang="en-US" sz="6000"/>
              <a:t>発表内容</a:t>
            </a:r>
          </a:p>
        </p:txBody>
      </p:sp>
      <p:graphicFrame>
        <p:nvGraphicFramePr>
          <p:cNvPr id="5" name="コンテンツ プレースホルダー 2">
            <a:extLst>
              <a:ext uri="{FF2B5EF4-FFF2-40B4-BE49-F238E27FC236}">
                <a16:creationId xmlns:a16="http://schemas.microsoft.com/office/drawing/2014/main" id="{184BA09E-2097-4F84-A6A2-7042F35F0B26}"/>
              </a:ext>
            </a:extLst>
          </p:cNvPr>
          <p:cNvGraphicFramePr>
            <a:graphicFrameLocks noGrp="1"/>
          </p:cNvGraphicFramePr>
          <p:nvPr>
            <p:ph idx="1"/>
            <p:extLst>
              <p:ext uri="{D42A27DB-BD31-4B8C-83A1-F6EECF244321}">
                <p14:modId xmlns:p14="http://schemas.microsoft.com/office/powerpoint/2010/main" val="152660642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80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A8B90-8E27-604F-B185-BD30476B09BA}"/>
              </a:ext>
            </a:extLst>
          </p:cNvPr>
          <p:cNvSpPr>
            <a:spLocks noGrp="1"/>
          </p:cNvSpPr>
          <p:nvPr>
            <p:ph type="title"/>
          </p:nvPr>
        </p:nvSpPr>
        <p:spPr/>
        <p:txBody>
          <a:bodyPr/>
          <a:lstStyle/>
          <a:p>
            <a:r>
              <a:rPr lang="ja-JP" altLang="en-US"/>
              <a:t>してきたこと</a:t>
            </a:r>
            <a:endParaRPr kumimoji="1" lang="ja-JP" altLang="en-US"/>
          </a:p>
        </p:txBody>
      </p:sp>
      <p:sp>
        <p:nvSpPr>
          <p:cNvPr id="3" name="コンテンツ プレースホルダー 2">
            <a:extLst>
              <a:ext uri="{FF2B5EF4-FFF2-40B4-BE49-F238E27FC236}">
                <a16:creationId xmlns:a16="http://schemas.microsoft.com/office/drawing/2014/main" id="{96D9B129-9223-0E40-B18E-EE129E29310E}"/>
              </a:ext>
            </a:extLst>
          </p:cNvPr>
          <p:cNvSpPr>
            <a:spLocks noGrp="1"/>
          </p:cNvSpPr>
          <p:nvPr>
            <p:ph idx="1"/>
          </p:nvPr>
        </p:nvSpPr>
        <p:spPr/>
        <p:txBody>
          <a:bodyPr/>
          <a:lstStyle/>
          <a:p>
            <a:r>
              <a:rPr kumimoji="1" lang="ja-JP" altLang="en-US"/>
              <a:t>前期開始当時</a:t>
            </a:r>
            <a:endParaRPr kumimoji="1" lang="en-US" altLang="ja-JP" dirty="0"/>
          </a:p>
          <a:p>
            <a:pPr marL="0" indent="0">
              <a:buNone/>
            </a:pPr>
            <a:r>
              <a:rPr lang="ja-JP" altLang="en-US"/>
              <a:t>→全くやりたいこと（研究テーマ候補）が見えていない</a:t>
            </a:r>
            <a:endParaRPr lang="en-US" altLang="ja-JP" dirty="0"/>
          </a:p>
          <a:p>
            <a:pPr marL="0" indent="0">
              <a:buNone/>
            </a:pPr>
            <a:r>
              <a:rPr lang="ja-JP" altLang="en-US"/>
              <a:t>　　　　　　↓</a:t>
            </a:r>
            <a:endParaRPr lang="en-US" altLang="ja-JP" dirty="0"/>
          </a:p>
          <a:p>
            <a:pPr marL="0" indent="0">
              <a:buNone/>
            </a:pPr>
            <a:r>
              <a:rPr kumimoji="1" lang="ja-JP" altLang="en-US"/>
              <a:t>・先生から提示された課題（</a:t>
            </a:r>
            <a:r>
              <a:rPr kumimoji="1" lang="en-US" altLang="ja-JP" dirty="0"/>
              <a:t>Fusion360</a:t>
            </a:r>
            <a:r>
              <a:rPr kumimoji="1" lang="ja-JP" altLang="en-US"/>
              <a:t>）を通して、</a:t>
            </a:r>
            <a:r>
              <a:rPr kumimoji="1" lang="ja-JP" altLang="en-US" u="sng"/>
              <a:t>自分のやりたい事、出来る事を模索</a:t>
            </a:r>
            <a:endParaRPr kumimoji="1" lang="en-US" altLang="ja-JP" u="sng" dirty="0"/>
          </a:p>
          <a:p>
            <a:pPr marL="0" indent="0">
              <a:buNone/>
            </a:pPr>
            <a:r>
              <a:rPr lang="ja-JP" altLang="en-US"/>
              <a:t>　　　　　　↓</a:t>
            </a:r>
            <a:endParaRPr lang="en-US" altLang="ja-JP" dirty="0"/>
          </a:p>
          <a:p>
            <a:pPr marL="0" indent="0">
              <a:buNone/>
            </a:pPr>
            <a:endParaRPr lang="en-US" altLang="ja-JP" dirty="0"/>
          </a:p>
          <a:p>
            <a:pPr marL="0" indent="0">
              <a:buNone/>
            </a:pPr>
            <a:endParaRPr lang="en-US" altLang="ja-JP" dirty="0"/>
          </a:p>
        </p:txBody>
      </p:sp>
      <p:pic>
        <p:nvPicPr>
          <p:cNvPr id="9" name="図 8" descr="座る, 光, テーブル, ボックス が含まれている画像&#10;&#10;自動的に生成された説明">
            <a:extLst>
              <a:ext uri="{FF2B5EF4-FFF2-40B4-BE49-F238E27FC236}">
                <a16:creationId xmlns:a16="http://schemas.microsoft.com/office/drawing/2014/main" id="{6E7B838C-C851-3E43-B900-EDAE958E5CC1}"/>
              </a:ext>
            </a:extLst>
          </p:cNvPr>
          <p:cNvPicPr>
            <a:picLocks noChangeAspect="1"/>
          </p:cNvPicPr>
          <p:nvPr/>
        </p:nvPicPr>
        <p:blipFill>
          <a:blip r:embed="rId2"/>
          <a:stretch>
            <a:fillRect/>
          </a:stretch>
        </p:blipFill>
        <p:spPr>
          <a:xfrm>
            <a:off x="685800" y="4448083"/>
            <a:ext cx="2723606" cy="1855457"/>
          </a:xfrm>
          <a:prstGeom prst="rect">
            <a:avLst/>
          </a:prstGeom>
        </p:spPr>
      </p:pic>
      <p:pic>
        <p:nvPicPr>
          <p:cNvPr id="11" name="図 10" descr="チェアー が含まれている画像&#10;&#10;自動的に生成された説明">
            <a:extLst>
              <a:ext uri="{FF2B5EF4-FFF2-40B4-BE49-F238E27FC236}">
                <a16:creationId xmlns:a16="http://schemas.microsoft.com/office/drawing/2014/main" id="{B3BA58F3-4364-F541-8F2E-7D726DDFAF4F}"/>
              </a:ext>
            </a:extLst>
          </p:cNvPr>
          <p:cNvPicPr>
            <a:picLocks noChangeAspect="1"/>
          </p:cNvPicPr>
          <p:nvPr/>
        </p:nvPicPr>
        <p:blipFill>
          <a:blip r:embed="rId3"/>
          <a:stretch>
            <a:fillRect/>
          </a:stretch>
        </p:blipFill>
        <p:spPr>
          <a:xfrm>
            <a:off x="4662092" y="4448081"/>
            <a:ext cx="2842596" cy="1855457"/>
          </a:xfrm>
          <a:prstGeom prst="rect">
            <a:avLst/>
          </a:prstGeom>
        </p:spPr>
      </p:pic>
      <p:pic>
        <p:nvPicPr>
          <p:cNvPr id="15" name="図 14" descr="屋内, 座る, 小さい, テーブル が含まれている画像&#10;&#10;自動的に生成された説明">
            <a:extLst>
              <a:ext uri="{FF2B5EF4-FFF2-40B4-BE49-F238E27FC236}">
                <a16:creationId xmlns:a16="http://schemas.microsoft.com/office/drawing/2014/main" id="{F3E07CA1-010C-2948-855F-42A093E45E35}"/>
              </a:ext>
            </a:extLst>
          </p:cNvPr>
          <p:cNvPicPr>
            <a:picLocks noChangeAspect="1"/>
          </p:cNvPicPr>
          <p:nvPr/>
        </p:nvPicPr>
        <p:blipFill>
          <a:blip r:embed="rId4"/>
          <a:stretch>
            <a:fillRect/>
          </a:stretch>
        </p:blipFill>
        <p:spPr>
          <a:xfrm>
            <a:off x="8757375" y="4448082"/>
            <a:ext cx="2748825" cy="1855457"/>
          </a:xfrm>
          <a:prstGeom prst="rect">
            <a:avLst/>
          </a:prstGeom>
        </p:spPr>
      </p:pic>
    </p:spTree>
    <p:extLst>
      <p:ext uri="{BB962C8B-B14F-4D97-AF65-F5344CB8AC3E}">
        <p14:creationId xmlns:p14="http://schemas.microsoft.com/office/powerpoint/2010/main" val="289237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C8DF0-8923-0A4F-A1ED-8458E5C11DD5}"/>
              </a:ext>
            </a:extLst>
          </p:cNvPr>
          <p:cNvSpPr>
            <a:spLocks noGrp="1"/>
          </p:cNvSpPr>
          <p:nvPr>
            <p:ph type="title"/>
          </p:nvPr>
        </p:nvSpPr>
        <p:spPr/>
        <p:txBody>
          <a:bodyPr/>
          <a:lstStyle/>
          <a:p>
            <a:r>
              <a:rPr kumimoji="1" lang="ja-JP" altLang="en-US"/>
              <a:t>してきたこと</a:t>
            </a:r>
          </a:p>
        </p:txBody>
      </p:sp>
      <p:sp>
        <p:nvSpPr>
          <p:cNvPr id="3" name="コンテンツ プレースホルダー 2">
            <a:extLst>
              <a:ext uri="{FF2B5EF4-FFF2-40B4-BE49-F238E27FC236}">
                <a16:creationId xmlns:a16="http://schemas.microsoft.com/office/drawing/2014/main" id="{2AC00C46-0409-BB4D-8B56-75B4D187C461}"/>
              </a:ext>
            </a:extLst>
          </p:cNvPr>
          <p:cNvSpPr>
            <a:spLocks noGrp="1"/>
          </p:cNvSpPr>
          <p:nvPr>
            <p:ph idx="1"/>
          </p:nvPr>
        </p:nvSpPr>
        <p:spPr>
          <a:xfrm>
            <a:off x="685800" y="2194561"/>
            <a:ext cx="10820400" cy="4338762"/>
          </a:xfrm>
        </p:spPr>
        <p:txBody>
          <a:bodyPr>
            <a:normAutofit fontScale="92500" lnSpcReduction="20000"/>
          </a:bodyPr>
          <a:lstStyle/>
          <a:p>
            <a:r>
              <a:rPr lang="ja-JP" altLang="en-US" sz="2400"/>
              <a:t>しかし</a:t>
            </a:r>
            <a:r>
              <a:rPr lang="en-US" altLang="ja-JP" sz="2400" dirty="0"/>
              <a:t>…</a:t>
            </a:r>
            <a:r>
              <a:rPr lang="ja-JP" altLang="en-US" sz="2400"/>
              <a:t>その場しのぎの次に全くつながらない課題消化タイム</a:t>
            </a:r>
            <a:endParaRPr lang="en-US" altLang="ja-JP" sz="2400" dirty="0"/>
          </a:p>
          <a:p>
            <a:pPr marL="0" indent="0">
              <a:buNone/>
            </a:pPr>
            <a:r>
              <a:rPr lang="ja-JP" altLang="en-US" sz="2400"/>
              <a:t>　　　　　　↓</a:t>
            </a:r>
            <a:endParaRPr lang="en-US" altLang="ja-JP" sz="2400" dirty="0"/>
          </a:p>
          <a:p>
            <a:r>
              <a:rPr kumimoji="1" lang="ja-JP" altLang="en-US" sz="2400"/>
              <a:t>グループワークでの先生の指摘を受けて・・・</a:t>
            </a:r>
            <a:endParaRPr kumimoji="1" lang="en-US" altLang="ja-JP" sz="2400" dirty="0"/>
          </a:p>
          <a:p>
            <a:pPr marL="0" indent="0">
              <a:buNone/>
            </a:pPr>
            <a:r>
              <a:rPr lang="ja-JP" altLang="en-US" sz="1300"/>
              <a:t>→</a:t>
            </a:r>
            <a:r>
              <a:rPr lang="ja-JP" altLang="en-US" sz="1300">
                <a:solidFill>
                  <a:schemeClr val="accent4">
                    <a:lumMod val="75000"/>
                  </a:schemeClr>
                </a:solidFill>
              </a:rPr>
              <a:t>共鳴するポイントを言語化する</a:t>
            </a:r>
          </a:p>
          <a:p>
            <a:pPr marL="0" indent="0">
              <a:buNone/>
            </a:pPr>
            <a:r>
              <a:rPr lang="ja-JP" altLang="en-US" sz="1300"/>
              <a:t>→</a:t>
            </a:r>
            <a:r>
              <a:rPr lang="ja-JP" altLang="en-US" sz="1300">
                <a:solidFill>
                  <a:schemeClr val="accent4">
                    <a:lumMod val="75000"/>
                  </a:schemeClr>
                </a:solidFill>
              </a:rPr>
              <a:t>直感的なモノ</a:t>
            </a:r>
            <a:r>
              <a:rPr lang="ja-JP" altLang="en-US" sz="1300"/>
              <a:t>であること</a:t>
            </a:r>
            <a:endParaRPr lang="en-US" altLang="ja-JP" sz="1300" dirty="0"/>
          </a:p>
          <a:p>
            <a:pPr marL="0" indent="0">
              <a:buNone/>
            </a:pPr>
            <a:r>
              <a:rPr lang="ja-JP" altLang="en-US" sz="1300"/>
              <a:t>→</a:t>
            </a:r>
            <a:r>
              <a:rPr lang="ja-JP" altLang="en-US" sz="1300">
                <a:solidFill>
                  <a:schemeClr val="accent4">
                    <a:lumMod val="75000"/>
                  </a:schemeClr>
                </a:solidFill>
              </a:rPr>
              <a:t>想像に任せない</a:t>
            </a:r>
          </a:p>
          <a:p>
            <a:pPr marL="0" indent="0">
              <a:buNone/>
            </a:pPr>
            <a:r>
              <a:rPr lang="ja-JP" altLang="en-US" sz="1300"/>
              <a:t>→突出した何かがないとほとんどの製品は言語化しないとわからない</a:t>
            </a:r>
          </a:p>
          <a:p>
            <a:pPr marL="0" indent="0">
              <a:buNone/>
            </a:pPr>
            <a:r>
              <a:rPr lang="ja-JP" altLang="en-US" sz="1300"/>
              <a:t>→どこが売りなのか（お客さんに向けての）</a:t>
            </a:r>
          </a:p>
          <a:p>
            <a:pPr marL="0" indent="0">
              <a:buNone/>
            </a:pPr>
            <a:r>
              <a:rPr lang="ja-JP" altLang="en-US" sz="1300"/>
              <a:t>→どういう風に面白いかが伝わってこない</a:t>
            </a:r>
          </a:p>
          <a:p>
            <a:pPr marL="0" indent="0">
              <a:buNone/>
            </a:pPr>
            <a:r>
              <a:rPr lang="ja-JP" altLang="en-US" sz="1300"/>
              <a:t>→機能と形の部分までしかできてない</a:t>
            </a:r>
          </a:p>
          <a:p>
            <a:pPr marL="0" indent="0">
              <a:buNone/>
            </a:pPr>
            <a:r>
              <a:rPr lang="ja-JP" altLang="en-US" sz="1300"/>
              <a:t>→誰をターゲットにしているか伝わってこない</a:t>
            </a:r>
          </a:p>
          <a:p>
            <a:pPr marL="0" indent="0">
              <a:buNone/>
            </a:pPr>
            <a:r>
              <a:rPr lang="ja-JP" altLang="en-US" sz="1300"/>
              <a:t>→唇にひっぱられてる</a:t>
            </a:r>
          </a:p>
          <a:p>
            <a:pPr marL="0" indent="0">
              <a:buNone/>
            </a:pPr>
            <a:r>
              <a:rPr lang="ja-JP" altLang="en-US" sz="1300"/>
              <a:t>→ビジュアル的に論理的な説明は逆効果</a:t>
            </a:r>
          </a:p>
          <a:p>
            <a:pPr marL="0" indent="0">
              <a:buNone/>
            </a:pPr>
            <a:r>
              <a:rPr lang="ja-JP" altLang="en-US" sz="2400"/>
              <a:t>　　　　　↓</a:t>
            </a:r>
            <a:endParaRPr lang="en-US" altLang="ja-JP" sz="2400" dirty="0"/>
          </a:p>
          <a:p>
            <a:r>
              <a:rPr lang="ja-JP" altLang="en-US" sz="2400"/>
              <a:t>自分のやりたいこととは・・・？</a:t>
            </a:r>
            <a:endParaRPr lang="ja-JP" altLang="en-US" sz="1300"/>
          </a:p>
          <a:p>
            <a:pPr marL="0" indent="0">
              <a:buNone/>
            </a:pPr>
            <a:endParaRPr kumimoji="1" lang="en-US" altLang="ja-JP" dirty="0"/>
          </a:p>
        </p:txBody>
      </p:sp>
      <p:pic>
        <p:nvPicPr>
          <p:cNvPr id="5" name="図 4" descr="座る, ボトル が含まれている画像&#10;&#10;自動的に生成された説明">
            <a:extLst>
              <a:ext uri="{FF2B5EF4-FFF2-40B4-BE49-F238E27FC236}">
                <a16:creationId xmlns:a16="http://schemas.microsoft.com/office/drawing/2014/main" id="{E56A7858-853E-5642-B213-6F3342F8DF2F}"/>
              </a:ext>
            </a:extLst>
          </p:cNvPr>
          <p:cNvPicPr>
            <a:picLocks noChangeAspect="1"/>
          </p:cNvPicPr>
          <p:nvPr/>
        </p:nvPicPr>
        <p:blipFill>
          <a:blip r:embed="rId2"/>
          <a:stretch>
            <a:fillRect/>
          </a:stretch>
        </p:blipFill>
        <p:spPr>
          <a:xfrm>
            <a:off x="6921863" y="2919549"/>
            <a:ext cx="4002968" cy="3077282"/>
          </a:xfrm>
          <a:prstGeom prst="rect">
            <a:avLst/>
          </a:prstGeom>
        </p:spPr>
      </p:pic>
    </p:spTree>
    <p:extLst>
      <p:ext uri="{BB962C8B-B14F-4D97-AF65-F5344CB8AC3E}">
        <p14:creationId xmlns:p14="http://schemas.microsoft.com/office/powerpoint/2010/main" val="156671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B955-13F7-2F4A-96A0-8F7F1233044F}"/>
              </a:ext>
            </a:extLst>
          </p:cNvPr>
          <p:cNvSpPr>
            <a:spLocks noGrp="1"/>
          </p:cNvSpPr>
          <p:nvPr>
            <p:ph type="title"/>
          </p:nvPr>
        </p:nvSpPr>
        <p:spPr/>
        <p:txBody>
          <a:bodyPr/>
          <a:lstStyle/>
          <a:p>
            <a:r>
              <a:rPr kumimoji="1" lang="ja-JP" altLang="en-US"/>
              <a:t>研究テーマ</a:t>
            </a:r>
          </a:p>
        </p:txBody>
      </p:sp>
      <p:sp>
        <p:nvSpPr>
          <p:cNvPr id="3" name="コンテンツ プレースホルダー 2">
            <a:extLst>
              <a:ext uri="{FF2B5EF4-FFF2-40B4-BE49-F238E27FC236}">
                <a16:creationId xmlns:a16="http://schemas.microsoft.com/office/drawing/2014/main" id="{EC88315E-0E2B-6449-BA56-5287A171B21C}"/>
              </a:ext>
            </a:extLst>
          </p:cNvPr>
          <p:cNvSpPr>
            <a:spLocks noGrp="1"/>
          </p:cNvSpPr>
          <p:nvPr>
            <p:ph idx="1"/>
          </p:nvPr>
        </p:nvSpPr>
        <p:spPr/>
        <p:txBody>
          <a:bodyPr/>
          <a:lstStyle/>
          <a:p>
            <a:r>
              <a:rPr kumimoji="1" lang="ja-JP" altLang="en-US">
                <a:latin typeface="+mn-ea"/>
              </a:rPr>
              <a:t>ブライダル（結婚式）においての</a:t>
            </a:r>
            <a:r>
              <a:rPr kumimoji="1" lang="ja-JP" altLang="en-US">
                <a:solidFill>
                  <a:schemeClr val="accent1"/>
                </a:solidFill>
                <a:latin typeface="+mn-ea"/>
              </a:rPr>
              <a:t>新しい伝統づくり</a:t>
            </a:r>
            <a:br>
              <a:rPr lang="ja-JP" altLang="en-US">
                <a:latin typeface="+mn-ea"/>
              </a:rPr>
            </a:br>
            <a:br>
              <a:rPr lang="ja-JP" altLang="en-US">
                <a:latin typeface="+mn-ea"/>
              </a:rPr>
            </a:br>
            <a:r>
              <a:rPr lang="ja-JP" altLang="en-US">
                <a:latin typeface="+mn-ea"/>
              </a:rPr>
              <a:t>今後の制作テーマとして主な柱２つ</a:t>
            </a:r>
            <a:br>
              <a:rPr lang="ja-JP" altLang="en-US">
                <a:latin typeface="+mn-ea"/>
              </a:rPr>
            </a:br>
            <a:r>
              <a:rPr lang="ja-JP" altLang="en-US">
                <a:latin typeface="+mn-ea"/>
              </a:rPr>
              <a:t>・二人のための新しいアイテム（結婚式に参列した人たちにも“参加”してもらう）</a:t>
            </a:r>
            <a:br>
              <a:rPr lang="ja-JP" altLang="en-US">
                <a:latin typeface="+mn-ea"/>
              </a:rPr>
            </a:br>
            <a:r>
              <a:rPr lang="ja-JP" altLang="en-US">
                <a:latin typeface="+mn-ea"/>
              </a:rPr>
              <a:t>・新郎から新婦へのプレゼント（作るのは、テンプレートづくり）</a:t>
            </a:r>
            <a:br>
              <a:rPr lang="ja-JP" altLang="en-US">
                <a:latin typeface="+mn-ea"/>
              </a:rPr>
            </a:br>
            <a:endParaRPr lang="ja-JP" altLang="en-US">
              <a:latin typeface="+mn-ea"/>
            </a:endParaRPr>
          </a:p>
          <a:p>
            <a:pPr marL="0" indent="0">
              <a:buNone/>
            </a:pPr>
            <a:r>
              <a:rPr kumimoji="1" lang="ja-JP" altLang="en-US">
                <a:latin typeface="+mn-ea"/>
              </a:rPr>
              <a:t>　　　　　　　　　　　　　　↓</a:t>
            </a:r>
            <a:endParaRPr kumimoji="1" lang="en-US" altLang="ja-JP" dirty="0">
              <a:latin typeface="+mn-ea"/>
            </a:endParaRPr>
          </a:p>
          <a:p>
            <a:pPr marL="0" indent="0">
              <a:buNone/>
            </a:pPr>
            <a:endParaRPr kumimoji="1" lang="en-US" altLang="ja-JP" dirty="0">
              <a:latin typeface="+mn-ea"/>
            </a:endParaRPr>
          </a:p>
          <a:p>
            <a:pPr marL="0" indent="0">
              <a:buNone/>
            </a:pPr>
            <a:r>
              <a:rPr lang="ja-JP" altLang="en-US">
                <a:latin typeface="+mn-ea"/>
              </a:rPr>
              <a:t>　　　　　　　　</a:t>
            </a:r>
            <a:r>
              <a:rPr lang="ja-JP" altLang="en-US">
                <a:solidFill>
                  <a:schemeClr val="accent2">
                    <a:lumMod val="60000"/>
                    <a:lumOff val="40000"/>
                  </a:schemeClr>
                </a:solidFill>
                <a:latin typeface="+mn-ea"/>
              </a:rPr>
              <a:t>　</a:t>
            </a:r>
            <a:r>
              <a:rPr lang="ja-JP" altLang="en-US">
                <a:solidFill>
                  <a:schemeClr val="accent1"/>
                </a:solidFill>
                <a:latin typeface="+mn-ea"/>
              </a:rPr>
              <a:t>煮詰める必要あり！！</a:t>
            </a:r>
            <a:endParaRPr kumimoji="1" lang="en-US" altLang="ja-JP" dirty="0">
              <a:solidFill>
                <a:schemeClr val="accent1"/>
              </a:solidFill>
              <a:latin typeface="+mn-ea"/>
            </a:endParaRPr>
          </a:p>
        </p:txBody>
      </p:sp>
    </p:spTree>
    <p:extLst>
      <p:ext uri="{BB962C8B-B14F-4D97-AF65-F5344CB8AC3E}">
        <p14:creationId xmlns:p14="http://schemas.microsoft.com/office/powerpoint/2010/main" val="217113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40A70-C21C-4B42-8F1B-44B094D88498}"/>
              </a:ext>
            </a:extLst>
          </p:cNvPr>
          <p:cNvSpPr>
            <a:spLocks noGrp="1"/>
          </p:cNvSpPr>
          <p:nvPr>
            <p:ph type="title"/>
          </p:nvPr>
        </p:nvSpPr>
        <p:spPr/>
        <p:txBody>
          <a:bodyPr/>
          <a:lstStyle/>
          <a:p>
            <a:r>
              <a:rPr kumimoji="1" lang="ja-JP" altLang="en-US"/>
              <a:t>なぜブライダルなのか</a:t>
            </a:r>
          </a:p>
        </p:txBody>
      </p:sp>
      <p:sp>
        <p:nvSpPr>
          <p:cNvPr id="3" name="コンテンツ プレースホルダー 2">
            <a:extLst>
              <a:ext uri="{FF2B5EF4-FFF2-40B4-BE49-F238E27FC236}">
                <a16:creationId xmlns:a16="http://schemas.microsoft.com/office/drawing/2014/main" id="{BD1EB44E-C58B-874E-8191-39D77B52CE21}"/>
              </a:ext>
            </a:extLst>
          </p:cNvPr>
          <p:cNvSpPr>
            <a:spLocks noGrp="1"/>
          </p:cNvSpPr>
          <p:nvPr>
            <p:ph idx="1"/>
          </p:nvPr>
        </p:nvSpPr>
        <p:spPr/>
        <p:txBody>
          <a:bodyPr/>
          <a:lstStyle/>
          <a:p>
            <a:pPr marL="0" indent="0">
              <a:buNone/>
            </a:pPr>
            <a:r>
              <a:rPr kumimoji="1" lang="ja-JP" altLang="en-US"/>
              <a:t>自分の興味があることではないと、素直に頑張れない</a:t>
            </a:r>
            <a:endParaRPr kumimoji="1" lang="en-US" altLang="ja-JP" dirty="0"/>
          </a:p>
          <a:p>
            <a:pPr marL="0" indent="0">
              <a:buNone/>
            </a:pPr>
            <a:r>
              <a:rPr lang="ja-JP" altLang="en-US"/>
              <a:t>　　　↓</a:t>
            </a:r>
            <a:endParaRPr lang="en-US" altLang="ja-JP" dirty="0"/>
          </a:p>
          <a:p>
            <a:pPr marL="0" indent="0">
              <a:buNone/>
            </a:pPr>
            <a:r>
              <a:rPr lang="ja-JP" altLang="en-US"/>
              <a:t>自分の将来希望する職種（ブライダル関係）に関連した何か</a:t>
            </a:r>
            <a:endParaRPr lang="en-US" altLang="ja-JP" dirty="0"/>
          </a:p>
          <a:p>
            <a:pPr marL="0" indent="0">
              <a:buNone/>
            </a:pPr>
            <a:r>
              <a:rPr lang="ja-JP" altLang="en-US"/>
              <a:t>　　　↓</a:t>
            </a:r>
            <a:endParaRPr lang="en-US" altLang="ja-JP" dirty="0"/>
          </a:p>
          <a:p>
            <a:pPr marL="0" indent="0">
              <a:buNone/>
            </a:pPr>
            <a:r>
              <a:rPr lang="ja-JP" altLang="en-US"/>
              <a:t>結婚式の多様化に興味あり</a:t>
            </a:r>
            <a:endParaRPr lang="en-US" altLang="ja-JP" dirty="0"/>
          </a:p>
          <a:p>
            <a:pPr marL="0" indent="0">
              <a:buNone/>
            </a:pPr>
            <a:r>
              <a:rPr lang="ja-JP" altLang="en-US"/>
              <a:t>　　　↓</a:t>
            </a:r>
            <a:endParaRPr lang="en-US" altLang="ja-JP" dirty="0"/>
          </a:p>
          <a:p>
            <a:pPr marL="0" indent="0">
              <a:buNone/>
            </a:pPr>
            <a:r>
              <a:rPr lang="ja-JP" altLang="en-US"/>
              <a:t>変化する結婚観</a:t>
            </a:r>
            <a:r>
              <a:rPr kumimoji="1" lang="en-US" altLang="ja-JP" dirty="0"/>
              <a:t>×</a:t>
            </a:r>
            <a:r>
              <a:rPr kumimoji="1" lang="ja-JP" altLang="en-US"/>
              <a:t>ブライダルの新しい形</a:t>
            </a:r>
            <a:endParaRPr kumimoji="1" lang="en-US" altLang="ja-JP" dirty="0"/>
          </a:p>
          <a:p>
            <a:pPr marL="0" indent="0">
              <a:buNone/>
            </a:pPr>
            <a:r>
              <a:rPr lang="ja-JP" altLang="en-US"/>
              <a:t>　　　↓</a:t>
            </a:r>
            <a:endParaRPr lang="en-US" altLang="ja-JP" dirty="0"/>
          </a:p>
        </p:txBody>
      </p:sp>
      <p:pic>
        <p:nvPicPr>
          <p:cNvPr id="5" name="グラフィックス 4" descr="疑問符">
            <a:extLst>
              <a:ext uri="{FF2B5EF4-FFF2-40B4-BE49-F238E27FC236}">
                <a16:creationId xmlns:a16="http://schemas.microsoft.com/office/drawing/2014/main" id="{11404B64-C54B-694E-B0AA-A8654DA16B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212" y="5629818"/>
            <a:ext cx="914400" cy="914400"/>
          </a:xfrm>
          <a:prstGeom prst="rect">
            <a:avLst/>
          </a:prstGeom>
        </p:spPr>
      </p:pic>
    </p:spTree>
    <p:extLst>
      <p:ext uri="{BB962C8B-B14F-4D97-AF65-F5344CB8AC3E}">
        <p14:creationId xmlns:p14="http://schemas.microsoft.com/office/powerpoint/2010/main" val="247053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33A5B-37C0-564E-B03D-6620AAE8F876}"/>
              </a:ext>
            </a:extLst>
          </p:cNvPr>
          <p:cNvSpPr>
            <a:spLocks noGrp="1"/>
          </p:cNvSpPr>
          <p:nvPr>
            <p:ph type="title"/>
          </p:nvPr>
        </p:nvSpPr>
        <p:spPr/>
        <p:txBody>
          <a:bodyPr/>
          <a:lstStyle/>
          <a:p>
            <a:r>
              <a:rPr lang="ja-JP" altLang="en-US"/>
              <a:t>現在の状況</a:t>
            </a:r>
            <a:endParaRPr kumimoji="1" lang="ja-JP" altLang="en-US"/>
          </a:p>
        </p:txBody>
      </p:sp>
      <p:sp>
        <p:nvSpPr>
          <p:cNvPr id="3" name="コンテンツ プレースホルダー 2">
            <a:extLst>
              <a:ext uri="{FF2B5EF4-FFF2-40B4-BE49-F238E27FC236}">
                <a16:creationId xmlns:a16="http://schemas.microsoft.com/office/drawing/2014/main" id="{A14DA5D0-9F8A-154D-A92B-963CCECF0CD8}"/>
              </a:ext>
            </a:extLst>
          </p:cNvPr>
          <p:cNvSpPr>
            <a:spLocks noGrp="1"/>
          </p:cNvSpPr>
          <p:nvPr>
            <p:ph idx="1"/>
          </p:nvPr>
        </p:nvSpPr>
        <p:spPr/>
        <p:txBody>
          <a:bodyPr>
            <a:normAutofit fontScale="92500"/>
          </a:bodyPr>
          <a:lstStyle/>
          <a:p>
            <a:r>
              <a:rPr kumimoji="1" lang="ja-JP" altLang="en-US"/>
              <a:t>研究テーマなどの方向性が決まったのが遅かった</a:t>
            </a:r>
            <a:endParaRPr kumimoji="1" lang="en-US" altLang="ja-JP" dirty="0"/>
          </a:p>
          <a:p>
            <a:pPr marL="0" indent="0">
              <a:buNone/>
            </a:pPr>
            <a:r>
              <a:rPr lang="ja-JP" altLang="en-US"/>
              <a:t>　　　　　</a:t>
            </a:r>
            <a:endParaRPr lang="en-US" altLang="ja-JP" dirty="0"/>
          </a:p>
          <a:p>
            <a:r>
              <a:rPr kumimoji="1" lang="ja-JP" altLang="en-US"/>
              <a:t>ブライダルについてのアイデア等がほとんど出せていない</a:t>
            </a:r>
            <a:endParaRPr kumimoji="1" lang="en-US" altLang="ja-JP" dirty="0"/>
          </a:p>
          <a:p>
            <a:pPr marL="0" indent="0">
              <a:buNone/>
            </a:pPr>
            <a:r>
              <a:rPr lang="ja-JP" altLang="en-US"/>
              <a:t>　　　　　</a:t>
            </a:r>
            <a:endParaRPr lang="en-US" altLang="ja-JP" dirty="0"/>
          </a:p>
          <a:p>
            <a:r>
              <a:rPr lang="ja-JP" altLang="en-US"/>
              <a:t>日本においての</a:t>
            </a:r>
            <a:r>
              <a:rPr lang="ja-JP" altLang="en-US">
                <a:solidFill>
                  <a:schemeClr val="accent1"/>
                </a:solidFill>
              </a:rPr>
              <a:t>結婚式に対する意識の変化（</a:t>
            </a:r>
            <a:r>
              <a:rPr lang="en-US" altLang="ja-JP" dirty="0">
                <a:solidFill>
                  <a:schemeClr val="accent1"/>
                </a:solidFill>
              </a:rPr>
              <a:t>Git</a:t>
            </a:r>
            <a:r>
              <a:rPr lang="ja-JP" altLang="en-US">
                <a:solidFill>
                  <a:schemeClr val="accent1"/>
                </a:solidFill>
              </a:rPr>
              <a:t>にアップ予定）</a:t>
            </a:r>
            <a:r>
              <a:rPr lang="ja-JP" altLang="en-US"/>
              <a:t>などについて調べるにとどまる</a:t>
            </a:r>
            <a:endParaRPr lang="en-US" altLang="ja-JP" dirty="0"/>
          </a:p>
          <a:p>
            <a:pPr marL="0" indent="0">
              <a:buNone/>
            </a:pPr>
            <a:r>
              <a:rPr lang="ja-JP" altLang="en-US"/>
              <a:t>　　　　　</a:t>
            </a:r>
            <a:endParaRPr lang="en-US" altLang="ja-JP" dirty="0"/>
          </a:p>
          <a:p>
            <a:r>
              <a:rPr lang="ja-JP" altLang="en-US"/>
              <a:t>教えてもらったことが全く活用できていない（忘れている）</a:t>
            </a:r>
            <a:endParaRPr lang="en-US" altLang="ja-JP" dirty="0"/>
          </a:p>
          <a:p>
            <a:endParaRPr lang="en-US" altLang="ja-JP" dirty="0"/>
          </a:p>
          <a:p>
            <a:r>
              <a:rPr lang="en-US" altLang="ja-JP" dirty="0"/>
              <a:t>Git</a:t>
            </a:r>
            <a:r>
              <a:rPr lang="ja-JP" altLang="en-US"/>
              <a:t>の</a:t>
            </a:r>
            <a:r>
              <a:rPr lang="ja-JP" altLang="en-US">
                <a:solidFill>
                  <a:schemeClr val="accent1"/>
                </a:solidFill>
              </a:rPr>
              <a:t>更新頻度</a:t>
            </a:r>
            <a:r>
              <a:rPr lang="ja-JP" altLang="en-US"/>
              <a:t>を高める→</a:t>
            </a:r>
            <a:r>
              <a:rPr lang="ja-JP" altLang="en-US">
                <a:solidFill>
                  <a:schemeClr val="accent1"/>
                </a:solidFill>
              </a:rPr>
              <a:t>質</a:t>
            </a:r>
            <a:r>
              <a:rPr lang="ja-JP" altLang="en-US"/>
              <a:t>を高める（反省点）</a:t>
            </a:r>
            <a:endParaRPr lang="en-US" altLang="ja-JP" dirty="0"/>
          </a:p>
          <a:p>
            <a:pPr marL="0" indent="0">
              <a:buNone/>
            </a:pPr>
            <a:r>
              <a:rPr lang="ja-JP" altLang="en-US"/>
              <a:t>　　→</a:t>
            </a:r>
            <a:r>
              <a:rPr lang="en-US" altLang="ja-JP" dirty="0"/>
              <a:t>Git</a:t>
            </a:r>
            <a:r>
              <a:rPr lang="ja-JP" altLang="en-US"/>
              <a:t>にあげることを目的としないように・・・</a:t>
            </a:r>
            <a:endParaRPr lang="en-US" altLang="ja-JP" dirty="0"/>
          </a:p>
        </p:txBody>
      </p:sp>
      <p:pic>
        <p:nvPicPr>
          <p:cNvPr id="7" name="グラフィックス 6" descr="ウェディング ケーキ">
            <a:extLst>
              <a:ext uri="{FF2B5EF4-FFF2-40B4-BE49-F238E27FC236}">
                <a16:creationId xmlns:a16="http://schemas.microsoft.com/office/drawing/2014/main" id="{BD138378-DDC1-AB4D-AB89-6393AD6CD5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22251" y="4412974"/>
            <a:ext cx="1843241" cy="1843241"/>
          </a:xfrm>
          <a:prstGeom prst="rect">
            <a:avLst/>
          </a:prstGeom>
        </p:spPr>
      </p:pic>
    </p:spTree>
    <p:extLst>
      <p:ext uri="{BB962C8B-B14F-4D97-AF65-F5344CB8AC3E}">
        <p14:creationId xmlns:p14="http://schemas.microsoft.com/office/powerpoint/2010/main" val="352784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00145-E645-C145-9785-A122F8B59487}"/>
              </a:ext>
            </a:extLst>
          </p:cNvPr>
          <p:cNvSpPr>
            <a:spLocks noGrp="1"/>
          </p:cNvSpPr>
          <p:nvPr>
            <p:ph type="title"/>
          </p:nvPr>
        </p:nvSpPr>
        <p:spPr/>
        <p:txBody>
          <a:bodyPr/>
          <a:lstStyle/>
          <a:p>
            <a:r>
              <a:rPr kumimoji="1" lang="ja-JP" altLang="en-US"/>
              <a:t>今後の目標と予定</a:t>
            </a:r>
          </a:p>
        </p:txBody>
      </p:sp>
      <p:sp>
        <p:nvSpPr>
          <p:cNvPr id="3" name="コンテンツ プレースホルダー 2">
            <a:extLst>
              <a:ext uri="{FF2B5EF4-FFF2-40B4-BE49-F238E27FC236}">
                <a16:creationId xmlns:a16="http://schemas.microsoft.com/office/drawing/2014/main" id="{7A482A96-5022-9D43-A8F4-988B29D052BE}"/>
              </a:ext>
            </a:extLst>
          </p:cNvPr>
          <p:cNvSpPr>
            <a:spLocks noGrp="1"/>
          </p:cNvSpPr>
          <p:nvPr>
            <p:ph idx="1"/>
          </p:nvPr>
        </p:nvSpPr>
        <p:spPr/>
        <p:txBody>
          <a:bodyPr>
            <a:normAutofit/>
          </a:bodyPr>
          <a:lstStyle/>
          <a:p>
            <a:r>
              <a:rPr lang="ja-JP" altLang="en-US" u="sng"/>
              <a:t>現在、行き詰まっている状態</a:t>
            </a:r>
            <a:endParaRPr lang="en-US" altLang="ja-JP" u="sng" dirty="0"/>
          </a:p>
          <a:p>
            <a:pPr marL="0" indent="0">
              <a:buNone/>
            </a:pPr>
            <a:r>
              <a:rPr lang="ja-JP" altLang="en-US"/>
              <a:t>　　　　↓</a:t>
            </a:r>
            <a:endParaRPr lang="en-US" altLang="ja-JP" dirty="0"/>
          </a:p>
          <a:p>
            <a:r>
              <a:rPr lang="ja-JP" altLang="en-US"/>
              <a:t>因子分析とデザインシンキングの復習（合宿）</a:t>
            </a:r>
            <a:endParaRPr lang="en-US" altLang="ja-JP" dirty="0"/>
          </a:p>
          <a:p>
            <a:pPr marL="0" indent="0">
              <a:buNone/>
            </a:pPr>
            <a:r>
              <a:rPr lang="ja-JP" altLang="en-US"/>
              <a:t>今後の研究を深めていく上での</a:t>
            </a:r>
            <a:r>
              <a:rPr lang="ja-JP" altLang="en-US" u="sng"/>
              <a:t>根幹の部分である「結婚そのもの」</a:t>
            </a:r>
            <a:r>
              <a:rPr lang="ja-JP" altLang="en-US"/>
              <a:t>について</a:t>
            </a:r>
            <a:endParaRPr lang="en-US" altLang="ja-JP" dirty="0"/>
          </a:p>
          <a:p>
            <a:pPr marL="0" indent="0">
              <a:buNone/>
            </a:pPr>
            <a:r>
              <a:rPr lang="ja-JP" altLang="en-US"/>
              <a:t>結婚動機をはじめとした結婚に関する調査を行っていく</a:t>
            </a:r>
            <a:endParaRPr lang="en-US" altLang="ja-JP" dirty="0"/>
          </a:p>
          <a:p>
            <a:pPr marL="0" indent="0">
              <a:buNone/>
            </a:pPr>
            <a:r>
              <a:rPr lang="ja-JP" altLang="en-US"/>
              <a:t>　　　　↓</a:t>
            </a:r>
            <a:endParaRPr lang="en-US" altLang="ja-JP" dirty="0"/>
          </a:p>
          <a:p>
            <a:r>
              <a:rPr lang="ja-JP" altLang="en-US"/>
              <a:t>合宿での調査とは別に</a:t>
            </a:r>
            <a:r>
              <a:rPr lang="en-US" altLang="ja-JP" dirty="0"/>
              <a:t>…</a:t>
            </a:r>
            <a:r>
              <a:rPr lang="ja-JP" altLang="en-US"/>
              <a:t>（ブライダルについて多角的に捉えたい）</a:t>
            </a:r>
            <a:endParaRPr lang="en-US" altLang="ja-JP" dirty="0"/>
          </a:p>
          <a:p>
            <a:pPr marL="0" indent="0">
              <a:buNone/>
            </a:pPr>
            <a:r>
              <a:rPr lang="ja-JP" altLang="en-US"/>
              <a:t>→引き出物などブライダルに関わるアイテムについての考え方</a:t>
            </a:r>
            <a:endParaRPr lang="en-US" altLang="ja-JP" dirty="0"/>
          </a:p>
          <a:p>
            <a:pPr marL="0" indent="0">
              <a:buNone/>
            </a:pPr>
            <a:r>
              <a:rPr lang="ja-JP" altLang="en-US"/>
              <a:t>→結婚式においての招待客の割合（親族・友人・上司等・・・）　　についても調べる</a:t>
            </a:r>
            <a:endParaRPr lang="en-US" altLang="ja-JP" dirty="0"/>
          </a:p>
        </p:txBody>
      </p:sp>
      <p:pic>
        <p:nvPicPr>
          <p:cNvPr id="5" name="グラフィックス 4" descr="本">
            <a:extLst>
              <a:ext uri="{FF2B5EF4-FFF2-40B4-BE49-F238E27FC236}">
                <a16:creationId xmlns:a16="http://schemas.microsoft.com/office/drawing/2014/main" id="{10490D5A-CC87-A74F-A9F4-C9FBB86367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46826" y="3885235"/>
            <a:ext cx="1621420" cy="1621420"/>
          </a:xfrm>
          <a:prstGeom prst="rect">
            <a:avLst/>
          </a:prstGeom>
        </p:spPr>
      </p:pic>
    </p:spTree>
    <p:extLst>
      <p:ext uri="{BB962C8B-B14F-4D97-AF65-F5344CB8AC3E}">
        <p14:creationId xmlns:p14="http://schemas.microsoft.com/office/powerpoint/2010/main" val="285479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74597-C2B3-9143-9F77-39E5F6239F98}"/>
              </a:ext>
            </a:extLst>
          </p:cNvPr>
          <p:cNvSpPr>
            <a:spLocks noGrp="1"/>
          </p:cNvSpPr>
          <p:nvPr>
            <p:ph type="title"/>
          </p:nvPr>
        </p:nvSpPr>
        <p:spPr/>
        <p:txBody>
          <a:bodyPr/>
          <a:lstStyle/>
          <a:p>
            <a:r>
              <a:rPr kumimoji="1" lang="ja-JP" altLang="en-US"/>
              <a:t>今後の目標と予定</a:t>
            </a:r>
          </a:p>
        </p:txBody>
      </p:sp>
      <p:sp>
        <p:nvSpPr>
          <p:cNvPr id="3" name="コンテンツ プレースホルダー 2">
            <a:extLst>
              <a:ext uri="{FF2B5EF4-FFF2-40B4-BE49-F238E27FC236}">
                <a16:creationId xmlns:a16="http://schemas.microsoft.com/office/drawing/2014/main" id="{BDA0472B-3792-984B-9613-50D6EECD6A40}"/>
              </a:ext>
            </a:extLst>
          </p:cNvPr>
          <p:cNvSpPr>
            <a:spLocks noGrp="1"/>
          </p:cNvSpPr>
          <p:nvPr>
            <p:ph idx="1"/>
          </p:nvPr>
        </p:nvSpPr>
        <p:spPr/>
        <p:txBody>
          <a:bodyPr>
            <a:normAutofit lnSpcReduction="10000"/>
          </a:bodyPr>
          <a:lstStyle/>
          <a:p>
            <a:r>
              <a:rPr kumimoji="1" lang="ja-JP" altLang="en-US"/>
              <a:t>今まで学んできたことを全く活用していなかった</a:t>
            </a:r>
            <a:endParaRPr kumimoji="1" lang="en-US" altLang="ja-JP" dirty="0"/>
          </a:p>
          <a:p>
            <a:pPr marL="0" indent="0">
              <a:buNone/>
            </a:pPr>
            <a:r>
              <a:rPr lang="ja-JP" altLang="en-US"/>
              <a:t>　　　　↓</a:t>
            </a:r>
            <a:endParaRPr lang="en-US" altLang="ja-JP" dirty="0"/>
          </a:p>
          <a:p>
            <a:r>
              <a:rPr kumimoji="1" lang="ja-JP" altLang="en-US"/>
              <a:t>因子分析などを積極的に活用し、見えないものを</a:t>
            </a:r>
            <a:r>
              <a:rPr kumimoji="1" lang="ja-JP" altLang="en-US">
                <a:solidFill>
                  <a:schemeClr val="accent1"/>
                </a:solidFill>
              </a:rPr>
              <a:t>見える化</a:t>
            </a:r>
            <a:endParaRPr lang="en-US" altLang="ja-JP" dirty="0">
              <a:solidFill>
                <a:schemeClr val="accent1"/>
              </a:solidFill>
            </a:endParaRPr>
          </a:p>
          <a:p>
            <a:pPr marL="0" indent="0">
              <a:buNone/>
            </a:pPr>
            <a:r>
              <a:rPr kumimoji="1" lang="ja-JP" altLang="en-US"/>
              <a:t>　（結婚に関して、まだ何も掴めていない現状）</a:t>
            </a:r>
            <a:endParaRPr kumimoji="1" lang="en-US" altLang="ja-JP" dirty="0"/>
          </a:p>
          <a:p>
            <a:pPr marL="0" indent="0">
              <a:buNone/>
            </a:pPr>
            <a:r>
              <a:rPr lang="ja-JP" altLang="en-US"/>
              <a:t>　　　　↓</a:t>
            </a:r>
            <a:endParaRPr lang="en-US" altLang="ja-JP" dirty="0"/>
          </a:p>
          <a:p>
            <a:r>
              <a:rPr kumimoji="1" lang="ja-JP" altLang="en-US"/>
              <a:t>研究テーマがまだ曖昧な部分がある為、これらの調査を通して、煮詰める</a:t>
            </a:r>
            <a:endParaRPr kumimoji="1" lang="en-US" altLang="ja-JP" dirty="0"/>
          </a:p>
          <a:p>
            <a:endParaRPr lang="en-US" altLang="ja-JP" dirty="0"/>
          </a:p>
          <a:p>
            <a:r>
              <a:rPr kumimoji="1" lang="ja-JP" altLang="en-US"/>
              <a:t>テーマが絞ることができたので先生の指摘を踏まえ、しっかり形にしていく</a:t>
            </a:r>
            <a:endParaRPr kumimoji="1" lang="en-US" altLang="ja-JP" dirty="0"/>
          </a:p>
          <a:p>
            <a:endParaRPr lang="en-US" altLang="ja-JP" dirty="0"/>
          </a:p>
          <a:p>
            <a:pPr marL="0" indent="0">
              <a:buNone/>
            </a:pPr>
            <a:r>
              <a:rPr kumimoji="1" lang="ja-JP" altLang="en-US">
                <a:solidFill>
                  <a:schemeClr val="accent1"/>
                </a:solidFill>
              </a:rPr>
              <a:t>上記は夏休み中の課題！</a:t>
            </a:r>
            <a:r>
              <a:rPr kumimoji="1" lang="ja-JP" altLang="en-US"/>
              <a:t>（期限を決めないとダラダラやりがち・・・）</a:t>
            </a:r>
          </a:p>
        </p:txBody>
      </p:sp>
    </p:spTree>
    <p:extLst>
      <p:ext uri="{BB962C8B-B14F-4D97-AF65-F5344CB8AC3E}">
        <p14:creationId xmlns:p14="http://schemas.microsoft.com/office/powerpoint/2010/main" val="789221908"/>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67</TotalTime>
  <Words>690</Words>
  <Application>Microsoft Macintosh PowerPoint</Application>
  <PresentationFormat>ワイド画面</PresentationFormat>
  <Paragraphs>76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Arial</vt:lpstr>
      <vt:lpstr>Century Gothic</vt:lpstr>
      <vt:lpstr>飛行機雲</vt:lpstr>
      <vt:lpstr>前期中間発表</vt:lpstr>
      <vt:lpstr>発表内容</vt:lpstr>
      <vt:lpstr>してきたこと</vt:lpstr>
      <vt:lpstr>してきたこと</vt:lpstr>
      <vt:lpstr>研究テーマ</vt:lpstr>
      <vt:lpstr>なぜブライダルなのか</vt:lpstr>
      <vt:lpstr>現在の状況</vt:lpstr>
      <vt:lpstr>今後の目標と予定</vt:lpstr>
      <vt:lpstr>今後の目標と予定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前期中間発表</dc:title>
  <dc:creator>201801883</dc:creator>
  <cp:lastModifiedBy>201801883</cp:lastModifiedBy>
  <cp:revision>7</cp:revision>
  <dcterms:created xsi:type="dcterms:W3CDTF">2020-07-30T06:48:12Z</dcterms:created>
  <dcterms:modified xsi:type="dcterms:W3CDTF">2020-07-30T07:55:37Z</dcterms:modified>
</cp:coreProperties>
</file>