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aira SemiCondensed Light"/>
      <p:regular r:id="rId22"/>
      <p:bold r:id="rId23"/>
    </p:embeddedFont>
    <p:embeddedFont>
      <p:font typeface="Bebas Neue"/>
      <p:regular r:id="rId24"/>
    </p:embeddedFont>
    <p:embeddedFont>
      <p:font typeface="Saira Semi Condense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airaSemiCondensedLight-regular.fntdata"/><Relationship Id="rId21" Type="http://schemas.openxmlformats.org/officeDocument/2006/relationships/slide" Target="slides/slide16.xml"/><Relationship Id="rId24" Type="http://schemas.openxmlformats.org/officeDocument/2006/relationships/font" Target="fonts/BebasNeue-regular.fntdata"/><Relationship Id="rId23" Type="http://schemas.openxmlformats.org/officeDocument/2006/relationships/font" Target="fonts/SairaSemiCondense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airaSemiCondensed-bold.fntdata"/><Relationship Id="rId25" Type="http://schemas.openxmlformats.org/officeDocument/2006/relationships/font" Target="fonts/SairaSemi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e24507b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e24507b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e24507b3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e24507b3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e24507b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e24507b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e7b583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e7b583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e7b583b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e7b583b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e7b583b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e7b583b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e7b583b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e7b583b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e7b583bd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e7b583b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e24507b3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e24507b3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e24507b3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e24507b3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e24507b3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e24507b3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e7b583b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e7b583b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e24507b3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e24507b3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e24507b3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e24507b3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e24507b3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e24507b3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e24507b3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e24507b3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pace">
  <p:cSld name="BLANK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ransparent">
  <p:cSld name="BLANK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1" name="Google Shape;37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2" name="Google Shape;3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indent="-419100" lvl="1" marL="914400" rtl="0" algn="ctr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indent="-419100" lvl="2" marL="13716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flipH="1" rot="4099279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flipH="1" rot="-6331410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flipH="1" rot="10800000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flipH="1" rot="-406948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flipH="1" rot="-7096248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flipH="1" rot="7359859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flipH="1" rot="-7945286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9" name="Google Shape;199;p7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0" name="Google Shape;200;p7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flipH="1" rot="10800000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>
            <p:ph type="ctrTitle"/>
          </p:nvPr>
        </p:nvSpPr>
        <p:spPr>
          <a:xfrm>
            <a:off x="331025" y="1321850"/>
            <a:ext cx="8936100" cy="208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Identity and Access Management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Roles For Services</a:t>
            </a:r>
            <a:endParaRPr/>
          </a:p>
        </p:txBody>
      </p:sp>
      <p:sp>
        <p:nvSpPr>
          <p:cNvPr id="430" name="Google Shape;430;p23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Unlike IAM users, IAM roles are designed for AWS services. By assigning permissions you can then allow access for AWS services to use other AWS services.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title"/>
          </p:nvPr>
        </p:nvSpPr>
        <p:spPr>
          <a:xfrm>
            <a:off x="1334400" y="32010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POLICies Conditions</a:t>
            </a:r>
            <a:endParaRPr/>
          </a:p>
        </p:txBody>
      </p:sp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Operators: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StringEquals, StringNotEquals, StringLike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⊳"/>
            </a:pPr>
            <a:r>
              <a:rPr lang="en" sz="1200"/>
              <a:t>“Condition” :   { “StringEquals” : { “aws:PrincipalTag/job-category” : “iamuser-admin” }}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⊳"/>
            </a:pPr>
            <a:r>
              <a:rPr lang="en" sz="1200"/>
              <a:t>“Condition” : { “StringLike” : { “s3:prefix”: [ “”, “home/”, “home/${aws:username}/”] } }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Numeric (NumericEquals, NumericNotEquals, NumericLessThan)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Date (DateEquals, DateNotEquals, DateLessThan 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Boolean (Bool):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⊳"/>
            </a:pPr>
            <a:r>
              <a:rPr lang="en" sz="1200"/>
              <a:t>“Condition” :  { “Bool” : { “aws:SecureTransport”: “true”}}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⊳"/>
            </a:pPr>
            <a:r>
              <a:rPr lang="en" sz="1200"/>
              <a:t>“Condition” : { “Bool” : {“aws:MultiFactorAuthPresent” : “true”}}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(Not)IPAddress: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⊳"/>
            </a:pPr>
            <a:r>
              <a:rPr lang="en" sz="1200"/>
              <a:t>“Condition” :  { “IpAddress” : { “aws:SourceIP” : “203.0.113.0/24”}}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ArnEquals, ArnLike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Null: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⊳"/>
            </a:pPr>
            <a:r>
              <a:rPr lang="en" sz="1200"/>
              <a:t>“Condition” : { “Null”: { “aws:TokenIssueTime” : “true” }} </a:t>
            </a:r>
            <a:endParaRPr sz="1200"/>
          </a:p>
        </p:txBody>
      </p:sp>
      <p:sp>
        <p:nvSpPr>
          <p:cNvPr id="437" name="Google Shape;437;p24"/>
          <p:cNvSpPr txBox="1"/>
          <p:nvPr/>
        </p:nvSpPr>
        <p:spPr>
          <a:xfrm>
            <a:off x="1334400" y="1051925"/>
            <a:ext cx="613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2F1B8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"Condition"</a:t>
            </a:r>
            <a:r>
              <a:rPr lang="en" sz="900">
                <a:solidFill>
                  <a:srgbClr val="BBBBBB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 : { </a:t>
            </a:r>
            <a:r>
              <a:rPr lang="en" sz="900">
                <a:solidFill>
                  <a:srgbClr val="72F1B8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"{condition-operator}"</a:t>
            </a:r>
            <a:r>
              <a:rPr lang="en" sz="900">
                <a:solidFill>
                  <a:srgbClr val="BBBBBB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 : { </a:t>
            </a:r>
            <a:r>
              <a:rPr lang="en" sz="900">
                <a:solidFill>
                  <a:srgbClr val="72F1B8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"{condition-key}"</a:t>
            </a:r>
            <a:r>
              <a:rPr lang="en" sz="900">
                <a:solidFill>
                  <a:srgbClr val="BBBBBB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FF8B39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"{condition-value}"</a:t>
            </a:r>
            <a:r>
              <a:rPr lang="en" sz="900">
                <a:solidFill>
                  <a:srgbClr val="BBBBBB"/>
                </a:solidFill>
                <a:highlight>
                  <a:srgbClr val="00233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900">
              <a:solidFill>
                <a:srgbClr val="BBBBBB"/>
              </a:solidFill>
              <a:highlight>
                <a:srgbClr val="00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Policies Variables and Tags</a:t>
            </a:r>
            <a:endParaRPr/>
          </a:p>
        </p:txBody>
      </p:sp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${aws: username}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“Resource”: [“arn:aws:s3:::mybucket/${aws:username}/*”]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This will allow a user to have full access over this subsection of and s3 bucket.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Specific Examples</a:t>
            </a:r>
            <a:endParaRPr/>
          </a:p>
        </p:txBody>
      </p:sp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Specific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aws:currentTime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aws:TokenIssueTime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Aws:principaltype,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aws:secureTransport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aws:SourceIP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Aws:userid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ec2:SourceInstanceARN</a:t>
            </a:r>
            <a:endParaRPr sz="1200"/>
          </a:p>
        </p:txBody>
      </p:sp>
      <p:sp>
        <p:nvSpPr>
          <p:cNvPr id="450" name="Google Shape;450;p26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Specific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S3:prefix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S3:max-keys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S3:x-amz-acl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SNS:Endpoint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SNS:Protocol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etc</a:t>
            </a:r>
            <a:endParaRPr sz="1200"/>
          </a:p>
        </p:txBody>
      </p:sp>
      <p:sp>
        <p:nvSpPr>
          <p:cNvPr id="451" name="Google Shape;451;p26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based: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iam:ResourceTag/key-name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⩥"/>
            </a:pPr>
            <a:r>
              <a:rPr lang="en" sz="1200"/>
              <a:t>aws:PrincipalTag/key-name….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IAM Roles vs Resource Based Policies</a:t>
            </a:r>
            <a:endParaRPr sz="4100"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⩥"/>
            </a:pPr>
            <a:r>
              <a:rPr lang="en" sz="1500"/>
              <a:t>When you assume a role (user, application, or service), you give up your original permissions and take the permissions assigned to the role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⩥"/>
            </a:pPr>
            <a:r>
              <a:rPr lang="en" sz="1500"/>
              <a:t>When using a resource based policy, the principal doesn’t have to give up any permissions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⩥"/>
            </a:pPr>
            <a:r>
              <a:rPr lang="en" sz="1500"/>
              <a:t>Some examples of services that have resource based policies include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⊳"/>
            </a:pPr>
            <a:r>
              <a:rPr lang="en" sz="1500"/>
              <a:t>Amazon S3, SNS topics, SQS queues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STS to Assume Roles</a:t>
            </a:r>
            <a:endParaRPr/>
          </a:p>
        </p:txBody>
      </p:sp>
      <p:sp>
        <p:nvSpPr>
          <p:cNvPr id="463" name="Google Shape;463;p28"/>
          <p:cNvSpPr txBox="1"/>
          <p:nvPr>
            <p:ph idx="1" type="body"/>
          </p:nvPr>
        </p:nvSpPr>
        <p:spPr>
          <a:xfrm>
            <a:off x="0" y="1483825"/>
            <a:ext cx="3704700" cy="3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⩥"/>
            </a:pPr>
            <a:r>
              <a:rPr lang="en" sz="1600"/>
              <a:t>Define a IAM Role within the account or cross account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⩥"/>
            </a:pPr>
            <a:r>
              <a:rPr lang="en" sz="1600"/>
              <a:t>Define which principals can access this IAM role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⩥"/>
            </a:pPr>
            <a:r>
              <a:rPr lang="en" sz="1600"/>
              <a:t>Use the AWS STS (Security Token Service ) to retrieve credentials and impersonate the IAM role you have access to </a:t>
            </a:r>
            <a:r>
              <a:rPr lang="en" sz="1400"/>
              <a:t>(AssumeRoleAPI)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⩥"/>
            </a:pPr>
            <a:r>
              <a:rPr lang="en" sz="1600"/>
              <a:t>Temporary</a:t>
            </a:r>
            <a:r>
              <a:rPr lang="en" sz="1600"/>
              <a:t> credentials can be valid for 15 minutes up to 1 hour</a:t>
            </a:r>
            <a:endParaRPr sz="1600"/>
          </a:p>
        </p:txBody>
      </p:sp>
      <p:pic>
        <p:nvPicPr>
          <p:cNvPr id="464" name="Google Shape;4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800" y="1556400"/>
            <a:ext cx="4843475" cy="23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Assuming ROles</a:t>
            </a:r>
            <a:endParaRPr/>
          </a:p>
        </p:txBody>
      </p:sp>
      <p:sp>
        <p:nvSpPr>
          <p:cNvPr id="470" name="Google Shape;470;p29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Provide access for other IAM users in one AWS account that you own to another account that you own.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Provide </a:t>
            </a:r>
            <a:r>
              <a:rPr lang="en"/>
              <a:t>access</a:t>
            </a:r>
            <a:r>
              <a:rPr lang="en"/>
              <a:t> to IAM users in AWS accounts owned by </a:t>
            </a:r>
            <a:r>
              <a:rPr lang="en"/>
              <a:t>third parties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Provide access for services offered by AWS to AWS resources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Provide access for externally authenticated users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383" name="Google Shape;383;p1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A global service, IAM is not bound to an individual region.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Root accounts, never use them they should only be used to create admin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					   Groups</a:t>
            </a:r>
            <a:endParaRPr/>
          </a:p>
        </p:txBody>
      </p:sp>
      <p:sp>
        <p:nvSpPr>
          <p:cNvPr id="389" name="Google Shape;389;p16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within the organization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Users can belong to multiple groups, or no groups at all</a:t>
            </a:r>
            <a:endParaRPr/>
          </a:p>
        </p:txBody>
      </p:sp>
      <p:sp>
        <p:nvSpPr>
          <p:cNvPr id="390" name="Google Shape;390;p16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Groups contain multiple users, but can not contain other groups.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  <p:sp>
        <p:nvSpPr>
          <p:cNvPr id="396" name="Google Shape;396;p17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or Groups can be </a:t>
            </a:r>
            <a:r>
              <a:rPr lang="en"/>
              <a:t>assigned JSON documents to limit access to aws resources. Some limitations include limiting to only specific instances of a service, or even the actions that the user can do on a specific service.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50" y="414225"/>
            <a:ext cx="6098724" cy="43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BEST PRACTICE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Least privilege principle, don’t give more permissions then a user needs.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Policies Inheritance</a:t>
            </a:r>
            <a:endParaRPr/>
          </a:p>
        </p:txBody>
      </p:sp>
      <p:sp>
        <p:nvSpPr>
          <p:cNvPr id="412" name="Google Shape;412;p20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IAM policies assigned to a group will be passed on or </a:t>
            </a:r>
            <a:r>
              <a:rPr lang="en"/>
              <a:t>inherited</a:t>
            </a:r>
            <a:r>
              <a:rPr lang="en"/>
              <a:t> by the users within the group.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>
            <p:ph type="title"/>
          </p:nvPr>
        </p:nvSpPr>
        <p:spPr>
          <a:xfrm>
            <a:off x="1334400" y="8265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Policies</a:t>
            </a:r>
            <a:endParaRPr/>
          </a:p>
        </p:txBody>
      </p:sp>
      <p:pic>
        <p:nvPicPr>
          <p:cNvPr id="418" name="Google Shape;4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25" y="1485600"/>
            <a:ext cx="3268672" cy="34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 txBox="1"/>
          <p:nvPr/>
        </p:nvSpPr>
        <p:spPr>
          <a:xfrm>
            <a:off x="1411600" y="1652525"/>
            <a:ext cx="3063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Consists</a:t>
            </a: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of: 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Version (required)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Id (optional)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Statement (required)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Statements consist of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Sid: Identifier for the statement (optional)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Effect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Principal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Action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Resource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 SemiCondensed Light"/>
              <a:buChar char="●"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Condition (optional)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idx="1" type="body"/>
          </p:nvPr>
        </p:nvSpPr>
        <p:spPr>
          <a:xfrm>
            <a:off x="1066050" y="1040250"/>
            <a:ext cx="7011900" cy="306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Pro Tip:</a:t>
            </a:r>
            <a:br>
              <a:rPr lang="en"/>
            </a:br>
            <a:r>
              <a:rPr lang="en"/>
              <a:t>If you need to write a policy go into the IAM console, and create it manually, without </a:t>
            </a:r>
            <a:r>
              <a:rPr lang="en"/>
              <a:t>actually</a:t>
            </a:r>
            <a:r>
              <a:rPr lang="en"/>
              <a:t> making it there is a button to show you the JSON for the policy which you can then copy pasta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