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8" r:id="rId23"/>
    <p:sldId id="277" r:id="rId24"/>
    <p:sldId id="282" r:id="rId25"/>
    <p:sldId id="281" r:id="rId26"/>
    <p:sldId id="280" r:id="rId27"/>
    <p:sldId id="285" r:id="rId28"/>
    <p:sldId id="286" r:id="rId29"/>
    <p:sldId id="289" r:id="rId30"/>
    <p:sldId id="288" r:id="rId31"/>
    <p:sldId id="283" r:id="rId32"/>
    <p:sldId id="284" r:id="rId33"/>
    <p:sldId id="287" r:id="rId34"/>
    <p:sldId id="292" r:id="rId35"/>
    <p:sldId id="293" r:id="rId36"/>
    <p:sldId id="290" r:id="rId37"/>
    <p:sldId id="291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world.com/article/2078757/java-se/java-101-the-next-generation-it-s-time-for-a-change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</a:t>
            </a:r>
            <a:r>
              <a:rPr lang="en-US" dirty="0" smtClean="0"/>
              <a:t>Fatehi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21" y="5515217"/>
            <a:ext cx="769907" cy="2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5925979"/>
            <a:ext cx="6477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0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0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0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0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0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0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0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0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0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 12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got the year right! Not quite…</a:t>
            </a:r>
          </a:p>
          <a:p>
            <a:pPr marL="0" indent="0">
              <a:buNone/>
            </a:pPr>
            <a:r>
              <a:rPr lang="en-US" sz="3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dtFormat.format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35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3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(12,12,12</a:t>
            </a:r>
            <a:r>
              <a:rPr lang="en-US" sz="3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 12, 0013 12:00:00 AM EST</a:t>
            </a:r>
            <a:endParaRPr lang="en-US" sz="28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that, there is a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EST.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10, 10);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November 10, 0010 12:00:00 AM EST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Transfer to another 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TimeZone.setDefault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getTimeZone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("Asia/Calcutta"));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November 10, 0010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26638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 </a:t>
            </a:r>
            <a:r>
              <a:rPr lang="en-US" sz="3000" dirty="0"/>
              <a:t>Time </a:t>
            </a:r>
            <a:r>
              <a:rPr lang="en-US" sz="3000" dirty="0" smtClean="0"/>
              <a:t>project in 2002</a:t>
            </a:r>
            <a:endParaRPr lang="en-US" sz="3000" dirty="0"/>
          </a:p>
          <a:p>
            <a:r>
              <a:rPr lang="en-US" sz="3000" dirty="0" smtClean="0"/>
              <a:t>Release of version 1.0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 Time in 2005</a:t>
            </a:r>
          </a:p>
          <a:p>
            <a:r>
              <a:rPr lang="en-US" sz="3000" dirty="0" smtClean="0"/>
              <a:t>Petition for including this in Java, in JSR 310 in 2007</a:t>
            </a:r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 8601 order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fields -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year, month,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 is 12 AD.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6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63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us.fatehi.timeapi.problems.NewDateApiSnippets.problemsWithDate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(NewDateApiSnippets.java:40)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us.fatehi.timeapi.problems.NewDateApiSnippets.main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(NewDateApiSnippets.java:14)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71500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* See temporal queries later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doing.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It enforces concepts.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measured</a:t>
            </a:r>
          </a:p>
          <a:p>
            <a:r>
              <a:rPr lang="en-US" sz="3000" dirty="0" smtClean="0"/>
              <a:t>Instant </a:t>
            </a:r>
            <a:r>
              <a:rPr lang="en-US" sz="3000" dirty="0"/>
              <a:t>in time chosen as the origin of a particular </a:t>
            </a:r>
            <a:r>
              <a:rPr lang="en-US" sz="3000" dirty="0" smtClean="0"/>
              <a:t>era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MATLAB – January 0, 0</a:t>
            </a:r>
          </a:p>
          <a:p>
            <a:r>
              <a:rPr lang="en-US" dirty="0"/>
              <a:t>Symbian, Go, Microsoft .NET – January 1, 1</a:t>
            </a:r>
          </a:p>
          <a:p>
            <a:r>
              <a:rPr lang="en-US" dirty="0"/>
              <a:t>NTFS, COBOL, Microsoft Windows – January 1, 1601</a:t>
            </a:r>
          </a:p>
          <a:p>
            <a:r>
              <a:rPr lang="en-US" dirty="0"/>
              <a:t>Common LISP, Network Time Protocol – January 1, 1900</a:t>
            </a:r>
          </a:p>
          <a:p>
            <a:r>
              <a:rPr lang="en-US" dirty="0"/>
              <a:t>Mac OS (through version 9) – January 1, 1904</a:t>
            </a:r>
          </a:p>
          <a:p>
            <a:r>
              <a:rPr lang="en-US" dirty="0"/>
              <a:t>Unix Epoch (Linux, Mac OS X), C, Java, JavaScript, Perl, PHP, Python, Ruby - January 1, </a:t>
            </a:r>
            <a:r>
              <a:rPr lang="en-US" dirty="0" smtClean="0"/>
              <a:t>1970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/>
              <a:t>Gives names to periods of time, </a:t>
            </a:r>
            <a:r>
              <a:rPr lang="en-US" sz="3000" dirty="0" smtClean="0"/>
              <a:t>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in a calendar (such as years and months) may </a:t>
            </a:r>
            <a:r>
              <a:rPr lang="en-US" sz="3000" dirty="0" smtClean="0"/>
              <a:t>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is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summer</a:t>
            </a:r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 12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Really, a year called 12? 12 AD? No - 1913.</a:t>
            </a:r>
          </a:p>
          <a:p>
            <a:pPr marL="0" indent="0">
              <a:buNone/>
            </a:pPr>
            <a:r>
              <a:rPr lang="en-US" sz="3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Date(12, 12, 12)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8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that, there is a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EST.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International standard for representation of dates and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Uses the Gregorian calendar system</a:t>
            </a:r>
          </a:p>
          <a:p>
            <a:r>
              <a:rPr lang="en-US" dirty="0" smtClean="0"/>
              <a:t>Ordered </a:t>
            </a:r>
            <a:r>
              <a:rPr lang="en-US" dirty="0"/>
              <a:t>from </a:t>
            </a:r>
            <a:r>
              <a:rPr lang="en-US" dirty="0" smtClean="0"/>
              <a:t>most </a:t>
            </a:r>
            <a:r>
              <a:rPr lang="en-US" dirty="0"/>
              <a:t>to </a:t>
            </a:r>
            <a:r>
              <a:rPr lang="en-US" dirty="0" smtClean="0"/>
              <a:t>least </a:t>
            </a:r>
            <a:r>
              <a:rPr lang="en-US" dirty="0"/>
              <a:t>significant: year, </a:t>
            </a:r>
            <a:r>
              <a:rPr lang="en-US" dirty="0" smtClean="0"/>
              <a:t>month, </a:t>
            </a:r>
            <a:r>
              <a:rPr lang="en-US" dirty="0"/>
              <a:t>day, hour, minute, second, and fraction of second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date and time value has a fixed number of digits padded with leading </a:t>
            </a:r>
            <a:r>
              <a:rPr lang="en-US" dirty="0" err="1"/>
              <a:t>zeros</a:t>
            </a:r>
            <a:endParaRPr lang="en-US" dirty="0"/>
          </a:p>
          <a:p>
            <a:r>
              <a:rPr lang="en-US" dirty="0"/>
              <a:t>Uses a minimum four-digit year [YYYY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81000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of a timeline</a:t>
            </a:r>
          </a:p>
          <a:p>
            <a:r>
              <a:rPr lang="en-US" sz="3000" dirty="0"/>
              <a:t>Timeline is </a:t>
            </a:r>
            <a:r>
              <a:rPr lang="en-US" sz="3000" dirty="0" smtClean="0"/>
              <a:t>a sequence </a:t>
            </a:r>
            <a:r>
              <a:rPr lang="en-US" sz="3000" dirty="0"/>
              <a:t>of instants</a:t>
            </a:r>
          </a:p>
          <a:p>
            <a:r>
              <a:rPr lang="en-US" sz="3000" dirty="0"/>
              <a:t>Immutable and thread </a:t>
            </a:r>
            <a:r>
              <a:rPr lang="en-US" sz="3000" dirty="0" smtClean="0"/>
              <a:t>safe</a:t>
            </a:r>
            <a:endParaRPr lang="en-US" sz="3000" dirty="0"/>
          </a:p>
          <a:p>
            <a:r>
              <a:rPr lang="en-US" sz="3000" dirty="0"/>
              <a:t>Fluent interface, methods can be </a:t>
            </a:r>
            <a:r>
              <a:rPr lang="en-US" sz="3000" dirty="0" smtClean="0"/>
              <a:t>chained</a:t>
            </a:r>
            <a:endParaRPr lang="en-US" sz="3000" dirty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Rejects 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the strategy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An instantaneous 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Used </a:t>
            </a:r>
            <a:r>
              <a:rPr lang="en-US" sz="3000" dirty="0"/>
              <a:t>to record event time-stamps in </a:t>
            </a:r>
            <a:r>
              <a:rPr lang="en-US" sz="3000" dirty="0" smtClean="0"/>
              <a:t>applications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</a:t>
            </a:r>
            <a:r>
              <a:rPr lang="en-US" sz="3000" dirty="0"/>
              <a:t>and 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Uses standard Java epoch, so </a:t>
            </a:r>
            <a:r>
              <a:rPr lang="en-US" sz="3000" dirty="0"/>
              <a:t>epoch-seconds </a:t>
            </a:r>
            <a:r>
              <a:rPr lang="en-US" sz="3000" dirty="0" smtClean="0"/>
              <a:t>can be negative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</a:t>
            </a:r>
            <a:r>
              <a:rPr lang="en-US" sz="3000" dirty="0"/>
              <a:t>is </a:t>
            </a:r>
            <a:r>
              <a:rPr lang="en-US" sz="3000" dirty="0" smtClean="0"/>
              <a:t>field-based</a:t>
            </a:r>
            <a:r>
              <a:rPr lang="en-US" sz="3000" dirty="0"/>
              <a:t>, using </a:t>
            </a:r>
            <a:r>
              <a:rPr lang="en-US" sz="3000" dirty="0" smtClean="0"/>
              <a:t>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lasses available for </a:t>
            </a:r>
            <a:r>
              <a:rPr lang="en-US" sz="3000" dirty="0"/>
              <a:t>commonly 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expiration?), </a:t>
            </a:r>
            <a:r>
              <a:rPr lang="en-US" sz="3000" dirty="0" err="1" smtClean="0"/>
              <a:t>LocalDate</a:t>
            </a:r>
            <a:r>
              <a:rPr lang="en-US" sz="3000" dirty="0"/>
              <a:t> </a:t>
            </a:r>
            <a:r>
              <a:rPr lang="en-US" sz="3000" dirty="0" smtClean="0"/>
              <a:t>(date </a:t>
            </a:r>
            <a:r>
              <a:rPr lang="en-US" sz="3000" dirty="0"/>
              <a:t>with no time or time zone), </a:t>
            </a:r>
            <a:r>
              <a:rPr lang="en-US" sz="3000" dirty="0" smtClean="0"/>
              <a:t>and </a:t>
            </a:r>
            <a:r>
              <a:rPr lang="en-US" sz="3000" dirty="0" err="1" smtClean="0"/>
              <a:t>LocalTime</a:t>
            </a:r>
            <a:r>
              <a:rPr lang="en-US" sz="3000" dirty="0"/>
              <a:t> </a:t>
            </a:r>
            <a:r>
              <a:rPr lang="en-US" sz="3000" dirty="0" smtClean="0"/>
              <a:t>(time </a:t>
            </a:r>
            <a:r>
              <a:rPr lang="en-US" sz="3000" dirty="0"/>
              <a:t>with </a:t>
            </a:r>
            <a:r>
              <a:rPr lang="en-US" sz="3000" dirty="0" smtClean="0"/>
              <a:t>no date and no </a:t>
            </a:r>
            <a:r>
              <a:rPr lang="en-US" sz="3000" dirty="0"/>
              <a:t>time zone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dirty="0"/>
              <a:t>precise 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such as 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</a:t>
            </a:r>
            <a:r>
              <a:rPr lang="en-US" sz="3000" dirty="0"/>
              <a:t>have a negative value, if it is created with an end point that occurs before the start point</a:t>
            </a:r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fields: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</a:t>
            </a:r>
            <a:r>
              <a:rPr lang="en-US" sz="3000" dirty="0" err="1" smtClean="0"/>
              <a:t>timezones</a:t>
            </a:r>
            <a:r>
              <a:rPr lang="en-US" sz="3000" dirty="0" smtClean="0"/>
              <a:t> into account for calculation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7500" dirty="0"/>
              <a:t>Gets the current instant using a time-zone </a:t>
            </a:r>
          </a:p>
          <a:p>
            <a:r>
              <a:rPr lang="en-US" sz="7500" dirty="0" smtClean="0"/>
              <a:t>Use instead </a:t>
            </a:r>
            <a:r>
              <a:rPr lang="en-US" sz="7500" dirty="0"/>
              <a:t>of </a:t>
            </a:r>
            <a:r>
              <a:rPr lang="en-US" sz="75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7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7500" dirty="0" smtClean="0"/>
              <a:t>Use alternate clock for testing</a:t>
            </a:r>
          </a:p>
          <a:p>
            <a:pPr marL="0" indent="0">
              <a:buNone/>
            </a:pP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MyBean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@Inject private 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Clock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void process(</a:t>
            </a:r>
            <a:r>
              <a:rPr lang="en-US" sz="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eventDate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eventDate.isBefore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(clock)) {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Adjusters, Java 8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are zero-based, such as month 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are one-based, such as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 –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periods; immutable </a:t>
            </a:r>
            <a:r>
              <a:rPr lang="en-US" sz="3000" dirty="0"/>
              <a:t>and </a:t>
            </a:r>
            <a:r>
              <a:rPr lang="en-US" sz="3000" dirty="0" smtClean="0"/>
              <a:t>thread-safe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/>
              <a:t> </a:t>
            </a:r>
            <a:r>
              <a:rPr lang="en-US" sz="3000" dirty="0" smtClean="0"/>
              <a:t>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  <a:r>
              <a:rPr lang="en-US" sz="3000" dirty="0"/>
              <a:t>calendar </a:t>
            </a:r>
            <a:r>
              <a:rPr lang="en-US" sz="3000" dirty="0" smtClean="0"/>
              <a:t>system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/>
              <a:t> </a:t>
            </a:r>
            <a:r>
              <a:rPr lang="en-US" sz="3000" dirty="0" smtClean="0"/>
              <a:t>- formatting </a:t>
            </a:r>
            <a:r>
              <a:rPr lang="en-US" sz="3000" dirty="0"/>
              <a:t>and </a:t>
            </a:r>
            <a:r>
              <a:rPr lang="en-US" sz="3000" dirty="0" smtClean="0"/>
              <a:t>parsing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/>
              <a:t> </a:t>
            </a:r>
            <a:r>
              <a:rPr lang="en-US" sz="3000" dirty="0" smtClean="0"/>
              <a:t>- field</a:t>
            </a:r>
            <a:r>
              <a:rPr lang="en-US" sz="3000" dirty="0"/>
              <a:t>, unit, or adjustment access to a temporal </a:t>
            </a:r>
            <a:r>
              <a:rPr lang="en-US" sz="3000" dirty="0" smtClean="0"/>
              <a:t>objects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zones and their </a:t>
            </a:r>
            <a:r>
              <a:rPr lang="en-US" sz="3000" dirty="0" smtClean="0"/>
              <a:t>rules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2400" dirty="0"/>
              <a:t> - static, parses an input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400" dirty="0"/>
              <a:t> - uses a specified formatter to </a:t>
            </a:r>
            <a:r>
              <a:rPr lang="en-US" sz="2400" dirty="0" smtClean="0"/>
              <a:t>format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00:00</a:t>
            </a:r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12:00</a:t>
            </a:r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4"/>
              </a:rPr>
              <a:t>Java </a:t>
            </a:r>
            <a:r>
              <a:rPr lang="en-US" sz="3000" dirty="0">
                <a:hlinkClick r:id="rId4"/>
              </a:rPr>
              <a:t>101: The next generation: It's time for a </a:t>
            </a:r>
            <a:r>
              <a:rPr lang="en-US" sz="3000" dirty="0" smtClean="0">
                <a:hlinkClick r:id="rId4"/>
              </a:rPr>
              <a:t>change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code used in this presentation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is Not an Instant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Date(10, 10, 10);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Thu </a:t>
            </a:r>
            <a:r>
              <a:rPr lang="fr-FR" sz="2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fr-FR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00:00:00 EST </a:t>
            </a:r>
            <a:r>
              <a:rPr lang="fr-FR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1910</a:t>
            </a:r>
          </a:p>
          <a:p>
            <a:pPr marL="0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Transfer to another </a:t>
            </a:r>
            <a:r>
              <a:rPr lang="en-US" sz="2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TimeZone.setDefault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getTimeZone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("Asia/Calcutta"));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 Nov 10 10:53:20 IST 1910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 and mostly deprecated in JDK 1.1, but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 is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  <a:p>
            <a:r>
              <a:rPr lang="en-US" sz="3000" dirty="0" smtClean="0"/>
              <a:t>Conceptually</a:t>
            </a:r>
            <a:r>
              <a:rPr lang="en-US" sz="3000" dirty="0"/>
              <a:t>, represents a specific instant in time, not a </a:t>
            </a:r>
            <a:r>
              <a:rPr lang="en-US" sz="3000" dirty="0" smtClean="0"/>
              <a:t>calendar system</a:t>
            </a:r>
            <a:endParaRPr lang="en-US" sz="3000" dirty="0"/>
          </a:p>
          <a:p>
            <a:r>
              <a:rPr lang="en-US" sz="3000" dirty="0"/>
              <a:t>Millisecond </a:t>
            </a:r>
            <a:r>
              <a:rPr lang="en-US" sz="3000" dirty="0" smtClean="0"/>
              <a:t>granularity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Mutable – not thread-safe</a:t>
            </a:r>
          </a:p>
          <a:p>
            <a:r>
              <a:rPr lang="en-US" sz="3000" dirty="0" smtClean="0"/>
              <a:t>Calendar stores its state internally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many bugs and performance issues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5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java.util.SimpleTimeZone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[id=America/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=?]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1325</Words>
  <Application>Microsoft Office PowerPoint</Application>
  <PresentationFormat>On-screen Show (4:3)</PresentationFormat>
  <Paragraphs>218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Java 8 Date and Time API</vt:lpstr>
      <vt:lpstr>Problems Getting a Date</vt:lpstr>
      <vt:lpstr>A Sorry Implementation</vt:lpstr>
      <vt:lpstr>Date is Not an Instant</vt:lpstr>
      <vt:lpstr>Calendar</vt:lpstr>
      <vt:lpstr>Let’s Go Out on a Calendar</vt:lpstr>
      <vt:lpstr>What’s Wrong With Calendar</vt:lpstr>
      <vt:lpstr>Internal State</vt:lpstr>
      <vt:lpstr>Revisited Examples</vt:lpstr>
      <vt:lpstr>Problems Getting a Date</vt:lpstr>
      <vt:lpstr>Instant Revisited</vt:lpstr>
      <vt:lpstr>Java 8 Date and Time API</vt:lpstr>
      <vt:lpstr>No Problems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Design Principles of the API</vt:lpstr>
      <vt:lpstr>Instant</vt:lpstr>
      <vt:lpstr>Partial</vt:lpstr>
      <vt:lpstr>Duration</vt:lpstr>
      <vt:lpstr>Period</vt:lpstr>
      <vt:lpstr>Clock</vt:lpstr>
      <vt:lpstr>Temporal Adjusters</vt:lpstr>
      <vt:lpstr>Temporal Adjusters, Java 8 Style</vt:lpstr>
      <vt:lpstr>Queries</vt:lpstr>
      <vt:lpstr>New Packages</vt:lpstr>
      <vt:lpstr>Consistent Operations</vt:lpstr>
      <vt:lpstr>Enums for Everything</vt:lpstr>
      <vt:lpstr>Parsing</vt:lpstr>
      <vt:lpstr>Formatting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172</cp:revision>
  <dcterms:created xsi:type="dcterms:W3CDTF">2014-03-12T00:27:13Z</dcterms:created>
  <dcterms:modified xsi:type="dcterms:W3CDTF">2014-03-16T22:52:02Z</dcterms:modified>
</cp:coreProperties>
</file>