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8" r:id="rId11"/>
    <p:sldId id="267" r:id="rId12"/>
    <p:sldId id="279" r:id="rId13"/>
    <p:sldId id="270" r:id="rId14"/>
    <p:sldId id="271" r:id="rId15"/>
    <p:sldId id="272" r:id="rId16"/>
    <p:sldId id="273" r:id="rId17"/>
    <p:sldId id="276" r:id="rId18"/>
    <p:sldId id="274" r:id="rId19"/>
    <p:sldId id="275" r:id="rId20"/>
    <p:sldId id="294" r:id="rId21"/>
    <p:sldId id="278" r:id="rId22"/>
    <p:sldId id="277" r:id="rId23"/>
    <p:sldId id="282" r:id="rId24"/>
    <p:sldId id="281" r:id="rId25"/>
    <p:sldId id="280" r:id="rId26"/>
    <p:sldId id="285" r:id="rId27"/>
    <p:sldId id="296" r:id="rId28"/>
    <p:sldId id="298" r:id="rId29"/>
    <p:sldId id="286" r:id="rId30"/>
    <p:sldId id="289" r:id="rId31"/>
    <p:sldId id="288" r:id="rId32"/>
    <p:sldId id="283" r:id="rId33"/>
    <p:sldId id="297" r:id="rId34"/>
    <p:sldId id="299" r:id="rId35"/>
    <p:sldId id="284" r:id="rId36"/>
    <p:sldId id="287" r:id="rId37"/>
    <p:sldId id="292" r:id="rId38"/>
    <p:sldId id="293" r:id="rId39"/>
    <p:sldId id="295" r:id="rId40"/>
    <p:sldId id="290" r:id="rId41"/>
    <p:sldId id="291" r:id="rId42"/>
    <p:sldId id="26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FC8350F-9398-41A4-A7C8-75E8E1FDC64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CAE343F8-9365-4D8C-AB5E-CCF0994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7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ualeh/java8-timeapi-exampl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hyperlink" Target="https://today.java.net/pub/a/today/2008/09/18/jsr-310-new-java-date-time-ap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world.com/article/2078757/java-se/java-101-the-next-generation-it-s-time-for-a-change.html" TargetMode="External"/><Relationship Id="rId4" Type="http://schemas.openxmlformats.org/officeDocument/2006/relationships/hyperlink" Target="http://blog.joda.org/2009/11/why-jsr-310-isn-joda-time_4941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aleh/java8-timeapi-example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dirty="0" smtClean="0"/>
              <a:t>Sualeh Fatehi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69249"/>
            <a:ext cx="9144000" cy="1384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  <a:cs typeface="Arial" pitchFamily="34" charset="0"/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71" y="5515219"/>
            <a:ext cx="1117460" cy="3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81300" y="5925981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This 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work by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4"/>
              </a:rPr>
              <a:t>Sualeh Fatehi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 is licensed under a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Creative Commons Attribution-</a:t>
            </a:r>
            <a:r>
              <a:rPr lang="en-US" altLang="en-US" sz="1200" dirty="0" err="1">
                <a:solidFill>
                  <a:srgbClr val="4374B7"/>
                </a:solidFill>
                <a:cs typeface="Arial" pitchFamily="34" charset="0"/>
                <a:hlinkClick r:id="rId2"/>
              </a:rPr>
              <a:t>NonCommercial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 4.0 International License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.</a:t>
            </a:r>
            <a:r>
              <a:rPr lang="en-US" altLang="en-US" sz="1200" dirty="0">
                <a:solidFill>
                  <a:prstClr val="black"/>
                </a:solidFill>
                <a:cs typeface="Arial" pitchFamily="34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1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Stephen </a:t>
            </a:r>
            <a:r>
              <a:rPr lang="en-US" sz="3000" dirty="0" err="1"/>
              <a:t>Colebourne</a:t>
            </a:r>
            <a:r>
              <a:rPr lang="en-US" sz="3000" dirty="0"/>
              <a:t> </a:t>
            </a:r>
            <a:r>
              <a:rPr lang="en-US" sz="3000" dirty="0" smtClean="0"/>
              <a:t>starts open source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project in 2002</a:t>
            </a:r>
            <a:endParaRPr lang="en-US" sz="3000" dirty="0"/>
          </a:p>
          <a:p>
            <a:r>
              <a:rPr lang="en-US" sz="3000" dirty="0" smtClean="0"/>
              <a:t>Release of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1.0 in 2005</a:t>
            </a:r>
          </a:p>
          <a:p>
            <a:r>
              <a:rPr lang="en-US" sz="3000" dirty="0" smtClean="0"/>
              <a:t>JSR 310 in 2007, for inclusion in Java</a:t>
            </a:r>
          </a:p>
          <a:p>
            <a:r>
              <a:rPr lang="en-US" sz="3000" dirty="0" smtClean="0"/>
              <a:t>Release </a:t>
            </a:r>
            <a:r>
              <a:rPr lang="en-US" sz="3000" dirty="0"/>
              <a:t>of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2.0 in 2011</a:t>
            </a:r>
            <a:endParaRPr lang="en-US" sz="3000" dirty="0"/>
          </a:p>
          <a:p>
            <a:r>
              <a:rPr lang="en-US" sz="3000" dirty="0" smtClean="0"/>
              <a:t>Finally, the date and time API is in Java 8 in 2014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2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611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No problems: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ISO 8601 order </a:t>
            </a:r>
            <a:r>
              <a:rPr lang="en-US" dirty="0" smtClean="0">
                <a:cs typeface="Consolas" panose="020B0609020204030204" pitchFamily="49" charset="0"/>
              </a:rPr>
              <a:t>of fields - </a:t>
            </a:r>
            <a:r>
              <a:rPr lang="en-US" dirty="0">
                <a:cs typeface="Consolas" panose="020B0609020204030204" pitchFamily="49" charset="0"/>
              </a:rPr>
              <a:t>year, month, </a:t>
            </a:r>
            <a:r>
              <a:rPr lang="en-US" dirty="0" smtClean="0">
                <a:cs typeface="Consolas" panose="020B0609020204030204" pitchFamily="49" charset="0"/>
              </a:rPr>
              <a:t>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Month 12 is December.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Year is 12 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zone component.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Problem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8153400" cy="132343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0012-12-12</a:t>
            </a:r>
          </a:p>
        </p:txBody>
      </p:sp>
    </p:spTree>
    <p:extLst>
      <p:ext uri="{BB962C8B-B14F-4D97-AF65-F5344CB8AC3E}">
        <p14:creationId xmlns:p14="http://schemas.microsoft.com/office/powerpoint/2010/main" val="4230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066799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(13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, 13, 13</a:t>
            </a:r>
            <a:r>
              <a:rPr lang="en-US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Rejecting Bad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19400"/>
            <a:ext cx="8229600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 in thread "main"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org.threeten.bp.DateTimeException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Invalid value for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MonthOfYear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(valid values 1 - 12): 13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org.threeten.bp.temporal.ValueRange.checkValidValue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(ValueRange.java:278)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org.threeten.bp.temporal.ChronoField.checkValidValue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(ChronoField.java:558)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org.threeten.bp.LocalDate.of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(LocalDate.java:229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2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Most importantly, the Java 8 date and time API forces you to think carefully about what you are </a:t>
            </a:r>
            <a:r>
              <a:rPr lang="en-US" sz="3000" smtClean="0"/>
              <a:t>doing.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Reference </a:t>
            </a:r>
            <a:r>
              <a:rPr lang="en-US" sz="3000" dirty="0"/>
              <a:t>point from which time is </a:t>
            </a:r>
            <a:r>
              <a:rPr lang="en-US" sz="3000" dirty="0" smtClean="0"/>
              <a:t>measured</a:t>
            </a:r>
          </a:p>
          <a:p>
            <a:r>
              <a:rPr lang="en-US" sz="2800" dirty="0" smtClean="0"/>
              <a:t>Could be based on </a:t>
            </a:r>
            <a:r>
              <a:rPr lang="en-US" sz="2800" dirty="0"/>
              <a:t>religious or political milestones</a:t>
            </a:r>
          </a:p>
          <a:p>
            <a:r>
              <a:rPr lang="en-US" sz="3000" dirty="0" smtClean="0"/>
              <a:t>Divides the timeline into eras</a:t>
            </a:r>
            <a:endParaRPr lang="en-US" sz="3000" dirty="0"/>
          </a:p>
          <a:p>
            <a:r>
              <a:rPr lang="en-US" sz="3000" dirty="0" smtClean="0"/>
              <a:t>An epoch is chosen </a:t>
            </a:r>
            <a:r>
              <a:rPr lang="en-US" sz="3000" dirty="0"/>
              <a:t>as the origin of a particular </a:t>
            </a:r>
            <a:r>
              <a:rPr lang="en-US" sz="3000" dirty="0" smtClean="0"/>
              <a:t>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35083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MATLAB – January 0, 0</a:t>
            </a:r>
          </a:p>
          <a:p>
            <a:r>
              <a:rPr lang="en-US" dirty="0"/>
              <a:t>Symbian, Go, Microsoft .NET – January 1, 1</a:t>
            </a:r>
          </a:p>
          <a:p>
            <a:r>
              <a:rPr lang="en-US" dirty="0" smtClean="0"/>
              <a:t>COBOL</a:t>
            </a:r>
            <a:r>
              <a:rPr lang="en-US" dirty="0"/>
              <a:t>, Microsoft Windows – January 1, 1601</a:t>
            </a:r>
          </a:p>
          <a:p>
            <a:r>
              <a:rPr lang="en-US" dirty="0" smtClean="0"/>
              <a:t>LISP</a:t>
            </a:r>
            <a:r>
              <a:rPr lang="en-US" dirty="0"/>
              <a:t>, Network Time Protocol – January 1, 1900</a:t>
            </a:r>
          </a:p>
          <a:p>
            <a:r>
              <a:rPr lang="en-US" dirty="0"/>
              <a:t>Mac OS (through version 9) – January 1, 1904</a:t>
            </a:r>
          </a:p>
          <a:p>
            <a:r>
              <a:rPr lang="en-US" dirty="0"/>
              <a:t>Unix Epoch (Linux, Mac OS X), C, Java, JavaScript, Perl, PHP, Python, Ruby - January 1, </a:t>
            </a:r>
            <a:r>
              <a:rPr lang="en-US" dirty="0" smtClean="0"/>
              <a:t>1970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Organizes days for social, religious, commercial or administrative purposes</a:t>
            </a:r>
          </a:p>
          <a:p>
            <a:r>
              <a:rPr lang="en-US" sz="3000" dirty="0"/>
              <a:t>Gives names to periods </a:t>
            </a:r>
            <a:r>
              <a:rPr lang="en-US" sz="3000" dirty="0" smtClean="0"/>
              <a:t>such as days</a:t>
            </a:r>
            <a:r>
              <a:rPr lang="en-US" sz="3000" dirty="0"/>
              <a:t>, weeks, months, and years</a:t>
            </a:r>
          </a:p>
          <a:p>
            <a:r>
              <a:rPr lang="en-US" sz="3000" dirty="0"/>
              <a:t>A date is a single, specific day within </a:t>
            </a:r>
            <a:r>
              <a:rPr lang="en-US" sz="3000" dirty="0" smtClean="0"/>
              <a:t>the </a:t>
            </a:r>
            <a:r>
              <a:rPr lang="en-US" sz="3000" dirty="0"/>
              <a:t>system</a:t>
            </a:r>
          </a:p>
          <a:p>
            <a:r>
              <a:rPr lang="en-US" sz="3000" dirty="0"/>
              <a:t>May be based on an epoch</a:t>
            </a:r>
          </a:p>
          <a:p>
            <a:r>
              <a:rPr lang="en-US" sz="3000" dirty="0"/>
              <a:t>Periods </a:t>
            </a:r>
            <a:r>
              <a:rPr lang="en-US" sz="3000" dirty="0" smtClean="0"/>
              <a:t>in a calendar may follow cycles </a:t>
            </a:r>
            <a:r>
              <a:rPr lang="en-US" sz="3000" dirty="0"/>
              <a:t>of the sun or </a:t>
            </a:r>
            <a:r>
              <a:rPr lang="en-US" sz="3000" dirty="0" smtClean="0"/>
              <a:t>moon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System</a:t>
            </a:r>
          </a:p>
        </p:txBody>
      </p:sp>
    </p:spTree>
    <p:extLst>
      <p:ext uri="{BB962C8B-B14F-4D97-AF65-F5344CB8AC3E}">
        <p14:creationId xmlns:p14="http://schemas.microsoft.com/office/powerpoint/2010/main" val="161230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GMT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Greenwich </a:t>
            </a:r>
            <a:r>
              <a:rPr lang="en-US" dirty="0"/>
              <a:t>Mean Time</a:t>
            </a:r>
          </a:p>
          <a:p>
            <a:r>
              <a:rPr lang="en-US" dirty="0"/>
              <a:t>Mean solar time at the Royal Observatory in Greenwich, </a:t>
            </a:r>
            <a:r>
              <a:rPr lang="en-US" dirty="0" smtClean="0"/>
              <a:t>London</a:t>
            </a:r>
          </a:p>
          <a:p>
            <a:r>
              <a:rPr lang="en-US" dirty="0" smtClean="0"/>
              <a:t>GMT </a:t>
            </a:r>
            <a:r>
              <a:rPr lang="en-US" dirty="0"/>
              <a:t>used in winter, British Summer Time in </a:t>
            </a:r>
            <a:r>
              <a:rPr lang="en-US" dirty="0" smtClean="0"/>
              <a:t>summer</a:t>
            </a:r>
          </a:p>
          <a:p>
            <a:endParaRPr lang="en-US" dirty="0"/>
          </a:p>
          <a:p>
            <a:r>
              <a:rPr lang="en-US" b="1" dirty="0" smtClean="0"/>
              <a:t>UTC </a:t>
            </a:r>
            <a:r>
              <a:rPr lang="en-US" dirty="0" smtClean="0"/>
              <a:t>is Coordinated </a:t>
            </a:r>
            <a:r>
              <a:rPr lang="en-US" dirty="0"/>
              <a:t>Universal </a:t>
            </a:r>
            <a:r>
              <a:rPr lang="en-US" dirty="0" smtClean="0"/>
              <a:t>Time</a:t>
            </a:r>
          </a:p>
          <a:p>
            <a:r>
              <a:rPr lang="en-US" dirty="0"/>
              <a:t>Precisely defined with atomic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change with a change of seasons</a:t>
            </a:r>
          </a:p>
          <a:p>
            <a:r>
              <a:rPr lang="en-US" dirty="0" smtClean="0"/>
              <a:t>UTC </a:t>
            </a:r>
            <a:r>
              <a:rPr lang="en-US" dirty="0"/>
              <a:t>replaced GMT as the </a:t>
            </a:r>
            <a:r>
              <a:rPr lang="en-US" dirty="0" smtClean="0"/>
              <a:t>main </a:t>
            </a:r>
            <a:r>
              <a:rPr lang="en-US" dirty="0"/>
              <a:t>reference time scale </a:t>
            </a:r>
            <a:r>
              <a:rPr lang="en-US" dirty="0" smtClean="0"/>
              <a:t>on </a:t>
            </a:r>
            <a:r>
              <a:rPr lang="en-US" dirty="0"/>
              <a:t>1 January </a:t>
            </a:r>
            <a:r>
              <a:rPr lang="en-US" dirty="0" smtClean="0"/>
              <a:t>1972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International standard for representation of dates and </a:t>
            </a:r>
            <a:r>
              <a:rPr lang="en-US" sz="3000" dirty="0" smtClean="0"/>
              <a:t>times</a:t>
            </a:r>
          </a:p>
          <a:p>
            <a:r>
              <a:rPr lang="en-US" sz="3000" dirty="0" smtClean="0"/>
              <a:t>Uses the Gregorian calendar system</a:t>
            </a:r>
          </a:p>
          <a:p>
            <a:r>
              <a:rPr lang="en-US" sz="3000" dirty="0" smtClean="0"/>
              <a:t>Ordered </a:t>
            </a:r>
            <a:r>
              <a:rPr lang="en-US" sz="3000" dirty="0"/>
              <a:t>from </a:t>
            </a:r>
            <a:r>
              <a:rPr lang="en-US" sz="3000" dirty="0" smtClean="0"/>
              <a:t>most </a:t>
            </a:r>
            <a:r>
              <a:rPr lang="en-US" sz="3000" dirty="0"/>
              <a:t>to </a:t>
            </a:r>
            <a:r>
              <a:rPr lang="en-US" sz="3000" dirty="0" smtClean="0"/>
              <a:t>least </a:t>
            </a:r>
            <a:r>
              <a:rPr lang="en-US" sz="3000" dirty="0"/>
              <a:t>significant: year, </a:t>
            </a:r>
            <a:r>
              <a:rPr lang="en-US" sz="3000" dirty="0" smtClean="0"/>
              <a:t>month, </a:t>
            </a:r>
            <a:r>
              <a:rPr lang="en-US" sz="3000" dirty="0"/>
              <a:t>day, hour, </a:t>
            </a:r>
            <a:r>
              <a:rPr lang="en-US" sz="3000" dirty="0" smtClean="0"/>
              <a:t>minute</a:t>
            </a:r>
          </a:p>
          <a:p>
            <a:r>
              <a:rPr lang="en-US" sz="3000" dirty="0" smtClean="0"/>
              <a:t>Each </a:t>
            </a:r>
            <a:r>
              <a:rPr lang="en-US" sz="3000" dirty="0"/>
              <a:t>date and time value has a fixed number of digits </a:t>
            </a:r>
            <a:r>
              <a:rPr lang="en-US" sz="3000" dirty="0" smtClean="0"/>
              <a:t>with </a:t>
            </a:r>
            <a:r>
              <a:rPr lang="en-US" sz="3000" dirty="0"/>
              <a:t>leading </a:t>
            </a:r>
            <a:r>
              <a:rPr lang="en-US" sz="3000" dirty="0" err="1"/>
              <a:t>zeros</a:t>
            </a:r>
            <a:endParaRPr lang="en-US" sz="3000" dirty="0"/>
          </a:p>
          <a:p>
            <a:r>
              <a:rPr lang="en-US" sz="3000" dirty="0"/>
              <a:t>Uses </a:t>
            </a:r>
            <a:r>
              <a:rPr lang="en-US" sz="3000" dirty="0" smtClean="0"/>
              <a:t>four-digit year at minimum, YYYY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8601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3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O 8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2" y="381002"/>
            <a:ext cx="5130742" cy="598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8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2"/>
            <a:ext cx="8229600" cy="3840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Month 12 </a:t>
            </a:r>
            <a:r>
              <a:rPr lang="en-US" sz="2800" dirty="0"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cs typeface="Consolas" panose="020B0609020204030204" pitchFamily="49" charset="0"/>
              </a:rPr>
              <a:t>, </a:t>
            </a:r>
            <a:r>
              <a:rPr lang="en-US" sz="2800" dirty="0"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cs typeface="Consolas" panose="020B0609020204030204" pitchFamily="49" charset="0"/>
              </a:rPr>
              <a:t>January.</a:t>
            </a:r>
            <a:endParaRPr lang="en-US" sz="28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Really, a year called 12? 12 AD? No - 1913.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Wait - there is a time in a date?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More than that, there is a time zone – EST.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602"/>
            <a:ext cx="8229600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Date(12,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i-FI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 Jan 12 00:00:00 EST 1913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Machines </a:t>
            </a:r>
            <a:r>
              <a:rPr lang="en-US" dirty="0"/>
              <a:t>have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dirty="0" smtClean="0"/>
              <a:t>view of time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iscrete points corresponding to the smallest measurement possible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single, </a:t>
            </a:r>
            <a:r>
              <a:rPr lang="en-US" dirty="0" smtClean="0"/>
              <a:t>ever increasing </a:t>
            </a:r>
            <a:r>
              <a:rPr lang="en-US" dirty="0"/>
              <a:t>number</a:t>
            </a:r>
          </a:p>
          <a:p>
            <a:r>
              <a:rPr lang="en-US" dirty="0"/>
              <a:t>Humans have a </a:t>
            </a:r>
            <a:r>
              <a:rPr lang="en-US" dirty="0" smtClean="0"/>
              <a:t>different </a:t>
            </a:r>
            <a:r>
              <a:rPr lang="en-US" dirty="0"/>
              <a:t>view of time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ontinuous timelines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alendar </a:t>
            </a:r>
            <a:r>
              <a:rPr lang="en-US" dirty="0"/>
              <a:t>systems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rbitrary units like years</a:t>
            </a:r>
            <a:r>
              <a:rPr lang="en-US" dirty="0"/>
              <a:t>, months, days,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time zones, and daylight savings rules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</a:t>
            </a:r>
            <a:r>
              <a:rPr lang="en-US" dirty="0" smtClean="0"/>
              <a:t>and Human Timelines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Distinguishes between machine and human views </a:t>
            </a:r>
            <a:endParaRPr lang="en-US" sz="3000" dirty="0" smtClean="0"/>
          </a:p>
          <a:p>
            <a:r>
              <a:rPr lang="en-US" sz="3000" dirty="0" smtClean="0"/>
              <a:t>Timeline </a:t>
            </a:r>
            <a:r>
              <a:rPr lang="en-US" sz="3000" dirty="0"/>
              <a:t>is </a:t>
            </a:r>
            <a:r>
              <a:rPr lang="en-US" sz="3000" dirty="0" smtClean="0"/>
              <a:t>a sequence </a:t>
            </a:r>
            <a:r>
              <a:rPr lang="en-US" sz="3000" dirty="0"/>
              <a:t>of instants</a:t>
            </a:r>
          </a:p>
          <a:p>
            <a:r>
              <a:rPr lang="en-US" sz="3000" dirty="0" smtClean="0"/>
              <a:t>Immutable, thread safe</a:t>
            </a:r>
            <a:endParaRPr lang="en-US" sz="3000" dirty="0"/>
          </a:p>
          <a:p>
            <a:r>
              <a:rPr lang="en-US" sz="3000" dirty="0"/>
              <a:t>Fluent interface, methods can be </a:t>
            </a:r>
            <a:r>
              <a:rPr lang="en-US" sz="3000" dirty="0" smtClean="0"/>
              <a:t>chained</a:t>
            </a:r>
            <a:endParaRPr lang="en-US" sz="3000" dirty="0"/>
          </a:p>
          <a:p>
            <a:r>
              <a:rPr lang="en-US" sz="3000" dirty="0" smtClean="0"/>
              <a:t>Well-defined </a:t>
            </a:r>
            <a:r>
              <a:rPr lang="en-US" sz="3000" dirty="0"/>
              <a:t>and clear about </a:t>
            </a:r>
            <a:r>
              <a:rPr lang="en-US" sz="3000" dirty="0" smtClean="0"/>
              <a:t>purpose</a:t>
            </a:r>
            <a:endParaRPr lang="en-US" sz="3000" dirty="0"/>
          </a:p>
          <a:p>
            <a:r>
              <a:rPr lang="en-US" sz="3000" dirty="0"/>
              <a:t>Rejects null </a:t>
            </a:r>
            <a:r>
              <a:rPr lang="en-US" sz="3000" dirty="0" smtClean="0"/>
              <a:t>and bad arguments </a:t>
            </a:r>
            <a:r>
              <a:rPr lang="en-US" sz="3000" dirty="0"/>
              <a:t>early</a:t>
            </a:r>
          </a:p>
          <a:p>
            <a:r>
              <a:rPr lang="en-US" sz="3000" dirty="0"/>
              <a:t>Extensible, by use of </a:t>
            </a:r>
            <a:r>
              <a:rPr lang="en-US" sz="3000" dirty="0" smtClean="0"/>
              <a:t>strategy pattern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of the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Instantaneous </a:t>
            </a:r>
            <a:r>
              <a:rPr lang="en-US" sz="3000" dirty="0"/>
              <a:t>point on </a:t>
            </a:r>
            <a:r>
              <a:rPr lang="en-US" sz="3000" dirty="0" smtClean="0"/>
              <a:t>a discretized time-line</a:t>
            </a:r>
          </a:p>
          <a:p>
            <a:r>
              <a:rPr lang="en-US" sz="3000" dirty="0" smtClean="0"/>
              <a:t>Stored </a:t>
            </a:r>
            <a:r>
              <a:rPr lang="en-US" sz="3000" dirty="0"/>
              <a:t>to nanosecond </a:t>
            </a:r>
            <a:r>
              <a:rPr lang="en-US" sz="3000" dirty="0" smtClean="0"/>
              <a:t>resolution</a:t>
            </a:r>
          </a:p>
          <a:p>
            <a:r>
              <a:rPr lang="en-US" sz="3000" dirty="0" smtClean="0"/>
              <a:t>Stores </a:t>
            </a:r>
            <a:r>
              <a:rPr lang="en-US" sz="3000" dirty="0"/>
              <a:t>a </a:t>
            </a:r>
            <a:r>
              <a:rPr lang="en-US" sz="3000" dirty="0">
                <a:cs typeface="Consolas" panose="020B0609020204030204" pitchFamily="49" charset="0"/>
              </a:rPr>
              <a:t>long</a:t>
            </a:r>
            <a:r>
              <a:rPr lang="en-US" sz="3000" dirty="0"/>
              <a:t> </a:t>
            </a:r>
            <a:r>
              <a:rPr lang="en-US" sz="3000" dirty="0" smtClean="0"/>
              <a:t>for epoch-seconds and </a:t>
            </a:r>
            <a:r>
              <a:rPr lang="en-US" sz="3000" dirty="0"/>
              <a:t>an </a:t>
            </a:r>
            <a:r>
              <a:rPr lang="en-US" sz="3000" dirty="0" err="1">
                <a:cs typeface="Consolas" panose="020B0609020204030204" pitchFamily="49" charset="0"/>
              </a:rPr>
              <a:t>int</a:t>
            </a:r>
            <a:r>
              <a:rPr lang="en-US" sz="3000" dirty="0"/>
              <a:t> </a:t>
            </a:r>
            <a:r>
              <a:rPr lang="en-US" sz="3000" dirty="0" smtClean="0"/>
              <a:t>for nanosecond-of-second</a:t>
            </a:r>
          </a:p>
          <a:p>
            <a:r>
              <a:rPr lang="en-US" sz="3000" dirty="0" smtClean="0"/>
              <a:t>Convert </a:t>
            </a:r>
            <a:r>
              <a:rPr lang="en-US" sz="3000" dirty="0"/>
              <a:t>to any date time field using a </a:t>
            </a:r>
            <a:r>
              <a:rPr lang="en-US" sz="3000" dirty="0" smtClean="0"/>
              <a:t>Chronology</a:t>
            </a:r>
          </a:p>
          <a:p>
            <a:r>
              <a:rPr lang="en-US" sz="3000" dirty="0" smtClean="0"/>
              <a:t>Used for event time-stamps in applications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An </a:t>
            </a:r>
            <a:r>
              <a:rPr lang="en-US" sz="3000" dirty="0"/>
              <a:t>indication of date or time </a:t>
            </a:r>
            <a:r>
              <a:rPr lang="en-US" sz="3000" dirty="0" smtClean="0"/>
              <a:t>not sufficient </a:t>
            </a:r>
            <a:r>
              <a:rPr lang="en-US" sz="3000" dirty="0"/>
              <a:t>to specify a specific, unique point on the </a:t>
            </a:r>
            <a:r>
              <a:rPr lang="en-US" sz="3000" dirty="0" smtClean="0"/>
              <a:t>timeline</a:t>
            </a:r>
          </a:p>
          <a:p>
            <a:r>
              <a:rPr lang="en-US" sz="3000" dirty="0" smtClean="0"/>
              <a:t>Definition uses fields such </a:t>
            </a:r>
            <a:r>
              <a:rPr lang="en-US" sz="3000" dirty="0"/>
              <a:t>as year, month, day of month, and time of </a:t>
            </a:r>
            <a:r>
              <a:rPr lang="en-US" sz="3000" dirty="0" smtClean="0"/>
              <a:t>day</a:t>
            </a:r>
          </a:p>
          <a:p>
            <a:r>
              <a:rPr lang="en-US" sz="3000" dirty="0" smtClean="0"/>
              <a:t>Commonly </a:t>
            </a:r>
            <a:r>
              <a:rPr lang="en-US" sz="3000" dirty="0"/>
              <a:t>used partials, </a:t>
            </a:r>
            <a:r>
              <a:rPr lang="en-US" sz="3000" dirty="0" smtClean="0"/>
              <a:t>such as</a:t>
            </a:r>
            <a:r>
              <a:rPr lang="en-US" sz="3000" dirty="0"/>
              <a:t> </a:t>
            </a:r>
            <a:r>
              <a:rPr lang="en-US" sz="3000" dirty="0" err="1" smtClean="0"/>
              <a:t>MonthDay</a:t>
            </a:r>
            <a:r>
              <a:rPr lang="en-US" sz="3000" dirty="0" smtClean="0"/>
              <a:t>, </a:t>
            </a:r>
            <a:r>
              <a:rPr lang="en-US" sz="3000" dirty="0" err="1" smtClean="0"/>
              <a:t>YearMonth</a:t>
            </a:r>
            <a:r>
              <a:rPr lang="en-US" sz="3000" dirty="0"/>
              <a:t> </a:t>
            </a:r>
            <a:r>
              <a:rPr lang="en-US" sz="3000" dirty="0" smtClean="0"/>
              <a:t>(card expiration?) are available 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Precise </a:t>
            </a:r>
            <a:r>
              <a:rPr lang="en-US" sz="3000" dirty="0"/>
              <a:t>length of elapsed time, in </a:t>
            </a:r>
            <a:r>
              <a:rPr lang="en-US" sz="3000" dirty="0" smtClean="0"/>
              <a:t>nanoseconds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oes </a:t>
            </a:r>
            <a:r>
              <a:rPr lang="en-US" sz="3000" dirty="0"/>
              <a:t>not use date-based constructs such as years, months, and </a:t>
            </a:r>
            <a:r>
              <a:rPr lang="en-US" sz="3000" dirty="0" smtClean="0"/>
              <a:t>days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an be negative, </a:t>
            </a:r>
            <a:r>
              <a:rPr lang="en-US" sz="3000" dirty="0"/>
              <a:t>if </a:t>
            </a:r>
            <a:r>
              <a:rPr lang="en-US" sz="3000" dirty="0" smtClean="0"/>
              <a:t>created </a:t>
            </a:r>
            <a:r>
              <a:rPr lang="en-US" sz="3000" dirty="0"/>
              <a:t>with </a:t>
            </a:r>
            <a:r>
              <a:rPr lang="en-US" sz="3000" dirty="0" smtClean="0"/>
              <a:t>end </a:t>
            </a:r>
            <a:r>
              <a:rPr lang="en-US" sz="3000" dirty="0"/>
              <a:t>point </a:t>
            </a:r>
            <a:r>
              <a:rPr lang="en-US" sz="3000" dirty="0" smtClean="0"/>
              <a:t>before start </a:t>
            </a:r>
            <a:r>
              <a:rPr lang="en-US" sz="3000" dirty="0"/>
              <a:t>point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length </a:t>
            </a:r>
            <a:r>
              <a:rPr lang="en-US" sz="3000" dirty="0"/>
              <a:t>of elapsed </a:t>
            </a:r>
            <a:r>
              <a:rPr lang="en-US" sz="3000" dirty="0" smtClean="0"/>
              <a:t>time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efined </a:t>
            </a:r>
            <a:r>
              <a:rPr lang="en-US" sz="3000" dirty="0"/>
              <a:t>using calendar </a:t>
            </a:r>
            <a:r>
              <a:rPr lang="en-US" sz="3000" dirty="0" smtClean="0"/>
              <a:t>fields - years</a:t>
            </a:r>
            <a:r>
              <a:rPr lang="en-US" sz="3000" dirty="0"/>
              <a:t>, months, and </a:t>
            </a:r>
            <a:r>
              <a:rPr lang="en-US" sz="3000" dirty="0" smtClean="0"/>
              <a:t>days (not minutes and seconds)</a:t>
            </a:r>
          </a:p>
          <a:p>
            <a:r>
              <a:rPr lang="en-US" sz="3000" dirty="0" smtClean="0"/>
              <a:t>Takes time zones into account for calculation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514599"/>
          </a:xfrm>
        </p:spPr>
        <p:txBody>
          <a:bodyPr>
            <a:normAutofit/>
          </a:bodyPr>
          <a:lstStyle/>
          <a:p>
            <a:r>
              <a:rPr lang="en-US" sz="3000" dirty="0"/>
              <a:t>Gets the current instant using a time-zone </a:t>
            </a:r>
          </a:p>
          <a:p>
            <a:r>
              <a:rPr lang="en-US" sz="3000" dirty="0" smtClean="0"/>
              <a:t>Use instead </a:t>
            </a:r>
            <a:r>
              <a:rPr lang="en-US" sz="3000" dirty="0"/>
              <a:t>of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System.currentTimeMillis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sz="3000" dirty="0" smtClean="0"/>
              <a:t>Use alternate clock for testing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733800"/>
            <a:ext cx="8229600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SomeBean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@Inject private Clock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process(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date.isBefore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(clock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1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Pluggable </a:t>
            </a:r>
            <a:r>
              <a:rPr lang="en-US" dirty="0"/>
              <a:t>calendar system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access to </a:t>
            </a:r>
            <a:r>
              <a:rPr lang="en-US" dirty="0" smtClean="0"/>
              <a:t>date and time fields</a:t>
            </a:r>
          </a:p>
          <a:p>
            <a:r>
              <a:rPr lang="en-US" dirty="0" smtClean="0"/>
              <a:t>Built-in</a:t>
            </a:r>
            <a:endParaRPr lang="en-US" dirty="0"/>
          </a:p>
          <a:p>
            <a:pPr lvl="1"/>
            <a:r>
              <a:rPr lang="en-US" dirty="0"/>
              <a:t>ISO8601 </a:t>
            </a:r>
            <a:r>
              <a:rPr lang="en-US" dirty="0" smtClean="0"/>
              <a:t>(default): </a:t>
            </a:r>
            <a:r>
              <a:rPr lang="en-US" dirty="0" err="1" smtClean="0"/>
              <a:t>IsoChronology</a:t>
            </a:r>
            <a:endParaRPr lang="en-US" dirty="0"/>
          </a:p>
          <a:p>
            <a:pPr lvl="1"/>
            <a:r>
              <a:rPr lang="en-US" dirty="0" smtClean="0"/>
              <a:t>Chinese: </a:t>
            </a:r>
            <a:r>
              <a:rPr lang="en-US" dirty="0" err="1" smtClean="0"/>
              <a:t>MinguoChronology</a:t>
            </a:r>
            <a:endParaRPr lang="en-US" dirty="0"/>
          </a:p>
          <a:p>
            <a:pPr lvl="1"/>
            <a:r>
              <a:rPr lang="en-US" dirty="0" smtClean="0"/>
              <a:t>Japanese: </a:t>
            </a:r>
            <a:r>
              <a:rPr lang="en-US" dirty="0" err="1"/>
              <a:t>JapaneseChronology</a:t>
            </a:r>
            <a:endParaRPr lang="en-US" dirty="0"/>
          </a:p>
          <a:p>
            <a:pPr lvl="1"/>
            <a:r>
              <a:rPr lang="en-US" dirty="0"/>
              <a:t>Thai </a:t>
            </a:r>
            <a:r>
              <a:rPr lang="en-US" dirty="0" smtClean="0"/>
              <a:t>Buddhist: </a:t>
            </a:r>
            <a:r>
              <a:rPr lang="en-US" dirty="0" err="1" smtClean="0"/>
              <a:t>ThaiBuddhistChronology</a:t>
            </a:r>
            <a:endParaRPr lang="en-US" dirty="0"/>
          </a:p>
          <a:p>
            <a:pPr lvl="1"/>
            <a:r>
              <a:rPr lang="en-US" dirty="0" smtClean="0"/>
              <a:t>Islamic: </a:t>
            </a:r>
            <a:r>
              <a:rPr lang="en-US" dirty="0" err="1" smtClean="0"/>
              <a:t>HijrahChronology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Chronology</a:t>
            </a:r>
          </a:p>
        </p:txBody>
      </p:sp>
    </p:spTree>
    <p:extLst>
      <p:ext uri="{BB962C8B-B14F-4D97-AF65-F5344CB8AC3E}">
        <p14:creationId xmlns:p14="http://schemas.microsoft.com/office/powerpoint/2010/main" val="19652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egion </a:t>
            </a:r>
            <a:r>
              <a:rPr lang="en-US" dirty="0"/>
              <a:t>with a uniform standard time for legal, commercial, social, and political purposes</a:t>
            </a:r>
          </a:p>
          <a:p>
            <a:r>
              <a:rPr lang="en-US" dirty="0"/>
              <a:t>Time zones are offset from UTC (UTC-12 to UTC+12)</a:t>
            </a:r>
          </a:p>
          <a:p>
            <a:r>
              <a:rPr lang="en-US" dirty="0"/>
              <a:t>UTC </a:t>
            </a:r>
            <a:r>
              <a:rPr lang="en-US" dirty="0" smtClean="0"/>
              <a:t>time zone is </a:t>
            </a:r>
            <a:r>
              <a:rPr lang="en-US" dirty="0"/>
              <a:t>sometimes denoted by Z (Zulu)</a:t>
            </a:r>
          </a:p>
          <a:p>
            <a:r>
              <a:rPr lang="en-US" dirty="0"/>
              <a:t>Some countries use daylight saving time (summer time) for part of the year, changing the offset</a:t>
            </a:r>
          </a:p>
          <a:p>
            <a:r>
              <a:rPr lang="en-US" dirty="0"/>
              <a:t>JDK </a:t>
            </a:r>
            <a:r>
              <a:rPr lang="en-US" dirty="0" smtClean="0"/>
              <a:t>time zone </a:t>
            </a:r>
            <a:r>
              <a:rPr lang="en-US" dirty="0"/>
              <a:t>data is updated when the JDK is </a:t>
            </a:r>
            <a:r>
              <a:rPr lang="en-US" dirty="0" smtClean="0"/>
              <a:t>updated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51375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@Override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Temporal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adjustInto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(Temporal temporal) {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// 12:04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Adjusters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3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Properties </a:t>
            </a:r>
            <a:r>
              <a:rPr lang="en-US" dirty="0"/>
              <a:t>have random </a:t>
            </a:r>
            <a:r>
              <a:rPr lang="en-US" dirty="0" smtClean="0"/>
              <a:t>offsets</a:t>
            </a:r>
          </a:p>
          <a:p>
            <a:pPr lvl="1"/>
            <a:r>
              <a:rPr lang="en-US" dirty="0" smtClean="0"/>
              <a:t>Some zero-based</a:t>
            </a:r>
            <a:r>
              <a:rPr lang="en-US" dirty="0"/>
              <a:t>, such as month and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Some one-based</a:t>
            </a:r>
            <a:r>
              <a:rPr lang="en-US" dirty="0"/>
              <a:t>, such as </a:t>
            </a:r>
            <a:r>
              <a:rPr lang="en-US" dirty="0" smtClean="0"/>
              <a:t>day of the month</a:t>
            </a:r>
          </a:p>
          <a:p>
            <a:pPr lvl="1"/>
            <a:r>
              <a:rPr lang="en-US" dirty="0" smtClean="0"/>
              <a:t>Year </a:t>
            </a:r>
            <a:r>
              <a:rPr lang="en-US" dirty="0"/>
              <a:t>has an offset of </a:t>
            </a:r>
            <a:r>
              <a:rPr lang="en-US" dirty="0" smtClean="0"/>
              <a:t>1900</a:t>
            </a:r>
            <a:endParaRPr lang="en-US" dirty="0"/>
          </a:p>
          <a:p>
            <a:r>
              <a:rPr lang="en-US" dirty="0" smtClean="0"/>
              <a:t>Mutable, not thread-safe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 smtClean="0"/>
              <a:t>internationalizable</a:t>
            </a:r>
            <a:endParaRPr lang="en-US" dirty="0" smtClean="0"/>
          </a:p>
          <a:p>
            <a:r>
              <a:rPr lang="en-US" dirty="0" smtClean="0"/>
              <a:t>Conceptually, represents </a:t>
            </a:r>
            <a:r>
              <a:rPr lang="en-US" dirty="0"/>
              <a:t>a specific instant in time, </a:t>
            </a:r>
            <a:r>
              <a:rPr lang="en-US" dirty="0" smtClean="0"/>
              <a:t>not a date</a:t>
            </a:r>
          </a:p>
          <a:p>
            <a:r>
              <a:rPr lang="en-US" dirty="0" smtClean="0"/>
              <a:t>Millisecond granularity</a:t>
            </a:r>
          </a:p>
          <a:p>
            <a:r>
              <a:rPr lang="en-US" dirty="0"/>
              <a:t>Does not reflect </a:t>
            </a:r>
            <a:r>
              <a:rPr lang="en-US" dirty="0" smtClean="0"/>
              <a:t>UTC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Sorry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temporal -&gt;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Temporal Adjusters, Java 8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Strategy for extracting information from temporal objects</a:t>
            </a:r>
          </a:p>
          <a:p>
            <a:r>
              <a:rPr lang="en-US" dirty="0"/>
              <a:t>Externalize the process of querying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/>
              <a:t>get the </a:t>
            </a:r>
            <a:r>
              <a:rPr lang="en-US" dirty="0" smtClean="0"/>
              <a:t>time zone </a:t>
            </a:r>
            <a:r>
              <a:rPr lang="en-US" dirty="0"/>
              <a:t>in a temporal object</a:t>
            </a:r>
          </a:p>
          <a:p>
            <a:pPr lvl="1"/>
            <a:r>
              <a:rPr lang="en-US" dirty="0"/>
              <a:t>check if the date is the day before February 29th in a leap year</a:t>
            </a:r>
          </a:p>
          <a:p>
            <a:pPr lvl="1"/>
            <a:r>
              <a:rPr lang="en-US" dirty="0"/>
              <a:t>calculates the number of days to your next birthday</a:t>
            </a:r>
          </a:p>
          <a:p>
            <a:r>
              <a:rPr lang="en-US" dirty="0" err="1"/>
              <a:t>TemporalQueries</a:t>
            </a:r>
            <a:r>
              <a:rPr lang="en-US" dirty="0"/>
              <a:t> </a:t>
            </a:r>
            <a:r>
              <a:rPr lang="en-US" dirty="0" smtClean="0"/>
              <a:t>class has </a:t>
            </a:r>
            <a:r>
              <a:rPr lang="en-US" dirty="0"/>
              <a:t>common implementations of 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</a:t>
            </a:r>
            <a:r>
              <a:rPr lang="en-US" sz="3000" dirty="0"/>
              <a:t> </a:t>
            </a:r>
            <a:r>
              <a:rPr lang="en-US" sz="3000" dirty="0" smtClean="0"/>
              <a:t>- instants</a:t>
            </a:r>
            <a:r>
              <a:rPr lang="en-US" sz="3000" dirty="0"/>
              <a:t>, durations, dates, times, time zones, </a:t>
            </a:r>
            <a:r>
              <a:rPr lang="en-US" sz="3000" dirty="0" smtClean="0"/>
              <a:t>periods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java.time.chrono</a:t>
            </a:r>
            <a:r>
              <a:rPr lang="en-US" sz="3000" dirty="0" smtClean="0"/>
              <a:t> - calendar </a:t>
            </a:r>
            <a:r>
              <a:rPr lang="en-US" sz="3000" dirty="0"/>
              <a:t>systems other than </a:t>
            </a:r>
            <a:r>
              <a:rPr lang="en-US" sz="3000" dirty="0" smtClean="0"/>
              <a:t>ISO-8601 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java.time.format</a:t>
            </a:r>
            <a:r>
              <a:rPr lang="en-US" sz="3000" dirty="0" smtClean="0"/>
              <a:t> - formatting and parsing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java.time.temporal</a:t>
            </a:r>
            <a:r>
              <a:rPr lang="en-US" sz="3000" dirty="0" smtClean="0"/>
              <a:t> - field</a:t>
            </a:r>
            <a:r>
              <a:rPr lang="en-US" sz="3000" dirty="0"/>
              <a:t>, unit, or adjustment access to </a:t>
            </a:r>
            <a:r>
              <a:rPr lang="en-US" sz="3000" dirty="0" err="1" smtClean="0"/>
              <a:t>temporals</a:t>
            </a:r>
            <a:endParaRPr lang="en-US" sz="3000" dirty="0"/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java.time.zone</a:t>
            </a:r>
            <a:r>
              <a:rPr lang="en-US" sz="3000" dirty="0"/>
              <a:t> </a:t>
            </a:r>
            <a:r>
              <a:rPr lang="en-US" sz="3000" dirty="0" smtClean="0"/>
              <a:t>– support for </a:t>
            </a:r>
            <a:r>
              <a:rPr lang="en-US" sz="3000" dirty="0"/>
              <a:t>time </a:t>
            </a:r>
            <a:r>
              <a:rPr lang="en-US" sz="3000" dirty="0" smtClean="0"/>
              <a:t>zones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LocalDate</a:t>
            </a:r>
            <a:endParaRPr lang="en-US" dirty="0"/>
          </a:p>
          <a:p>
            <a:pPr lvl="1"/>
            <a:r>
              <a:rPr lang="en-US" sz="2000" dirty="0"/>
              <a:t>ISO 8601 date representation without </a:t>
            </a:r>
            <a:r>
              <a:rPr lang="en-US" sz="2000" dirty="0" smtClean="0"/>
              <a:t>time zone </a:t>
            </a:r>
            <a:r>
              <a:rPr lang="en-US" sz="2000" dirty="0"/>
              <a:t>and time</a:t>
            </a:r>
          </a:p>
          <a:p>
            <a:pPr lvl="1"/>
            <a:r>
              <a:rPr lang="en-US" sz="2000" dirty="0"/>
              <a:t>corresponds to the SQL DATE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 smtClean="0"/>
              <a:t>example - </a:t>
            </a:r>
            <a:r>
              <a:rPr lang="en-US" sz="2000" dirty="0"/>
              <a:t>birthdate or employee </a:t>
            </a:r>
            <a:r>
              <a:rPr lang="en-US" sz="2000" dirty="0" smtClean="0"/>
              <a:t>hire-date</a:t>
            </a:r>
            <a:endParaRPr lang="en-US" sz="2000" dirty="0"/>
          </a:p>
          <a:p>
            <a:r>
              <a:rPr lang="en-US" dirty="0" err="1"/>
              <a:t>LocalTime</a:t>
            </a:r>
            <a:endParaRPr lang="en-US" dirty="0"/>
          </a:p>
          <a:p>
            <a:pPr lvl="1"/>
            <a:r>
              <a:rPr lang="en-US" sz="2000" dirty="0"/>
              <a:t>ISO 8601 time representation without </a:t>
            </a:r>
            <a:r>
              <a:rPr lang="en-US" sz="2000" dirty="0" smtClean="0"/>
              <a:t>time zone </a:t>
            </a:r>
            <a:r>
              <a:rPr lang="en-US" sz="2000" dirty="0"/>
              <a:t>and date</a:t>
            </a:r>
          </a:p>
          <a:p>
            <a:pPr lvl="1"/>
            <a:r>
              <a:rPr lang="en-US" sz="2000" dirty="0"/>
              <a:t>corresponds to the SQL TIME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 smtClean="0"/>
              <a:t>example</a:t>
            </a:r>
            <a:r>
              <a:rPr lang="en-US" sz="2000" dirty="0"/>
              <a:t>, the time that an alarm clock goes off</a:t>
            </a:r>
          </a:p>
          <a:p>
            <a:r>
              <a:rPr lang="en-US" dirty="0" err="1" smtClean="0"/>
              <a:t>LocalDateTime</a:t>
            </a:r>
            <a:endParaRPr lang="en-US" dirty="0"/>
          </a:p>
          <a:p>
            <a:pPr lvl="1"/>
            <a:r>
              <a:rPr lang="en-US" sz="2000" dirty="0"/>
              <a:t>ISO 8601 date and time representation without time zone</a:t>
            </a:r>
          </a:p>
          <a:p>
            <a:pPr lvl="1"/>
            <a:r>
              <a:rPr lang="en-US" sz="2000" dirty="0"/>
              <a:t>corresponds to the SQL TIMESTAMP </a:t>
            </a:r>
            <a:r>
              <a:rPr lang="en-US" sz="2000" dirty="0" smtClean="0"/>
              <a:t>type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6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492137"/>
              </p:ext>
            </p:extLst>
          </p:nvPr>
        </p:nvGraphicFramePr>
        <p:xfrm>
          <a:off x="457200" y="1447798"/>
          <a:ext cx="8686800" cy="419100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94630"/>
                <a:gridCol w="453026"/>
                <a:gridCol w="570856"/>
                <a:gridCol w="570856"/>
                <a:gridCol w="570856"/>
                <a:gridCol w="570856"/>
                <a:gridCol w="664720"/>
                <a:gridCol w="476992"/>
                <a:gridCol w="818408"/>
                <a:gridCol w="2895600"/>
              </a:tblGrid>
              <a:tr h="567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 or </a:t>
                      </a:r>
                      <a:r>
                        <a:rPr lang="en-US" sz="1100" u="none" strike="noStrike" dirty="0" err="1">
                          <a:effectLst/>
                        </a:rPr>
                        <a:t>Enum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Month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Hours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Minutes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Seconds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Offset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ID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toString</a:t>
                      </a:r>
                      <a:r>
                        <a:rPr lang="en-US" sz="1100" u="none" strike="noStrike" dirty="0">
                          <a:effectLst/>
                        </a:rPr>
                        <a:t> Output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Instant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2013-08-20T15:16:26.355Z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LocalDate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41506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LocalDateTime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ZonedDateTime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2013-08-21T00:16:26.941+09:00[Asia/Tokyo]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LocalTime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0.344756285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MonthDay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YearMonth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Month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AUGUST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OffsetDateTime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2013-08-20T08:16:26.954-07:00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OffsetTime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08:16:26.957-07:00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Duration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PT20H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17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Period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P10D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715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http://docs.oracle.com/javase/tutorial/datetime/iso/overview.html</a:t>
            </a:r>
          </a:p>
        </p:txBody>
      </p:sp>
    </p:spTree>
    <p:extLst>
      <p:ext uri="{BB962C8B-B14F-4D97-AF65-F5344CB8AC3E}">
        <p14:creationId xmlns:p14="http://schemas.microsoft.com/office/powerpoint/2010/main" val="29816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dirty="0"/>
              <a:t> - static </a:t>
            </a:r>
            <a:r>
              <a:rPr lang="en-US" sz="2400" dirty="0" smtClean="0"/>
              <a:t>factory, validates </a:t>
            </a:r>
            <a:r>
              <a:rPr lang="en-US" sz="2400" dirty="0"/>
              <a:t>input </a:t>
            </a:r>
            <a:r>
              <a:rPr lang="en-US" sz="2400" dirty="0" smtClean="0"/>
              <a:t>parameters</a:t>
            </a: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dirty="0"/>
              <a:t> - static </a:t>
            </a:r>
            <a:r>
              <a:rPr lang="en-US" sz="2400" dirty="0" smtClean="0"/>
              <a:t>factory, converts </a:t>
            </a:r>
            <a:r>
              <a:rPr lang="en-US" sz="2400" dirty="0"/>
              <a:t>to an instance of a target class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400" dirty="0"/>
              <a:t> - </a:t>
            </a:r>
            <a:r>
              <a:rPr lang="en-US" sz="2400" dirty="0" smtClean="0"/>
              <a:t>returns </a:t>
            </a:r>
            <a:r>
              <a:rPr lang="en-US" sz="2400" dirty="0"/>
              <a:t>part of 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2400" dirty="0"/>
              <a:t> - </a:t>
            </a:r>
            <a:r>
              <a:rPr lang="en-US" sz="2400" dirty="0" smtClean="0"/>
              <a:t>queries </a:t>
            </a:r>
            <a:r>
              <a:rPr lang="en-US" sz="2400" dirty="0"/>
              <a:t>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/>
              <a:t> - r</a:t>
            </a:r>
            <a:r>
              <a:rPr lang="en-US" sz="2400" dirty="0" smtClean="0"/>
              <a:t>eturns immutable </a:t>
            </a:r>
            <a:r>
              <a:rPr lang="en-US" sz="2400" dirty="0"/>
              <a:t>copy </a:t>
            </a:r>
            <a:r>
              <a:rPr lang="en-US" sz="2400" dirty="0" smtClean="0"/>
              <a:t>with elements changed</a:t>
            </a:r>
            <a:endParaRPr lang="en-US" sz="2400" dirty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2400" dirty="0"/>
              <a:t> - </a:t>
            </a:r>
            <a:r>
              <a:rPr lang="en-US" sz="2400" dirty="0" smtClean="0"/>
              <a:t>converts </a:t>
            </a:r>
            <a:r>
              <a:rPr lang="en-US" sz="2400" dirty="0"/>
              <a:t>this object to another object </a:t>
            </a:r>
            <a:r>
              <a:rPr lang="en-US" sz="2400" dirty="0" smtClean="0"/>
              <a:t>type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plus, minus </a:t>
            </a:r>
            <a:r>
              <a:rPr lang="en-US" sz="2400" dirty="0"/>
              <a:t> - returns immutable copy after time </a:t>
            </a:r>
            <a:r>
              <a:rPr lang="en-US" sz="2400" dirty="0" smtClean="0"/>
              <a:t>operation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DayOfWeek</a:t>
            </a:r>
            <a:r>
              <a:rPr lang="en-US" dirty="0" smtClean="0"/>
              <a:t>, for example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Month</a:t>
            </a:r>
            <a:r>
              <a:rPr lang="en-US" dirty="0"/>
              <a:t> , for example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Month.MAY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dirty="0" err="1" smtClean="0"/>
              <a:t>ChronoUnit</a:t>
            </a:r>
            <a:r>
              <a:rPr lang="en-US" dirty="0"/>
              <a:t> , for example </a:t>
            </a:r>
            <a:br>
              <a:rPr lang="en-US" dirty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Instant.now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().plus(1,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ChronoUnit.DAYS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 smtClean="0"/>
              <a:t>Other </a:t>
            </a:r>
            <a:r>
              <a:rPr lang="en-US" dirty="0"/>
              <a:t>useful </a:t>
            </a:r>
            <a:r>
              <a:rPr lang="en-US" dirty="0" err="1"/>
              <a:t>enums</a:t>
            </a:r>
            <a:endParaRPr lang="en-US" dirty="0"/>
          </a:p>
          <a:p>
            <a:pPr lvl="1"/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LocalTime.MIDNIGHT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00:00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LocalTime.NOON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12:00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for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Parse with a </a:t>
            </a:r>
            <a:r>
              <a:rPr lang="en-US" sz="3000" dirty="0" err="1" smtClean="0"/>
              <a:t>DateTimeFormatter</a:t>
            </a:r>
            <a:r>
              <a:rPr lang="en-US" sz="3000" dirty="0" smtClean="0"/>
              <a:t> instance</a:t>
            </a:r>
          </a:p>
          <a:p>
            <a:r>
              <a:rPr lang="en-US" sz="3000" dirty="0" smtClean="0"/>
              <a:t>parse(…) methods return a temporal object</a:t>
            </a:r>
          </a:p>
          <a:p>
            <a:r>
              <a:rPr lang="en-US" sz="3000" dirty="0" smtClean="0"/>
              <a:t>Use from(…) to convert to a known date or time type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Format with a </a:t>
            </a:r>
            <a:r>
              <a:rPr lang="en-US" sz="3000" dirty="0" err="1"/>
              <a:t>DateTimeFormatter</a:t>
            </a:r>
            <a:r>
              <a:rPr lang="en-US" sz="3000" dirty="0"/>
              <a:t> </a:t>
            </a:r>
            <a:r>
              <a:rPr lang="en-US" sz="3000" dirty="0" smtClean="0"/>
              <a:t>instance</a:t>
            </a:r>
          </a:p>
          <a:p>
            <a:r>
              <a:rPr lang="en-US" sz="3000" dirty="0" smtClean="0"/>
              <a:t>Internationalization is supported</a:t>
            </a:r>
          </a:p>
          <a:p>
            <a:r>
              <a:rPr lang="en-US" sz="3000" dirty="0" smtClean="0"/>
              <a:t>Custom formats can be used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existing date-related APIs can be </a:t>
            </a:r>
            <a:r>
              <a:rPr lang="en-US" dirty="0" smtClean="0"/>
              <a:t>error-prone and tedious.</a:t>
            </a:r>
          </a:p>
          <a:p>
            <a:r>
              <a:rPr lang="en-US" dirty="0" smtClean="0"/>
              <a:t>What </a:t>
            </a:r>
            <a:r>
              <a:rPr lang="en-US" dirty="0"/>
              <a:t>do you need? Computer-related times or human-related times</a:t>
            </a:r>
            <a:r>
              <a:rPr lang="en-US" dirty="0" smtClean="0"/>
              <a:t>? Separate the concepts.</a:t>
            </a:r>
            <a:endParaRPr lang="en-US" dirty="0"/>
          </a:p>
          <a:p>
            <a:r>
              <a:rPr lang="en-US" dirty="0"/>
              <a:t>Need to manipulate dates and times? Use </a:t>
            </a:r>
            <a:r>
              <a:rPr lang="en-US" dirty="0" err="1" smtClean="0"/>
              <a:t>Joda</a:t>
            </a:r>
            <a:r>
              <a:rPr lang="en-US" dirty="0" smtClean="0"/>
              <a:t>-Time or the Java 8 date and time API.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Date was the work of </a:t>
            </a:r>
            <a:r>
              <a:rPr lang="en-US" sz="3000" dirty="0"/>
              <a:t>James Gosling and Arthur van </a:t>
            </a:r>
            <a:r>
              <a:rPr lang="en-US" sz="3000" dirty="0" smtClean="0"/>
              <a:t>Hoff</a:t>
            </a:r>
          </a:p>
          <a:p>
            <a:r>
              <a:rPr lang="en-US" sz="3000" dirty="0" smtClean="0"/>
              <a:t>Added in JDK 1.0, mostly deprecated in JDK 1.1, never removed</a:t>
            </a:r>
          </a:p>
          <a:p>
            <a:r>
              <a:rPr lang="en-US" sz="3000" dirty="0" smtClean="0"/>
              <a:t>Calendar was donated by IBM to Sun, based on </a:t>
            </a:r>
            <a:r>
              <a:rPr lang="en-US" sz="3000" dirty="0" err="1" smtClean="0"/>
              <a:t>Taligent</a:t>
            </a:r>
            <a:r>
              <a:rPr lang="en-US" sz="3000" dirty="0" smtClean="0"/>
              <a:t> code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hlinkClick r:id="rId2"/>
              </a:rPr>
              <a:t>JSR 310: A New Java Date/Time API</a:t>
            </a:r>
            <a:endParaRPr lang="en-US" sz="3000" dirty="0"/>
          </a:p>
          <a:p>
            <a:r>
              <a:rPr lang="en-US" sz="3000" dirty="0" err="1" smtClean="0">
                <a:hlinkClick r:id="rId3"/>
              </a:rPr>
              <a:t>Joda</a:t>
            </a:r>
            <a:r>
              <a:rPr lang="en-US" sz="3000" dirty="0" smtClean="0">
                <a:hlinkClick r:id="rId3"/>
              </a:rPr>
              <a:t>-Time</a:t>
            </a:r>
            <a:endParaRPr lang="en-US" sz="3000" dirty="0" smtClean="0"/>
          </a:p>
          <a:p>
            <a:r>
              <a:rPr lang="en-US" sz="3000" dirty="0">
                <a:hlinkClick r:id="rId4"/>
              </a:rPr>
              <a:t>Why JSR-310 isn't </a:t>
            </a:r>
            <a:r>
              <a:rPr lang="en-US" sz="3000" dirty="0" err="1">
                <a:hlinkClick r:id="rId4"/>
              </a:rPr>
              <a:t>Joda</a:t>
            </a:r>
            <a:r>
              <a:rPr lang="en-US" sz="3000" dirty="0">
                <a:hlinkClick r:id="rId4"/>
              </a:rPr>
              <a:t>-Time</a:t>
            </a:r>
            <a:endParaRPr lang="en-US" sz="3000" dirty="0"/>
          </a:p>
          <a:p>
            <a:r>
              <a:rPr lang="en-US" sz="3000" dirty="0" smtClean="0">
                <a:hlinkClick r:id="rId5"/>
              </a:rPr>
              <a:t>Java </a:t>
            </a:r>
            <a:r>
              <a:rPr lang="en-US" sz="3000" dirty="0">
                <a:hlinkClick r:id="rId5"/>
              </a:rPr>
              <a:t>101: The next generation: It's time for a </a:t>
            </a:r>
            <a:r>
              <a:rPr lang="en-US" sz="3000" dirty="0" smtClean="0">
                <a:hlinkClick r:id="rId5"/>
              </a:rPr>
              <a:t>change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used in this presentation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https://github.com/sualeh/java8-timeapi-examples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“Calendar” represents a date, time and time-zone</a:t>
            </a:r>
          </a:p>
          <a:p>
            <a:r>
              <a:rPr lang="en-US" sz="3000" dirty="0" smtClean="0"/>
              <a:t>Default is Gregorian calendar </a:t>
            </a:r>
          </a:p>
          <a:p>
            <a:r>
              <a:rPr lang="en-US" sz="3000" dirty="0" smtClean="0"/>
              <a:t>In Thailand only, you get a Buddhist calendar</a:t>
            </a:r>
          </a:p>
          <a:p>
            <a:r>
              <a:rPr lang="en-US" sz="3000" dirty="0"/>
              <a:t>Y</a:t>
            </a:r>
            <a:r>
              <a:rPr lang="en-US" sz="3000" dirty="0" smtClean="0"/>
              <a:t>ou can ask specifically ask for a Japanese calendar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Go Out on a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Can’t </a:t>
            </a:r>
            <a:r>
              <a:rPr lang="en-US" sz="3000" dirty="0"/>
              <a:t>create a Calendar from a </a:t>
            </a:r>
            <a:r>
              <a:rPr lang="en-US" sz="3000" dirty="0" smtClean="0"/>
              <a:t>Date</a:t>
            </a:r>
          </a:p>
          <a:p>
            <a:r>
              <a:rPr lang="en-US" sz="3000" dirty="0" smtClean="0"/>
              <a:t>Can’t format a Calendar</a:t>
            </a:r>
          </a:p>
          <a:p>
            <a:r>
              <a:rPr lang="en-US" sz="3000" dirty="0" smtClean="0"/>
              <a:t>Zero-based offsets</a:t>
            </a:r>
          </a:p>
          <a:p>
            <a:r>
              <a:rPr lang="en-US" sz="3000" dirty="0" smtClean="0"/>
              <a:t>Conceptually</a:t>
            </a:r>
            <a:r>
              <a:rPr lang="en-US" sz="3000" dirty="0"/>
              <a:t>, </a:t>
            </a:r>
            <a:r>
              <a:rPr lang="en-US" sz="3000" dirty="0" smtClean="0"/>
              <a:t>a </a:t>
            </a:r>
            <a:r>
              <a:rPr lang="en-US" sz="3000" dirty="0"/>
              <a:t>specific instant in time, not a </a:t>
            </a:r>
            <a:r>
              <a:rPr lang="en-US" sz="3000" dirty="0" smtClean="0"/>
              <a:t>calendar system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Wrong With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5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Mutable, not thread-safe</a:t>
            </a:r>
          </a:p>
          <a:p>
            <a:r>
              <a:rPr lang="en-US" sz="3000" dirty="0" smtClean="0"/>
              <a:t>Calendar stores state internally in two different ways</a:t>
            </a:r>
          </a:p>
          <a:p>
            <a:pPr lvl="1"/>
            <a:r>
              <a:rPr lang="en-US" dirty="0" smtClean="0"/>
              <a:t>as a millisecond offset from the epoch </a:t>
            </a:r>
          </a:p>
          <a:p>
            <a:pPr lvl="1"/>
            <a:r>
              <a:rPr lang="en-US" dirty="0" smtClean="0"/>
              <a:t>as a set of fields</a:t>
            </a:r>
          </a:p>
          <a:p>
            <a:r>
              <a:rPr lang="en-US" sz="3000" dirty="0" smtClean="0"/>
              <a:t>Source of bugs and performance issues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8382000" cy="993775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(12, 12, 12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Revisited 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95601"/>
            <a:ext cx="8382000" cy="3352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java.util.GregorianCalendar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[time=?,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false,areAllFieldsSet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false,lenient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true,zone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sun.util.calendar.ZoneInfo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[id="America/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New_York",offset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true,transitions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=235,lastRule=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java.util.Simpletime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zone[id=America/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true,startYear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=0,startMode=3,startMonth=2,startDay=8,startDayOfWeek=1,startTime=7200000,startTimeMode=0,endMode=3,endMonth=10,endDay=1,endDayOfWeek=1,endTime=7200000,endTimeMode=0]],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firstDayOfWeek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=1,minimalDaysInFirstWeek=1,ERA=?,YEAR=12,MONTH=12,WEEK_OF_YEAR=?,WEEK_OF_MONTH=?,DAY_OF_MONTH=12,DAY_OF_YEAR=?,DAY_OF_WEEK=?,DAY_OF_WEEK_IN_MONTH=?,AM_PM=0,HOUR=0,HOUR_OF_DAY=0,MINUTE=0,SECOND=0,MILLISECOND=?,ZONE_OFFSET=?,DST_OFFSET=?]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2"/>
            <a:ext cx="8229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Month 12 </a:t>
            </a:r>
            <a:r>
              <a:rPr lang="en-US" sz="2800" dirty="0"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cs typeface="Consolas" panose="020B0609020204030204" pitchFamily="49" charset="0"/>
              </a:rPr>
              <a:t>, </a:t>
            </a:r>
            <a:r>
              <a:rPr lang="en-US" sz="2800" dirty="0"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cs typeface="Consolas" panose="020B0609020204030204" pitchFamily="49" charset="0"/>
              </a:rPr>
              <a:t>January.</a:t>
            </a:r>
            <a:endParaRPr lang="en-US" sz="28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They got the year right! Well almost…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Wait - there is a time in a calendar?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More than that, there is a time zone – EST.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0871" y="1371600"/>
            <a:ext cx="8169730" cy="126188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dtFmt.format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(12,12,12)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January 12, 0013 12:00:00 AM EST</a:t>
            </a:r>
          </a:p>
        </p:txBody>
      </p:sp>
    </p:spTree>
    <p:extLst>
      <p:ext uri="{BB962C8B-B14F-4D97-AF65-F5344CB8AC3E}">
        <p14:creationId xmlns:p14="http://schemas.microsoft.com/office/powerpoint/2010/main" val="35019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 level design" id="{00E2FDB5-77A3-416C-8232-A2B8AB0B9A01}" vid="{6E3E8A63-E899-4F92-AFE5-C80B3CCFC0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TS103460540</Template>
  <TotalTime>6480</TotalTime>
  <Words>1661</Words>
  <Application>Microsoft Office PowerPoint</Application>
  <PresentationFormat>On-screen Show (4:3)</PresentationFormat>
  <Paragraphs>329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Presentation level design</vt:lpstr>
      <vt:lpstr>Java 8 Date and Time API</vt:lpstr>
      <vt:lpstr>Problems Getting a Date</vt:lpstr>
      <vt:lpstr>A Sorry Implementation</vt:lpstr>
      <vt:lpstr>Calendar</vt:lpstr>
      <vt:lpstr>Let’s Go Out on a Calendar</vt:lpstr>
      <vt:lpstr>What’s Wrong With Calendar</vt:lpstr>
      <vt:lpstr>Internal State</vt:lpstr>
      <vt:lpstr>Revisited Examples</vt:lpstr>
      <vt:lpstr>Problems Getting a Date</vt:lpstr>
      <vt:lpstr>Java 8 Date and Time API</vt:lpstr>
      <vt:lpstr>No Problem Getting a Date</vt:lpstr>
      <vt:lpstr>Rejecting Bad Arguments</vt:lpstr>
      <vt:lpstr>Concepts</vt:lpstr>
      <vt:lpstr>Epoch</vt:lpstr>
      <vt:lpstr>Computer System Epochs</vt:lpstr>
      <vt:lpstr>Calendar System</vt:lpstr>
      <vt:lpstr>UTC</vt:lpstr>
      <vt:lpstr>ISO 8601</vt:lpstr>
      <vt:lpstr>PowerPoint Presentation</vt:lpstr>
      <vt:lpstr>Machine and Human Timelines</vt:lpstr>
      <vt:lpstr>Design Principles of the API</vt:lpstr>
      <vt:lpstr>Instant</vt:lpstr>
      <vt:lpstr>Partial</vt:lpstr>
      <vt:lpstr>Duration</vt:lpstr>
      <vt:lpstr>Period</vt:lpstr>
      <vt:lpstr>Clock</vt:lpstr>
      <vt:lpstr>Chronology</vt:lpstr>
      <vt:lpstr>Time Zone</vt:lpstr>
      <vt:lpstr>Temporal Adjusters</vt:lpstr>
      <vt:lpstr>Temporal Adjusters, Java 8 Style</vt:lpstr>
      <vt:lpstr>Temporal Queries</vt:lpstr>
      <vt:lpstr>New Packages</vt:lpstr>
      <vt:lpstr>Commonly Used Classes</vt:lpstr>
      <vt:lpstr>Commonly Used Classes</vt:lpstr>
      <vt:lpstr>Consistent Operations</vt:lpstr>
      <vt:lpstr>Enums for Everything</vt:lpstr>
      <vt:lpstr>Parsing</vt:lpstr>
      <vt:lpstr>Formatting</vt:lpstr>
      <vt:lpstr>Summary</vt:lpstr>
      <vt:lpstr>Resources</vt:lpstr>
      <vt:lpstr>Code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Sualeh Fatehi</dc:creator>
  <cp:lastModifiedBy>Sualeh Fatehi</cp:lastModifiedBy>
  <cp:revision>343</cp:revision>
  <dcterms:created xsi:type="dcterms:W3CDTF">2014-03-12T00:27:13Z</dcterms:created>
  <dcterms:modified xsi:type="dcterms:W3CDTF">2014-03-19T12:52:10Z</dcterms:modified>
</cp:coreProperties>
</file>