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85" r:id="rId27"/>
    <p:sldId id="296" r:id="rId28"/>
    <p:sldId id="298" r:id="rId29"/>
    <p:sldId id="286" r:id="rId30"/>
    <p:sldId id="289" r:id="rId31"/>
    <p:sldId id="288" r:id="rId32"/>
    <p:sldId id="283" r:id="rId33"/>
    <p:sldId id="297" r:id="rId34"/>
    <p:sldId id="299" r:id="rId35"/>
    <p:sldId id="284" r:id="rId36"/>
    <p:sldId id="287" r:id="rId37"/>
    <p:sldId id="292" r:id="rId38"/>
    <p:sldId id="293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datetime/iso/overview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project in 2002</a:t>
            </a:r>
            <a:endParaRPr lang="en-US" sz="3000" dirty="0"/>
          </a:p>
          <a:p>
            <a:r>
              <a:rPr lang="en-US" sz="3000" dirty="0" smtClean="0"/>
              <a:t>Release 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1.0 in 2005</a:t>
            </a:r>
          </a:p>
          <a:p>
            <a:r>
              <a:rPr lang="en-US" sz="3000" dirty="0" smtClean="0"/>
              <a:t>JSR 310 in 2007, for inclusion in Java</a:t>
            </a:r>
          </a:p>
          <a:p>
            <a:r>
              <a:rPr lang="en-US" sz="3000" dirty="0" smtClean="0"/>
              <a:t>Release </a:t>
            </a:r>
            <a:r>
              <a:rPr lang="en-US" sz="3000" dirty="0"/>
              <a:t>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2.0 in 2011</a:t>
            </a:r>
            <a:endParaRPr lang="en-US" sz="3000" dirty="0"/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ISO 8601 order </a:t>
            </a:r>
            <a:r>
              <a:rPr lang="en-US" dirty="0" smtClean="0">
                <a:cs typeface="Consolas" panose="020B0609020204030204" pitchFamily="49" charset="0"/>
              </a:rPr>
              <a:t>of fields - </a:t>
            </a:r>
            <a:r>
              <a:rPr lang="en-US" dirty="0">
                <a:cs typeface="Consolas" panose="020B0609020204030204" pitchFamily="49" charset="0"/>
              </a:rPr>
              <a:t>year, month, </a:t>
            </a:r>
            <a:r>
              <a:rPr lang="en-US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zone component.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667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Rejecting Bad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229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java.time.DateTimeException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java.time.temporal.ValueRange.checkValidValue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java.time.temporal.ChronoField.checkValidValue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java.time.LocalDate.of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</a:t>
            </a:r>
            <a:r>
              <a:rPr lang="en-US" sz="3000" smtClean="0"/>
              <a:t>doing.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from which time is </a:t>
            </a:r>
            <a:r>
              <a:rPr lang="en-US" sz="3000" dirty="0" smtClean="0"/>
              <a:t>measured</a:t>
            </a:r>
          </a:p>
          <a:p>
            <a:r>
              <a:rPr lang="en-US" sz="2800" dirty="0" smtClean="0"/>
              <a:t>Could be based on </a:t>
            </a:r>
            <a:r>
              <a:rPr lang="en-US" sz="2800" dirty="0"/>
              <a:t>religious or political milestones</a:t>
            </a:r>
          </a:p>
          <a:p>
            <a:r>
              <a:rPr lang="en-US" sz="3000" dirty="0" smtClean="0"/>
              <a:t>Divides the timeline into eras</a:t>
            </a:r>
            <a:endParaRPr lang="en-US" sz="3000" dirty="0"/>
          </a:p>
          <a:p>
            <a:r>
              <a:rPr lang="en-US" sz="3000" dirty="0" smtClean="0"/>
              <a:t>An epoch is chosen </a:t>
            </a:r>
            <a:r>
              <a:rPr lang="en-US" sz="3000" dirty="0"/>
              <a:t>as the origin of a particular </a:t>
            </a:r>
            <a:r>
              <a:rPr lang="en-US" sz="3000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January 0, </a:t>
            </a:r>
            <a:r>
              <a:rPr lang="en-US" dirty="0" smtClean="0"/>
              <a:t>0 - MATLAB </a:t>
            </a:r>
            <a:endParaRPr lang="en-US" dirty="0"/>
          </a:p>
          <a:p>
            <a:r>
              <a:rPr lang="en-US" dirty="0"/>
              <a:t>January 1, 1 </a:t>
            </a:r>
            <a:r>
              <a:rPr lang="en-US" dirty="0" smtClean="0"/>
              <a:t>- Symbian, Go, Microsoft .NET</a:t>
            </a:r>
          </a:p>
          <a:p>
            <a:r>
              <a:rPr lang="en-US" dirty="0"/>
              <a:t>January 1, 1601 </a:t>
            </a:r>
            <a:r>
              <a:rPr lang="en-US" dirty="0" smtClean="0"/>
              <a:t> - COBOL</a:t>
            </a:r>
            <a:r>
              <a:rPr lang="en-US" dirty="0"/>
              <a:t>, Microsoft </a:t>
            </a:r>
            <a:r>
              <a:rPr lang="en-US" dirty="0" smtClean="0"/>
              <a:t>Windows</a:t>
            </a:r>
            <a:endParaRPr lang="en-US" dirty="0"/>
          </a:p>
          <a:p>
            <a:r>
              <a:rPr lang="en-US" dirty="0"/>
              <a:t>January 1, 1900 </a:t>
            </a:r>
            <a:r>
              <a:rPr lang="en-US" dirty="0" smtClean="0"/>
              <a:t> - LISP</a:t>
            </a:r>
            <a:r>
              <a:rPr lang="en-US" dirty="0"/>
              <a:t>, Network Time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January 1, </a:t>
            </a:r>
            <a:r>
              <a:rPr lang="en-US" dirty="0" smtClean="0"/>
              <a:t>1904 - Mac </a:t>
            </a:r>
            <a:r>
              <a:rPr lang="en-US" dirty="0"/>
              <a:t>OS (through version </a:t>
            </a:r>
            <a:r>
              <a:rPr lang="en-US" dirty="0" smtClean="0"/>
              <a:t>9)</a:t>
            </a:r>
          </a:p>
          <a:p>
            <a:r>
              <a:rPr lang="en-US" b="1" dirty="0"/>
              <a:t>January 1, </a:t>
            </a:r>
            <a:r>
              <a:rPr lang="en-US" b="1" dirty="0" smtClean="0"/>
              <a:t>1970 </a:t>
            </a:r>
            <a:r>
              <a:rPr lang="en-US" dirty="0" smtClean="0"/>
              <a:t>- Unix </a:t>
            </a:r>
            <a:r>
              <a:rPr lang="en-US" dirty="0"/>
              <a:t>Epoch (Linux, Mac OS X), C, Java, JavaScript, Perl, PHP, Python, </a:t>
            </a:r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 smtClean="0"/>
              <a:t>Names periods such as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A date is a single, specific day within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epoch</a:t>
            </a:r>
          </a:p>
          <a:p>
            <a:r>
              <a:rPr lang="en-US" sz="3000" dirty="0"/>
              <a:t>Periods </a:t>
            </a:r>
            <a:r>
              <a:rPr lang="en-US" sz="3000" dirty="0" smtClean="0"/>
              <a:t>in a calendar may follow cycles </a:t>
            </a:r>
            <a:r>
              <a:rPr lang="en-US" sz="3000" dirty="0"/>
              <a:t>of the sun or </a:t>
            </a:r>
            <a:r>
              <a:rPr lang="en-US" sz="3000" dirty="0" smtClean="0"/>
              <a:t>moon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Greenwich, </a:t>
            </a:r>
            <a:r>
              <a:rPr lang="en-US" dirty="0" smtClean="0"/>
              <a:t>London</a:t>
            </a:r>
          </a:p>
          <a:p>
            <a:r>
              <a:rPr lang="en-US" dirty="0" smtClean="0"/>
              <a:t>GMT </a:t>
            </a:r>
            <a:r>
              <a:rPr lang="en-US" dirty="0"/>
              <a:t>used in winter, British Summer Time in </a:t>
            </a:r>
            <a:r>
              <a:rPr lang="en-US" dirty="0" smtClean="0"/>
              <a:t>summer</a:t>
            </a:r>
          </a:p>
          <a:p>
            <a:endParaRPr lang="en-US" dirty="0"/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a change of seasons</a:t>
            </a:r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International standard for representation of dates and </a:t>
            </a:r>
            <a:r>
              <a:rPr lang="en-US" sz="3000" dirty="0" smtClean="0"/>
              <a:t>times</a:t>
            </a:r>
          </a:p>
          <a:p>
            <a:r>
              <a:rPr lang="en-US" sz="3000" dirty="0" smtClean="0"/>
              <a:t>Uses the Gregorian calendar system</a:t>
            </a:r>
          </a:p>
          <a:p>
            <a:r>
              <a:rPr lang="en-US" sz="3000" dirty="0" smtClean="0"/>
              <a:t>Ordered </a:t>
            </a:r>
            <a:r>
              <a:rPr lang="en-US" sz="3000" dirty="0"/>
              <a:t>from </a:t>
            </a:r>
            <a:r>
              <a:rPr lang="en-US" sz="3000" dirty="0" smtClean="0"/>
              <a:t>most </a:t>
            </a:r>
            <a:r>
              <a:rPr lang="en-US" sz="3000" dirty="0"/>
              <a:t>to </a:t>
            </a:r>
            <a:r>
              <a:rPr lang="en-US" sz="3000" dirty="0" smtClean="0"/>
              <a:t>least </a:t>
            </a:r>
            <a:r>
              <a:rPr lang="en-US" sz="3000" dirty="0"/>
              <a:t>significant: year, </a:t>
            </a:r>
            <a:r>
              <a:rPr lang="en-US" sz="3000" dirty="0" smtClean="0"/>
              <a:t>month, </a:t>
            </a:r>
            <a:r>
              <a:rPr lang="en-US" sz="3000" dirty="0"/>
              <a:t>day, hour, </a:t>
            </a:r>
            <a:r>
              <a:rPr lang="en-US" sz="3000" dirty="0" smtClean="0"/>
              <a:t>minute</a:t>
            </a:r>
          </a:p>
          <a:p>
            <a:r>
              <a:rPr lang="en-US" sz="3000" dirty="0" smtClean="0"/>
              <a:t>Each </a:t>
            </a:r>
            <a:r>
              <a:rPr lang="en-US" sz="3000" dirty="0"/>
              <a:t>date and time value has a fixed number of digits </a:t>
            </a:r>
            <a:r>
              <a:rPr lang="en-US" sz="3000" dirty="0" smtClean="0"/>
              <a:t>with </a:t>
            </a:r>
            <a:r>
              <a:rPr lang="en-US" sz="3000" dirty="0"/>
              <a:t>leading </a:t>
            </a:r>
            <a:r>
              <a:rPr lang="en-US" sz="3000" dirty="0" err="1"/>
              <a:t>zeros</a:t>
            </a:r>
            <a:endParaRPr lang="en-US" sz="3000" dirty="0"/>
          </a:p>
          <a:p>
            <a:r>
              <a:rPr lang="en-US" sz="3000" dirty="0"/>
              <a:t>Uses </a:t>
            </a:r>
            <a:r>
              <a:rPr lang="en-US" sz="3000" dirty="0" smtClean="0"/>
              <a:t>four-digit year at minimum, YYYY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362507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http://xkcd.com/1179/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Really, a year called 12? 12 AD? No - 1913.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2"/>
            <a:ext cx="8229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</a:t>
            </a:r>
            <a:r>
              <a:rPr lang="en-US" dirty="0"/>
              <a:t>have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dirty="0"/>
              <a:t>Humans have a </a:t>
            </a:r>
            <a:r>
              <a:rPr lang="en-US" dirty="0" smtClean="0"/>
              <a:t>different </a:t>
            </a:r>
            <a:r>
              <a:rPr lang="en-US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</a:t>
            </a:r>
            <a:endParaRPr lang="en-US" sz="3000" dirty="0" smtClean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Immutable, thread safe</a:t>
            </a:r>
          </a:p>
          <a:p>
            <a:r>
              <a:rPr lang="en-US" sz="3000" dirty="0" smtClean="0"/>
              <a:t>Rejects </a:t>
            </a:r>
            <a:r>
              <a:rPr lang="en-US" sz="3000" dirty="0"/>
              <a:t>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</a:t>
            </a:r>
            <a:r>
              <a:rPr lang="en-US" sz="3000" dirty="0" smtClean="0"/>
              <a:t>strategy pattern</a:t>
            </a:r>
          </a:p>
          <a:p>
            <a:r>
              <a:rPr lang="en-US" sz="3000" dirty="0" smtClean="0"/>
              <a:t>Fluent </a:t>
            </a:r>
            <a:r>
              <a:rPr lang="en-US" sz="3000" dirty="0"/>
              <a:t>interface with chained methods</a:t>
            </a:r>
          </a:p>
          <a:p>
            <a:r>
              <a:rPr lang="en-US" sz="3000" dirty="0" smtClean="0"/>
              <a:t>Timeline </a:t>
            </a:r>
            <a:r>
              <a:rPr lang="en-US" sz="3000" dirty="0"/>
              <a:t>is a sequence of instants</a:t>
            </a:r>
          </a:p>
          <a:p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Instantaneous </a:t>
            </a:r>
            <a:r>
              <a:rPr lang="en-US" sz="3000" dirty="0"/>
              <a:t>point 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  <a:r>
              <a:rPr lang="en-US" sz="3000" dirty="0"/>
              <a:t>a </a:t>
            </a:r>
            <a:r>
              <a:rPr lang="en-US" sz="3000" dirty="0">
                <a:cs typeface="Consolas" panose="020B0609020204030204" pitchFamily="49" charset="0"/>
              </a:rPr>
              <a:t>long</a:t>
            </a:r>
            <a:r>
              <a:rPr lang="en-US" sz="3000" dirty="0"/>
              <a:t> </a:t>
            </a:r>
            <a:r>
              <a:rPr lang="en-US" sz="3000" dirty="0" smtClean="0"/>
              <a:t>for epoch-seconds and </a:t>
            </a:r>
            <a:r>
              <a:rPr lang="en-US" sz="3000" dirty="0"/>
              <a:t>an </a:t>
            </a:r>
            <a:r>
              <a:rPr lang="en-US" sz="3000" dirty="0" err="1">
                <a:cs typeface="Consolas" panose="020B0609020204030204" pitchFamily="49" charset="0"/>
              </a:rPr>
              <a:t>int</a:t>
            </a:r>
            <a:r>
              <a:rPr lang="en-US" sz="3000" dirty="0"/>
              <a:t> </a:t>
            </a:r>
            <a:r>
              <a:rPr lang="en-US" sz="3000" dirty="0" smtClean="0"/>
              <a:t>for nanosecond-of-second</a:t>
            </a:r>
          </a:p>
          <a:p>
            <a:r>
              <a:rPr lang="en-US" sz="3000" dirty="0" smtClean="0"/>
              <a:t>Convert </a:t>
            </a:r>
            <a:r>
              <a:rPr lang="en-US" sz="3000" dirty="0"/>
              <a:t>to any date time field using a </a:t>
            </a:r>
            <a:r>
              <a:rPr lang="en-US" sz="3000" dirty="0" smtClean="0"/>
              <a:t>Chronology</a:t>
            </a:r>
          </a:p>
          <a:p>
            <a:r>
              <a:rPr lang="en-US" sz="3000" dirty="0" smtClean="0"/>
              <a:t>Use for event time-stamps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time </a:t>
            </a:r>
            <a:r>
              <a:rPr lang="en-US" sz="3000" dirty="0" smtClean="0"/>
              <a:t>not sufficient </a:t>
            </a:r>
            <a:r>
              <a:rPr lang="en-US" sz="3000" dirty="0"/>
              <a:t>to specify a specific, unique point on the </a:t>
            </a:r>
            <a:r>
              <a:rPr lang="en-US" sz="3000" dirty="0" smtClean="0"/>
              <a:t>timeline</a:t>
            </a:r>
          </a:p>
          <a:p>
            <a:r>
              <a:rPr lang="en-US" sz="3000" dirty="0" smtClean="0"/>
              <a:t>Definition uses 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 smtClean="0"/>
              <a:t>Commonly </a:t>
            </a:r>
            <a:r>
              <a:rPr lang="en-US" sz="3000" dirty="0"/>
              <a:t>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 are available 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Precise </a:t>
            </a:r>
            <a:r>
              <a:rPr lang="en-US" sz="3000" dirty="0"/>
              <a:t>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</a:t>
            </a:r>
            <a:r>
              <a:rPr lang="en-US" sz="3000" dirty="0" smtClean="0"/>
              <a:t>like </a:t>
            </a:r>
            <a:r>
              <a:rPr lang="en-US" sz="3000" dirty="0"/>
              <a:t>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be negative, </a:t>
            </a:r>
            <a:r>
              <a:rPr lang="en-US" sz="3000" dirty="0"/>
              <a:t>if </a:t>
            </a:r>
            <a:r>
              <a:rPr lang="en-US" sz="3000" dirty="0" smtClean="0"/>
              <a:t>end </a:t>
            </a:r>
            <a:r>
              <a:rPr lang="en-US" sz="3000" dirty="0"/>
              <a:t>point </a:t>
            </a:r>
            <a:r>
              <a:rPr lang="en-US" sz="3000" dirty="0" smtClean="0"/>
              <a:t>is before start </a:t>
            </a:r>
            <a:r>
              <a:rPr lang="en-US" sz="3000" dirty="0"/>
              <a:t>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 - 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time zones into account for calculation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sz="3000" dirty="0"/>
              <a:t>Gets the current instant using a time-zone </a:t>
            </a:r>
          </a:p>
          <a:p>
            <a:r>
              <a:rPr lang="en-US" sz="3000" dirty="0" smtClean="0"/>
              <a:t>Use instead </a:t>
            </a:r>
            <a:r>
              <a:rPr lang="en-US" sz="3000" dirty="0"/>
              <a:t>of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3000" dirty="0" smtClean="0"/>
              <a:t>Use alternate clock for testing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733800"/>
            <a:ext cx="82296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egion </a:t>
            </a:r>
            <a:r>
              <a:rPr lang="en-US" dirty="0"/>
              <a:t>with a uniform standard time for legal, commercial, social, and political purposes</a:t>
            </a:r>
          </a:p>
          <a:p>
            <a:r>
              <a:rPr lang="en-US" dirty="0"/>
              <a:t>Time zones are offset 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time zone is </a:t>
            </a:r>
            <a:r>
              <a:rPr lang="en-US" dirty="0"/>
              <a:t>sometimes denoted by Z (Zulu)</a:t>
            </a:r>
          </a:p>
          <a:p>
            <a:r>
              <a:rPr lang="en-US" dirty="0"/>
              <a:t>Some countries use daylight saving time (summer time) for part of the year, changing the offset</a:t>
            </a:r>
          </a:p>
          <a:p>
            <a:r>
              <a:rPr lang="en-US" dirty="0"/>
              <a:t>JDK </a:t>
            </a:r>
            <a:r>
              <a:rPr lang="en-US" dirty="0" smtClean="0"/>
              <a:t>time zone </a:t>
            </a:r>
            <a:r>
              <a:rPr lang="en-US" dirty="0"/>
              <a:t>data is updated </a:t>
            </a:r>
            <a:r>
              <a:rPr lang="en-US" dirty="0" smtClean="0"/>
              <a:t>with </a:t>
            </a:r>
            <a:r>
              <a:rPr lang="en-US" dirty="0"/>
              <a:t>JDK </a:t>
            </a:r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12:04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</a:t>
            </a:r>
            <a:r>
              <a:rPr lang="en-US" dirty="0" smtClean="0"/>
              <a:t>like month </a:t>
            </a:r>
            <a:r>
              <a:rPr lang="en-US" dirty="0"/>
              <a:t>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like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Conceptually, represents </a:t>
            </a:r>
            <a:r>
              <a:rPr lang="en-US" dirty="0"/>
              <a:t>a specific instant in time, </a:t>
            </a:r>
            <a:r>
              <a:rPr lang="en-US" dirty="0" smtClean="0"/>
              <a:t>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Adjusters</a:t>
            </a:r>
            <a:br>
              <a:rPr lang="en-US" dirty="0" smtClean="0"/>
            </a:br>
            <a:r>
              <a:rPr lang="en-US" dirty="0" smtClean="0"/>
              <a:t>Java 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Strategy for extracting information from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 smtClean="0"/>
              <a:t>time zone </a:t>
            </a:r>
            <a:r>
              <a:rPr lang="en-US" dirty="0"/>
              <a:t>in a </a:t>
            </a:r>
            <a:r>
              <a:rPr lang="en-US" dirty="0" smtClean="0"/>
              <a:t>temporal</a:t>
            </a:r>
            <a:endParaRPr lang="en-US" dirty="0"/>
          </a:p>
          <a:p>
            <a:pPr lvl="1"/>
            <a:r>
              <a:rPr lang="en-US" dirty="0"/>
              <a:t>check if the date is the day before February 29th in a leap year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/>
              <a:t>the number of days to your next birthday</a:t>
            </a:r>
          </a:p>
          <a:p>
            <a:r>
              <a:rPr lang="en-US" dirty="0" err="1"/>
              <a:t>TemporalQueries</a:t>
            </a:r>
            <a:r>
              <a:rPr lang="en-US" dirty="0"/>
              <a:t> </a:t>
            </a:r>
            <a:r>
              <a:rPr lang="en-US" dirty="0" smtClean="0"/>
              <a:t>class has </a:t>
            </a:r>
            <a:r>
              <a:rPr lang="en-US" dirty="0"/>
              <a:t>common implementations of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 smtClean="0"/>
              <a:t> - calendar </a:t>
            </a:r>
            <a:r>
              <a:rPr lang="en-US" sz="3000" dirty="0"/>
              <a:t>systems other than </a:t>
            </a:r>
            <a:r>
              <a:rPr lang="en-US" sz="3000" dirty="0" smtClean="0"/>
              <a:t>ISO-8601 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 smtClean="0"/>
              <a:t> - formatting and parsing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 smtClean="0"/>
              <a:t> - field</a:t>
            </a:r>
            <a:r>
              <a:rPr lang="en-US" sz="3000" dirty="0"/>
              <a:t>, unit, or adjustment access to </a:t>
            </a:r>
            <a:r>
              <a:rPr lang="en-US" sz="3000" dirty="0" err="1" smtClean="0"/>
              <a:t>temporals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</a:t>
            </a:r>
            <a:r>
              <a:rPr lang="en-US" sz="3000" dirty="0" smtClean="0"/>
              <a:t>zones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corresponds to the SQL 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 -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time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corresponds to the SQL 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</a:t>
            </a:r>
            <a:r>
              <a:rPr lang="en-US" sz="2000" dirty="0"/>
              <a:t>, the time that an alarm clock goes off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and time representation without time zone</a:t>
            </a:r>
          </a:p>
          <a:p>
            <a:pPr lvl="1"/>
            <a:r>
              <a:rPr lang="en-US" sz="2000" dirty="0"/>
              <a:t>corresponds to the SQL 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956120"/>
              </p:ext>
            </p:extLst>
          </p:nvPr>
        </p:nvGraphicFramePr>
        <p:xfrm>
          <a:off x="457200" y="1447798"/>
          <a:ext cx="8686800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94630"/>
                <a:gridCol w="453026"/>
                <a:gridCol w="570856"/>
                <a:gridCol w="570856"/>
                <a:gridCol w="570856"/>
                <a:gridCol w="570856"/>
                <a:gridCol w="664720"/>
                <a:gridCol w="476992"/>
                <a:gridCol w="818408"/>
                <a:gridCol w="2895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http://docs.oracle.com/javase/tutorial/datetime/iso/overview.html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 - static </a:t>
            </a:r>
            <a:r>
              <a:rPr lang="en-US" sz="2400" dirty="0" smtClean="0"/>
              <a:t>factory, validates </a:t>
            </a:r>
            <a:r>
              <a:rPr lang="en-US" sz="2400" dirty="0"/>
              <a:t>input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/>
              <a:t> - static </a:t>
            </a:r>
            <a:r>
              <a:rPr lang="en-US" sz="2400" dirty="0" smtClean="0"/>
              <a:t>factory, converts </a:t>
            </a:r>
            <a:r>
              <a:rPr lang="en-US" sz="2400" dirty="0"/>
              <a:t>to an instance of a target class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/>
              <a:t> - </a:t>
            </a:r>
            <a:r>
              <a:rPr lang="en-US" sz="2400" dirty="0" smtClean="0"/>
              <a:t>returns </a:t>
            </a:r>
            <a:r>
              <a:rPr lang="en-US" sz="2400" dirty="0"/>
              <a:t>part of 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400" dirty="0"/>
              <a:t> - </a:t>
            </a:r>
            <a:r>
              <a:rPr lang="en-US" sz="2400" dirty="0" smtClean="0"/>
              <a:t>queries </a:t>
            </a:r>
            <a:r>
              <a:rPr lang="en-US" sz="2400" dirty="0"/>
              <a:t>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/>
              <a:t> - r</a:t>
            </a:r>
            <a:r>
              <a:rPr lang="en-US" sz="2400" dirty="0" smtClean="0"/>
              <a:t>eturns immutable </a:t>
            </a:r>
            <a:r>
              <a:rPr lang="en-US" sz="2400" dirty="0"/>
              <a:t>copy </a:t>
            </a:r>
            <a:r>
              <a:rPr lang="en-US" sz="2400" dirty="0" smtClean="0"/>
              <a:t>with elements changed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dirty="0"/>
              <a:t> - </a:t>
            </a:r>
            <a:r>
              <a:rPr lang="en-US" sz="2400" dirty="0" smtClean="0"/>
              <a:t>converts </a:t>
            </a:r>
            <a:r>
              <a:rPr lang="en-US" sz="2400" dirty="0"/>
              <a:t>this object to another object </a:t>
            </a:r>
            <a:r>
              <a:rPr lang="en-US" sz="2400" dirty="0" smtClean="0"/>
              <a:t>type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plus, minus </a:t>
            </a:r>
            <a:r>
              <a:rPr lang="en-US" sz="2400" dirty="0"/>
              <a:t> - returns immutable copy after time </a:t>
            </a:r>
            <a:r>
              <a:rPr lang="en-US" sz="2400" dirty="0" smtClean="0"/>
              <a:t>operation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for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Parse with a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parse(…) </a:t>
            </a:r>
            <a:r>
              <a:rPr lang="en-US" sz="3000" dirty="0" smtClean="0"/>
              <a:t>methods return a temporal</a:t>
            </a:r>
          </a:p>
          <a:p>
            <a:r>
              <a:rPr lang="en-US" sz="3000" dirty="0" smtClean="0"/>
              <a:t>Use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from(…) </a:t>
            </a:r>
            <a:r>
              <a:rPr lang="en-US" sz="3000" dirty="0" smtClean="0"/>
              <a:t>to convert to a known date or time type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Format with a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sz="3000" dirty="0"/>
              <a:t> </a:t>
            </a:r>
            <a:r>
              <a:rPr lang="en-US" sz="3000" dirty="0" smtClean="0"/>
              <a:t>instance</a:t>
            </a:r>
          </a:p>
          <a:p>
            <a:r>
              <a:rPr lang="en-US" sz="3000" dirty="0" smtClean="0"/>
              <a:t>Internationalization is supported</a:t>
            </a:r>
          </a:p>
          <a:p>
            <a:r>
              <a:rPr lang="en-US" sz="3000" dirty="0" smtClean="0"/>
              <a:t>Custom formats can be used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/>
              <a:t>date-related APIs can be </a:t>
            </a:r>
            <a:r>
              <a:rPr lang="en-US" dirty="0" smtClean="0"/>
              <a:t>error-prone and tedious</a:t>
            </a:r>
          </a:p>
          <a:p>
            <a:r>
              <a:rPr lang="en-US" dirty="0"/>
              <a:t>Separate </a:t>
            </a:r>
            <a:r>
              <a:rPr lang="en-US" dirty="0" smtClean="0"/>
              <a:t>concepts of computer-related </a:t>
            </a:r>
            <a:r>
              <a:rPr lang="en-US" dirty="0"/>
              <a:t>times </a:t>
            </a:r>
            <a:r>
              <a:rPr lang="en-US" dirty="0" smtClean="0"/>
              <a:t>and </a:t>
            </a:r>
            <a:r>
              <a:rPr lang="en-US" dirty="0"/>
              <a:t>human-related </a:t>
            </a:r>
            <a:r>
              <a:rPr lang="en-US" dirty="0" smtClean="0"/>
              <a:t>times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to manipulate dates and times? Use </a:t>
            </a:r>
            <a:r>
              <a:rPr lang="en-US" dirty="0" err="1" smtClean="0"/>
              <a:t>Joda</a:t>
            </a:r>
            <a:r>
              <a:rPr lang="en-US" dirty="0" smtClean="0"/>
              <a:t>-Time or the Java 8 date and time API.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1.0, mostly deprecated in JDK 1.1,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 smtClean="0"/>
          </a:p>
          <a:p>
            <a:r>
              <a:rPr lang="en-US" sz="3000" dirty="0">
                <a:hlinkClick r:id="rId4"/>
              </a:rPr>
              <a:t>Why JSR-310 isn't </a:t>
            </a:r>
            <a:r>
              <a:rPr lang="en-US" sz="3000" dirty="0" err="1">
                <a:hlinkClick r:id="rId4"/>
              </a:rPr>
              <a:t>Joda</a:t>
            </a:r>
            <a:r>
              <a:rPr lang="en-US" sz="3000" dirty="0">
                <a:hlinkClick r:id="rId4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5"/>
              </a:rPr>
              <a:t>Java </a:t>
            </a:r>
            <a:r>
              <a:rPr lang="en-US" sz="3000" dirty="0">
                <a:hlinkClick r:id="rId5"/>
              </a:rPr>
              <a:t>101: The next generation: It's time for a </a:t>
            </a:r>
            <a:r>
              <a:rPr lang="en-US" sz="3000" dirty="0" smtClean="0">
                <a:hlinkClick r:id="rId5"/>
              </a:rPr>
              <a:t>change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used in 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https://github.com/sualeh/java8-timeapi-examples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Defaults to 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Out on a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Conceptually, a specific instant in time, not a calendar system</a:t>
            </a:r>
          </a:p>
          <a:p>
            <a:r>
              <a:rPr lang="en-US" sz="3000" dirty="0" smtClean="0"/>
              <a:t>But, 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offsets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Stores internal state in 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sz="3000" dirty="0" smtClean="0"/>
              <a:t>Source of bugs and performance issues</a:t>
            </a:r>
          </a:p>
          <a:p>
            <a:r>
              <a:rPr lang="en-US" sz="3000" dirty="0"/>
              <a:t>Mutable, not </a:t>
            </a:r>
            <a:r>
              <a:rPr lang="en-US" sz="3000" dirty="0" smtClean="0"/>
              <a:t>thread-safe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Internal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8382000" cy="993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1"/>
            <a:ext cx="83820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They got the year right! Well almost… 13 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871" y="1371600"/>
            <a:ext cx="816973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(12,12,12)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6524</TotalTime>
  <Words>1632</Words>
  <Application>Microsoft Office PowerPoint</Application>
  <PresentationFormat>On-screen Show (4:3)</PresentationFormat>
  <Paragraphs>331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level design</vt:lpstr>
      <vt:lpstr>Java 8 Date and Time API</vt:lpstr>
      <vt:lpstr>Problems Getting a Date</vt:lpstr>
      <vt:lpstr>A Sorry Implementation</vt:lpstr>
      <vt:lpstr>Calendar</vt:lpstr>
      <vt:lpstr>Let’s Go Out on a Calendar</vt:lpstr>
      <vt:lpstr>What’s Wrong With Calendar</vt:lpstr>
      <vt:lpstr>Calendar Internal State</vt:lpstr>
      <vt:lpstr>Revisited Examples</vt:lpstr>
      <vt:lpstr>Problems Getting a Date</vt:lpstr>
      <vt:lpstr>Java 8 Date and Time API</vt:lpstr>
      <vt:lpstr>No Problem Getting a Date</vt:lpstr>
      <vt:lpstr>Rejecting 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 of the API</vt:lpstr>
      <vt:lpstr>Instant</vt:lpstr>
      <vt:lpstr>Partial</vt:lpstr>
      <vt:lpstr>Duration</vt:lpstr>
      <vt:lpstr>Period</vt:lpstr>
      <vt:lpstr>Clock</vt:lpstr>
      <vt:lpstr>Chronology</vt:lpstr>
      <vt:lpstr>Time Zone</vt:lpstr>
      <vt:lpstr>Temporal Adjusters</vt:lpstr>
      <vt:lpstr>Temporal Adjusters Java 8 Style</vt:lpstr>
      <vt:lpstr>Temporal Queries</vt:lpstr>
      <vt:lpstr>New Packages</vt:lpstr>
      <vt:lpstr>Commonly Used Classes</vt:lpstr>
      <vt:lpstr>Commonly Used Classes</vt:lpstr>
      <vt:lpstr>Consistent Operations</vt:lpstr>
      <vt:lpstr>Enums for Everything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393</cp:revision>
  <dcterms:created xsi:type="dcterms:W3CDTF">2014-03-12T00:27:13Z</dcterms:created>
  <dcterms:modified xsi:type="dcterms:W3CDTF">2014-03-22T21:14:34Z</dcterms:modified>
</cp:coreProperties>
</file>