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98" r:id="rId27"/>
    <p:sldId id="285" r:id="rId28"/>
    <p:sldId id="296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cs typeface="Consolas" panose="020B0609020204030204" pitchFamily="49" charset="0"/>
              </a:rPr>
              <a:t>ISO 8601 order </a:t>
            </a:r>
            <a:r>
              <a:rPr lang="en-US" sz="3000" dirty="0" smtClean="0">
                <a:cs typeface="Consolas" panose="020B0609020204030204" pitchFamily="49" charset="0"/>
              </a:rPr>
              <a:t>of fields - </a:t>
            </a:r>
            <a:r>
              <a:rPr lang="en-US" sz="3000" dirty="0">
                <a:cs typeface="Consolas" panose="020B0609020204030204" pitchFamily="49" charset="0"/>
              </a:rPr>
              <a:t>year, month, </a:t>
            </a:r>
            <a:r>
              <a:rPr lang="en-US" sz="3000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No time </a:t>
            </a:r>
            <a:r>
              <a:rPr lang="en-US" sz="3000" dirty="0" smtClean="0">
                <a:cs typeface="Consolas" panose="020B0609020204030204" pitchFamily="49" charset="0"/>
              </a:rPr>
              <a:t>zone.</a:t>
            </a:r>
            <a:endParaRPr lang="en-US" sz="30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java.time.DateTimeException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java.time.temporal.ValueRange.checkValidValue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java.time.temporal.ChronoField.checkValidValue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java.time.LocalDate.of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doing.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1148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Don’t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write like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calendar.getTime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</a:t>
            </a:r>
            <a:r>
              <a:rPr lang="en-US" sz="3000" dirty="0" smtClean="0"/>
              <a:t>to measure time</a:t>
            </a:r>
            <a:endParaRPr lang="en-US" sz="3000" dirty="0" smtClean="0"/>
          </a:p>
          <a:p>
            <a:r>
              <a:rPr lang="en-US" sz="2800" dirty="0" smtClean="0"/>
              <a:t>May be </a:t>
            </a:r>
            <a:r>
              <a:rPr lang="en-US" sz="2800" dirty="0" smtClean="0"/>
              <a:t>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Start of </a:t>
            </a:r>
            <a:r>
              <a:rPr lang="en-US" sz="3000" dirty="0"/>
              <a:t>a particular </a:t>
            </a:r>
            <a:r>
              <a:rPr lang="en-US" sz="3000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Go, Microsoft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Microsoft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Network Time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1904 - Mac </a:t>
            </a:r>
            <a:r>
              <a:rPr lang="en-US" dirty="0"/>
              <a:t>OS (through version </a:t>
            </a:r>
            <a:r>
              <a:rPr lang="en-US" dirty="0" smtClean="0"/>
              <a:t>9)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(Linux, Mac OS X), C, Java, JavaScript, Perl, PHP, Python, </a:t>
            </a:r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 smtClean="0"/>
              <a:t>Names periods </a:t>
            </a:r>
            <a:r>
              <a:rPr lang="en-US" sz="3000" dirty="0" smtClean="0"/>
              <a:t>like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Periods may follow cycles of the sun or moon</a:t>
            </a:r>
          </a:p>
          <a:p>
            <a:r>
              <a:rPr lang="en-US" sz="3000" dirty="0" smtClean="0"/>
              <a:t>A </a:t>
            </a:r>
            <a:r>
              <a:rPr lang="en-US" sz="3000" dirty="0"/>
              <a:t>date is a </a:t>
            </a:r>
            <a:r>
              <a:rPr lang="en-US" sz="3000" dirty="0" smtClean="0"/>
              <a:t>specific </a:t>
            </a:r>
            <a:r>
              <a:rPr lang="en-US" sz="3000" dirty="0"/>
              <a:t>day </a:t>
            </a:r>
            <a:r>
              <a:rPr lang="en-US" sz="3000" dirty="0" smtClean="0"/>
              <a:t>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</a:t>
            </a:r>
            <a:r>
              <a:rPr lang="en-US" sz="3000" dirty="0" smtClean="0"/>
              <a:t>epoch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GMT </a:t>
            </a:r>
            <a:r>
              <a:rPr lang="en-US" sz="3000" dirty="0" smtClean="0"/>
              <a:t>is</a:t>
            </a:r>
            <a:r>
              <a:rPr lang="en-US" sz="3000" b="1" dirty="0" smtClean="0"/>
              <a:t> </a:t>
            </a:r>
            <a:r>
              <a:rPr lang="en-US" sz="3000" dirty="0" smtClean="0"/>
              <a:t>Greenwich </a:t>
            </a:r>
            <a:r>
              <a:rPr lang="en-US" sz="3000" dirty="0"/>
              <a:t>Mean Time</a:t>
            </a:r>
          </a:p>
          <a:p>
            <a:r>
              <a:rPr lang="en-US" sz="3000" dirty="0"/>
              <a:t>Mean solar time at the Royal Observatory in </a:t>
            </a:r>
            <a:r>
              <a:rPr lang="en-US" sz="3000" dirty="0" smtClean="0"/>
              <a:t>Greenwich</a:t>
            </a:r>
            <a:endParaRPr lang="en-US" sz="3000" dirty="0"/>
          </a:p>
          <a:p>
            <a:r>
              <a:rPr lang="en-US" sz="3000" b="1" dirty="0" smtClean="0"/>
              <a:t>UTC </a:t>
            </a:r>
            <a:r>
              <a:rPr lang="en-US" sz="3000" dirty="0" smtClean="0"/>
              <a:t>is Coordinated </a:t>
            </a:r>
            <a:r>
              <a:rPr lang="en-US" sz="3000" dirty="0"/>
              <a:t>Universal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Precisely defined with atomic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change with </a:t>
            </a:r>
            <a:r>
              <a:rPr lang="en-US" sz="3000" dirty="0" smtClean="0"/>
              <a:t>seasons</a:t>
            </a:r>
            <a:endParaRPr lang="en-US" sz="3000" dirty="0"/>
          </a:p>
          <a:p>
            <a:r>
              <a:rPr lang="en-US" sz="3000" dirty="0" smtClean="0"/>
              <a:t>UTC </a:t>
            </a:r>
            <a:r>
              <a:rPr lang="en-US" sz="3000" dirty="0"/>
              <a:t>replaced GMT as the </a:t>
            </a:r>
            <a:r>
              <a:rPr lang="en-US" sz="3000" dirty="0" smtClean="0"/>
              <a:t>main </a:t>
            </a:r>
            <a:r>
              <a:rPr lang="en-US" sz="3000" dirty="0"/>
              <a:t>reference time scale </a:t>
            </a:r>
            <a:r>
              <a:rPr lang="en-US" sz="3000" dirty="0" smtClean="0"/>
              <a:t>on </a:t>
            </a:r>
            <a:r>
              <a:rPr lang="en-US" sz="3000" dirty="0"/>
              <a:t>1 January </a:t>
            </a:r>
            <a:r>
              <a:rPr lang="en-US" sz="3000" dirty="0" smtClean="0"/>
              <a:t>1972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</a:t>
            </a:r>
            <a:r>
              <a:rPr lang="en-US" sz="3000" dirty="0" smtClean="0"/>
              <a:t>with </a:t>
            </a:r>
            <a:r>
              <a:rPr lang="en-US" sz="3000" dirty="0"/>
              <a:t>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YYYY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Month 12 is December, right? No. January.</a:t>
            </a:r>
            <a:endParaRPr lang="en-US" sz="30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Year 12</a:t>
            </a:r>
            <a:r>
              <a:rPr lang="en-US" sz="3000" dirty="0">
                <a:cs typeface="Consolas" panose="020B0609020204030204" pitchFamily="49" charset="0"/>
              </a:rPr>
              <a:t> </a:t>
            </a:r>
            <a:r>
              <a:rPr lang="en-US" sz="3000" dirty="0" smtClean="0">
                <a:cs typeface="Consolas" panose="020B0609020204030204" pitchFamily="49" charset="0"/>
              </a:rPr>
              <a:t>is</a:t>
            </a:r>
            <a:r>
              <a:rPr lang="en-US" sz="3000" dirty="0" smtClean="0">
                <a:cs typeface="Consolas" panose="020B0609020204030204" pitchFamily="49" charset="0"/>
              </a:rPr>
              <a:t> </a:t>
            </a:r>
            <a:r>
              <a:rPr lang="en-US" sz="3000" dirty="0" smtClean="0">
                <a:cs typeface="Consolas" panose="020B0609020204030204" pitchFamily="49" charset="0"/>
              </a:rPr>
              <a:t>12 </a:t>
            </a:r>
            <a:r>
              <a:rPr lang="en-US" sz="3000" dirty="0" smtClean="0">
                <a:cs typeface="Consolas" panose="020B0609020204030204" pitchFamily="49" charset="0"/>
              </a:rPr>
              <a:t>AD, right? Wrong. 1913.</a:t>
            </a:r>
            <a:endParaRPr lang="en-US" sz="30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cs typeface="Consolas" panose="020B0609020204030204" pitchFamily="49" charset="0"/>
              </a:rPr>
              <a:t>More than that, there is a time zone.</a:t>
            </a:r>
            <a:endParaRPr lang="en-US" sz="30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Immutable, </a:t>
            </a:r>
            <a:r>
              <a:rPr lang="en-US" sz="3000" dirty="0" smtClean="0"/>
              <a:t>thread-safe</a:t>
            </a:r>
            <a:endParaRPr lang="en-US" sz="3000" dirty="0"/>
          </a:p>
          <a:p>
            <a:r>
              <a:rPr lang="en-US" sz="3000" dirty="0" smtClean="0"/>
              <a:t>Rejects </a:t>
            </a:r>
            <a:r>
              <a:rPr lang="en-US" sz="3000" dirty="0"/>
              <a:t>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</a:p>
          <a:p>
            <a:r>
              <a:rPr lang="en-US" sz="3000" dirty="0" smtClean="0"/>
              <a:t>Fluent </a:t>
            </a:r>
            <a:r>
              <a:rPr lang="en-US" sz="3000" dirty="0"/>
              <a:t>interface with chained </a:t>
            </a:r>
            <a:r>
              <a:rPr lang="en-US" sz="3000" dirty="0" smtClean="0"/>
              <a:t>methods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Design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Point </a:t>
            </a:r>
            <a:r>
              <a:rPr lang="en-US" sz="3000" dirty="0"/>
              <a:t>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</a:p>
          <a:p>
            <a:pPr lvl="1"/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dirty="0" smtClean="0"/>
              <a:t> </a:t>
            </a:r>
            <a:r>
              <a:rPr lang="en-US" sz="2600" dirty="0" smtClean="0"/>
              <a:t>for </a:t>
            </a:r>
            <a:r>
              <a:rPr lang="en-US" sz="2600" dirty="0"/>
              <a:t>seconds since epoch, </a:t>
            </a:r>
            <a:r>
              <a:rPr lang="en-US" sz="2600" dirty="0" smtClean="0"/>
              <a:t>and</a:t>
            </a:r>
          </a:p>
          <a:p>
            <a:pPr lvl="1"/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 smtClean="0"/>
              <a:t> </a:t>
            </a:r>
            <a:r>
              <a:rPr lang="en-US" sz="2600" dirty="0" smtClean="0"/>
              <a:t>for </a:t>
            </a:r>
            <a:r>
              <a:rPr lang="en-US" sz="2600" dirty="0" smtClean="0"/>
              <a:t>nanosecond of second</a:t>
            </a:r>
            <a:endParaRPr lang="en-US" sz="2600" dirty="0" smtClean="0"/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</a:t>
            </a:r>
            <a:r>
              <a:rPr lang="en-US" sz="3000" dirty="0" smtClean="0"/>
              <a:t>Chronology</a:t>
            </a:r>
          </a:p>
          <a:p>
            <a:r>
              <a:rPr lang="en-US" sz="3000" dirty="0" smtClean="0"/>
              <a:t>Use for event time-stamps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</a:t>
            </a:r>
            <a:r>
              <a:rPr lang="en-US" sz="3000" dirty="0" smtClean="0"/>
              <a:t>time that cannot specify </a:t>
            </a:r>
            <a:r>
              <a:rPr lang="en-US" sz="3000" dirty="0"/>
              <a:t>a specific, unique </a:t>
            </a:r>
            <a:r>
              <a:rPr lang="en-US" sz="3000" dirty="0" smtClean="0"/>
              <a:t>instant</a:t>
            </a:r>
            <a:endParaRPr lang="en-US" sz="3000" dirty="0" smtClean="0"/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</a:t>
            </a:r>
            <a:r>
              <a:rPr lang="en-US" sz="3000" dirty="0" smtClean="0"/>
              <a:t>like </a:t>
            </a:r>
            <a:r>
              <a:rPr lang="en-US" sz="3000" dirty="0"/>
              <a:t>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end </a:t>
            </a:r>
            <a:r>
              <a:rPr lang="en-US" sz="3000" dirty="0" smtClean="0"/>
              <a:t>is </a:t>
            </a:r>
            <a:r>
              <a:rPr lang="en-US" sz="3000" dirty="0" smtClean="0"/>
              <a:t>before </a:t>
            </a:r>
            <a:r>
              <a:rPr lang="en-US" sz="3000" dirty="0" smtClean="0"/>
              <a:t>start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 -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</a:t>
            </a:r>
            <a:r>
              <a:rPr lang="en-US" sz="3000" dirty="0" smtClean="0"/>
              <a:t>egion </a:t>
            </a:r>
            <a:r>
              <a:rPr lang="en-US" sz="3000" dirty="0" smtClean="0"/>
              <a:t>with </a:t>
            </a:r>
            <a:r>
              <a:rPr lang="en-US" sz="3000" dirty="0"/>
              <a:t>uniform </a:t>
            </a:r>
            <a:r>
              <a:rPr lang="en-US" sz="3000" dirty="0" smtClean="0"/>
              <a:t>standard time </a:t>
            </a:r>
            <a:r>
              <a:rPr lang="en-US" sz="3000" dirty="0"/>
              <a:t>for legal, commercial, social, and political purposes</a:t>
            </a:r>
          </a:p>
          <a:p>
            <a:r>
              <a:rPr lang="en-US" sz="3000" dirty="0"/>
              <a:t>Some countries use daylight saving time (summer time) for part of the year</a:t>
            </a:r>
          </a:p>
          <a:p>
            <a:r>
              <a:rPr lang="en-US" sz="3000" dirty="0" smtClean="0"/>
              <a:t>Offset </a:t>
            </a:r>
            <a:r>
              <a:rPr lang="en-US" sz="3000" dirty="0"/>
              <a:t>from UTC (UTC-12 to UTC+12)</a:t>
            </a:r>
          </a:p>
          <a:p>
            <a:r>
              <a:rPr lang="en-US" sz="3000" dirty="0"/>
              <a:t>UTC </a:t>
            </a:r>
            <a:r>
              <a:rPr lang="en-US" sz="3000" dirty="0" smtClean="0"/>
              <a:t>is </a:t>
            </a:r>
            <a:r>
              <a:rPr lang="en-US" sz="3000" dirty="0"/>
              <a:t>sometimes denoted by Z (Zulu)</a:t>
            </a:r>
          </a:p>
          <a:p>
            <a:r>
              <a:rPr lang="en-US" sz="3000" dirty="0" smtClean="0"/>
              <a:t>JDK </a:t>
            </a:r>
            <a:r>
              <a:rPr lang="en-US" sz="3000" dirty="0" smtClean="0"/>
              <a:t>time zone </a:t>
            </a:r>
            <a:r>
              <a:rPr lang="en-US" sz="3000" dirty="0"/>
              <a:t>data is updated </a:t>
            </a:r>
            <a:r>
              <a:rPr lang="en-US" sz="3000" dirty="0" smtClean="0"/>
              <a:t>with </a:t>
            </a:r>
            <a:r>
              <a:rPr lang="en-US" sz="3000" dirty="0"/>
              <a:t>JDK </a:t>
            </a:r>
            <a:r>
              <a:rPr lang="en-US" sz="3000" dirty="0" smtClean="0"/>
              <a:t>releases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Pluggable </a:t>
            </a:r>
            <a:r>
              <a:rPr lang="en-US" sz="3000" dirty="0"/>
              <a:t>calendar system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rovides </a:t>
            </a:r>
            <a:r>
              <a:rPr lang="en-US" sz="3000" dirty="0"/>
              <a:t>access to </a:t>
            </a:r>
            <a:r>
              <a:rPr lang="en-US" sz="3000" dirty="0" smtClean="0"/>
              <a:t>date and time fields</a:t>
            </a:r>
          </a:p>
          <a:p>
            <a:r>
              <a:rPr lang="en-US" sz="3000" dirty="0" smtClean="0"/>
              <a:t>Built-in</a:t>
            </a:r>
            <a:endParaRPr lang="en-US" sz="3000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98195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later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Properties </a:t>
            </a:r>
            <a:r>
              <a:rPr lang="en-US" sz="3200" dirty="0"/>
              <a:t>have random </a:t>
            </a:r>
            <a:r>
              <a:rPr lang="en-US" sz="3200" dirty="0" smtClean="0"/>
              <a:t>offsets</a:t>
            </a:r>
          </a:p>
          <a:p>
            <a:pPr lvl="1"/>
            <a:r>
              <a:rPr lang="en-US" sz="2600" dirty="0" smtClean="0"/>
              <a:t>Some zero-based</a:t>
            </a:r>
            <a:r>
              <a:rPr lang="en-US" sz="2600" dirty="0"/>
              <a:t>, </a:t>
            </a:r>
            <a:r>
              <a:rPr lang="en-US" sz="2600" dirty="0" smtClean="0"/>
              <a:t>like month </a:t>
            </a:r>
            <a:r>
              <a:rPr lang="en-US" sz="2600" dirty="0"/>
              <a:t>and </a:t>
            </a:r>
            <a:r>
              <a:rPr lang="en-US" sz="2600" dirty="0" smtClean="0"/>
              <a:t>hours</a:t>
            </a:r>
          </a:p>
          <a:p>
            <a:pPr lvl="1"/>
            <a:r>
              <a:rPr lang="en-US" sz="2600" dirty="0" smtClean="0"/>
              <a:t>Some one-based</a:t>
            </a:r>
            <a:r>
              <a:rPr lang="en-US" sz="2600" dirty="0"/>
              <a:t>, like </a:t>
            </a:r>
            <a:r>
              <a:rPr lang="en-US" sz="2600" dirty="0" smtClean="0"/>
              <a:t>day of the month</a:t>
            </a:r>
          </a:p>
          <a:p>
            <a:pPr lvl="1"/>
            <a:r>
              <a:rPr lang="en-US" sz="2600" dirty="0" smtClean="0"/>
              <a:t>Year </a:t>
            </a:r>
            <a:r>
              <a:rPr lang="en-US" sz="2600" dirty="0"/>
              <a:t>has an offset of </a:t>
            </a:r>
            <a:r>
              <a:rPr lang="en-US" sz="2600" dirty="0" smtClean="0"/>
              <a:t>1900</a:t>
            </a:r>
            <a:endParaRPr lang="en-US" sz="2600" dirty="0"/>
          </a:p>
          <a:p>
            <a:r>
              <a:rPr lang="en-US" sz="3200" dirty="0" smtClean="0"/>
              <a:t>Mutable, not thread-safe</a:t>
            </a:r>
            <a:endParaRPr lang="en-US" sz="3200" dirty="0"/>
          </a:p>
          <a:p>
            <a:r>
              <a:rPr lang="en-US" sz="3200" dirty="0"/>
              <a:t>Not </a:t>
            </a:r>
            <a:r>
              <a:rPr lang="en-US" sz="3200" dirty="0" err="1" smtClean="0"/>
              <a:t>internationalizable</a:t>
            </a:r>
            <a:endParaRPr lang="en-US" sz="3200" dirty="0" smtClean="0"/>
          </a:p>
          <a:p>
            <a:r>
              <a:rPr lang="en-US" sz="3200" dirty="0" smtClean="0"/>
              <a:t>Conceptually, </a:t>
            </a:r>
            <a:r>
              <a:rPr lang="en-US" sz="3200" dirty="0" smtClean="0"/>
              <a:t>an instant, </a:t>
            </a:r>
            <a:r>
              <a:rPr lang="en-US" sz="3200" dirty="0" smtClean="0"/>
              <a:t>not a date</a:t>
            </a:r>
          </a:p>
          <a:p>
            <a:r>
              <a:rPr lang="en-US" sz="3200" dirty="0" smtClean="0"/>
              <a:t>Millisecond granularity</a:t>
            </a:r>
          </a:p>
          <a:p>
            <a:r>
              <a:rPr lang="en-US" sz="3200" dirty="0"/>
              <a:t>Does not reflect </a:t>
            </a:r>
            <a:r>
              <a:rPr lang="en-US" sz="3200" dirty="0" smtClean="0"/>
              <a:t>UTC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74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Strategy for extracting information from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/>
              <a:t>Externalize the process of querying</a:t>
            </a:r>
          </a:p>
          <a:p>
            <a:r>
              <a:rPr lang="en-US" sz="3000" dirty="0" smtClean="0"/>
              <a:t>Examples</a:t>
            </a:r>
            <a:endParaRPr lang="en-US" sz="3000" dirty="0"/>
          </a:p>
          <a:p>
            <a:pPr lvl="1"/>
            <a:r>
              <a:rPr lang="en-US" dirty="0"/>
              <a:t>get </a:t>
            </a:r>
            <a:r>
              <a:rPr lang="en-US" dirty="0" smtClean="0"/>
              <a:t>the time </a:t>
            </a:r>
            <a:r>
              <a:rPr lang="en-US" dirty="0" smtClean="0"/>
              <a:t>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date </a:t>
            </a:r>
            <a:r>
              <a:rPr lang="en-US" dirty="0"/>
              <a:t>is </a:t>
            </a:r>
            <a:r>
              <a:rPr lang="en-US" dirty="0" smtClean="0"/>
              <a:t>February 29 </a:t>
            </a:r>
            <a:r>
              <a:rPr lang="en-US" dirty="0"/>
              <a:t>in a leap year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 smtClean="0"/>
              <a:t>days until </a:t>
            </a:r>
            <a:r>
              <a:rPr lang="en-US" dirty="0"/>
              <a:t>your next birthday</a:t>
            </a:r>
          </a:p>
          <a:p>
            <a:r>
              <a:rPr lang="en-US" sz="3000" dirty="0" err="1"/>
              <a:t>TemporalQueries</a:t>
            </a:r>
            <a:r>
              <a:rPr lang="en-US" sz="3000" dirty="0"/>
              <a:t> </a:t>
            </a:r>
            <a:r>
              <a:rPr lang="en-US" sz="3000" dirty="0" smtClean="0"/>
              <a:t>class has </a:t>
            </a:r>
            <a:r>
              <a:rPr lang="en-US" sz="3000" dirty="0"/>
              <a:t>common implementations of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</a:t>
            </a:r>
            <a:r>
              <a:rPr lang="en-US" sz="3000" dirty="0" smtClean="0"/>
              <a:t>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</a:t>
            </a:r>
            <a:r>
              <a:rPr lang="en-US" sz="3000" dirty="0"/>
              <a:t>- calendar systems other than </a:t>
            </a:r>
            <a:r>
              <a:rPr lang="en-US" sz="3000" dirty="0" smtClean="0"/>
              <a:t>ISO-8601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</a:t>
            </a:r>
            <a:r>
              <a:rPr lang="en-US" sz="2000" dirty="0" smtClean="0"/>
              <a:t>without </a:t>
            </a:r>
            <a:r>
              <a:rPr lang="en-US" sz="2000" dirty="0" smtClean="0"/>
              <a:t>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xample: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</a:t>
            </a:r>
            <a:r>
              <a:rPr lang="en-US" sz="2000" dirty="0" smtClean="0"/>
              <a:t>without </a:t>
            </a:r>
            <a:r>
              <a:rPr lang="en-US" sz="2000" dirty="0" smtClean="0"/>
              <a:t>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time that an alarm clock goes off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</a:t>
            </a:r>
            <a:r>
              <a:rPr lang="en-US" sz="2000" dirty="0" smtClean="0"/>
              <a:t>without </a:t>
            </a:r>
            <a:r>
              <a:rPr lang="en-US" sz="2000" dirty="0"/>
              <a:t>time zone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56120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/>
              <a:t> - static </a:t>
            </a:r>
            <a:r>
              <a:rPr lang="en-US" dirty="0" smtClean="0"/>
              <a:t>factory, validates </a:t>
            </a:r>
            <a:r>
              <a:rPr lang="en-US" dirty="0" smtClean="0"/>
              <a:t>input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/>
              <a:t> - </a:t>
            </a:r>
            <a:r>
              <a:rPr lang="en-US" dirty="0" smtClean="0"/>
              <a:t>static factory, </a:t>
            </a:r>
            <a:r>
              <a:rPr lang="en-US" dirty="0" smtClean="0"/>
              <a:t>converts </a:t>
            </a:r>
            <a:r>
              <a:rPr lang="en-US" dirty="0"/>
              <a:t>to </a:t>
            </a:r>
            <a:r>
              <a:rPr lang="en-US" dirty="0" smtClean="0"/>
              <a:t>instance of </a:t>
            </a:r>
            <a:r>
              <a:rPr lang="en-US" dirty="0"/>
              <a:t>target class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part of 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/>
              <a:t> - </a:t>
            </a:r>
            <a:r>
              <a:rPr lang="en-US" dirty="0" smtClean="0"/>
              <a:t>queries </a:t>
            </a:r>
            <a:r>
              <a:rPr lang="en-US" dirty="0"/>
              <a:t>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/>
              <a:t> - </a:t>
            </a:r>
            <a:r>
              <a:rPr lang="en-US" dirty="0" smtClean="0"/>
              <a:t>immutable </a:t>
            </a:r>
            <a:r>
              <a:rPr lang="en-US" dirty="0"/>
              <a:t>copy </a:t>
            </a:r>
            <a:r>
              <a:rPr lang="en-US" dirty="0" smtClean="0"/>
              <a:t>with elements changed</a:t>
            </a:r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/>
              <a:t> - </a:t>
            </a:r>
            <a:r>
              <a:rPr lang="en-US" dirty="0" smtClean="0"/>
              <a:t>converts </a:t>
            </a:r>
            <a:r>
              <a:rPr lang="en-US" dirty="0" smtClean="0"/>
              <a:t>to </a:t>
            </a:r>
            <a:r>
              <a:rPr lang="en-US" dirty="0"/>
              <a:t>another object </a:t>
            </a:r>
            <a:r>
              <a:rPr lang="en-US" dirty="0" smtClean="0"/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plus,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minus </a:t>
            </a:r>
            <a:r>
              <a:rPr lang="en-US" dirty="0" smtClean="0"/>
              <a:t>- immutable </a:t>
            </a:r>
            <a:r>
              <a:rPr lang="en-US" dirty="0"/>
              <a:t>copy after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smtClean="0"/>
              <a:t>constants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Staying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sz="3000" dirty="0" smtClean="0"/>
              <a:t>methods return a temporal</a:t>
            </a:r>
          </a:p>
          <a:p>
            <a:r>
              <a:rPr lang="en-US" sz="3000" dirty="0" smtClean="0"/>
              <a:t>Use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sz="3000" dirty="0" smtClean="0"/>
              <a:t>to convert to a known date or time type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tedious</a:t>
            </a:r>
          </a:p>
          <a:p>
            <a:r>
              <a:rPr lang="en-US" dirty="0"/>
              <a:t>Separate </a:t>
            </a:r>
            <a:r>
              <a:rPr lang="en-US" dirty="0" smtClean="0"/>
              <a:t>concepts of computer-related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Defaults to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Conceptually, a specific instant in time, not a calendar system</a:t>
            </a:r>
          </a:p>
          <a:p>
            <a:r>
              <a:rPr lang="en-US" sz="3000" dirty="0" smtClean="0"/>
              <a:t>But, 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Stores internal state in two different ways</a:t>
            </a:r>
          </a:p>
          <a:p>
            <a:pPr lvl="1"/>
            <a:r>
              <a:rPr lang="en-US" sz="2800" dirty="0" smtClean="0"/>
              <a:t>as a millisecond offset from the epoch </a:t>
            </a:r>
          </a:p>
          <a:p>
            <a:pPr lvl="1"/>
            <a:r>
              <a:rPr lang="en-US" sz="2800" dirty="0" smtClean="0"/>
              <a:t>as a set of fields</a:t>
            </a:r>
          </a:p>
          <a:p>
            <a:r>
              <a:rPr lang="en-US" sz="3000" dirty="0" smtClean="0"/>
              <a:t>Source of bugs and performance issues</a:t>
            </a:r>
          </a:p>
          <a:p>
            <a:r>
              <a:rPr lang="en-US" sz="3000" dirty="0"/>
              <a:t>Mutable, not </a:t>
            </a:r>
            <a:r>
              <a:rPr lang="en-US" sz="3000" dirty="0" smtClean="0"/>
              <a:t>thread-safe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Internal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cs typeface="Consolas" panose="020B0609020204030204" pitchFamily="49" charset="0"/>
              </a:rPr>
              <a:t>Month 12 is December, right? No. January.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They got the year right! Almost. 13 AD.</a:t>
            </a:r>
            <a:endParaRPr lang="en-US" sz="30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Wait </a:t>
            </a:r>
            <a:r>
              <a:rPr lang="en-US" sz="3000" dirty="0" smtClean="0">
                <a:cs typeface="Consolas" panose="020B0609020204030204" pitchFamily="49" charset="0"/>
              </a:rPr>
              <a:t>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More than that, </a:t>
            </a:r>
            <a:r>
              <a:rPr lang="en-US" sz="3000" dirty="0" smtClean="0">
                <a:cs typeface="Consolas" panose="020B0609020204030204" pitchFamily="49" charset="0"/>
              </a:rPr>
              <a:t>there is a </a:t>
            </a:r>
            <a:r>
              <a:rPr lang="en-US" sz="3000" dirty="0" smtClean="0">
                <a:cs typeface="Consolas" panose="020B0609020204030204" pitchFamily="49" charset="0"/>
              </a:rPr>
              <a:t>time </a:t>
            </a:r>
            <a:r>
              <a:rPr lang="en-US" sz="3000" dirty="0" smtClean="0">
                <a:cs typeface="Consolas" panose="020B0609020204030204" pitchFamily="49" charset="0"/>
              </a:rPr>
              <a:t>zone.</a:t>
            </a:r>
            <a:endParaRPr lang="en-US" sz="30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6574</TotalTime>
  <Words>1569</Words>
  <Application>Microsoft Office PowerPoint</Application>
  <PresentationFormat>On-screen Show (4:3)</PresentationFormat>
  <Paragraphs>335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Problems Getting a Date</vt:lpstr>
      <vt:lpstr>A Sorry Implementation</vt:lpstr>
      <vt:lpstr>Back Story</vt:lpstr>
      <vt:lpstr>Calendar</vt:lpstr>
      <vt:lpstr>What’s Wrong With Calendar</vt:lpstr>
      <vt:lpstr>Calendar Internal State</vt:lpstr>
      <vt:lpstr>Revisited Examples</vt:lpstr>
      <vt:lpstr>Problems Getting a Date</vt:lpstr>
      <vt:lpstr>Java 8 Date and Time API</vt:lpstr>
      <vt:lpstr>No Problem Getting a Date</vt:lpstr>
      <vt:lpstr>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API Design Principles</vt:lpstr>
      <vt:lpstr>Instant</vt:lpstr>
      <vt:lpstr>Partial</vt:lpstr>
      <vt:lpstr>Duration</vt:lpstr>
      <vt:lpstr>Period</vt:lpstr>
      <vt:lpstr>Time Zone</vt:lpstr>
      <vt:lpstr>Clock</vt:lpstr>
      <vt:lpstr>Chronology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Staying Constant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484</cp:revision>
  <dcterms:created xsi:type="dcterms:W3CDTF">2014-03-12T00:27:13Z</dcterms:created>
  <dcterms:modified xsi:type="dcterms:W3CDTF">2014-03-29T04:04:33Z</dcterms:modified>
</cp:coreProperties>
</file>