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30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8" r:id="rId12"/>
    <p:sldId id="267" r:id="rId13"/>
    <p:sldId id="27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94" r:id="rId22"/>
    <p:sldId id="278" r:id="rId23"/>
    <p:sldId id="277" r:id="rId24"/>
    <p:sldId id="282" r:id="rId25"/>
    <p:sldId id="281" r:id="rId26"/>
    <p:sldId id="280" r:id="rId27"/>
    <p:sldId id="298" r:id="rId28"/>
    <p:sldId id="285" r:id="rId29"/>
    <p:sldId id="296" r:id="rId30"/>
    <p:sldId id="286" r:id="rId31"/>
    <p:sldId id="289" r:id="rId32"/>
    <p:sldId id="288" r:id="rId33"/>
    <p:sldId id="283" r:id="rId34"/>
    <p:sldId id="297" r:id="rId35"/>
    <p:sldId id="299" r:id="rId36"/>
    <p:sldId id="284" r:id="rId37"/>
    <p:sldId id="287" r:id="rId38"/>
    <p:sldId id="292" r:id="rId39"/>
    <p:sldId id="293" r:id="rId40"/>
    <p:sldId id="295" r:id="rId41"/>
    <p:sldId id="290" r:id="rId42"/>
    <p:sldId id="291" r:id="rId43"/>
    <p:sldId id="26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245392-ED4C-49FA-B9D4-392DF8F0745E}">
          <p14:sldIdLst>
            <p14:sldId id="256"/>
            <p14:sldId id="300"/>
            <p14:sldId id="257"/>
            <p14:sldId id="258"/>
            <p14:sldId id="259"/>
            <p14:sldId id="262"/>
            <p14:sldId id="261"/>
            <p14:sldId id="263"/>
            <p14:sldId id="264"/>
            <p14:sldId id="265"/>
            <p14:sldId id="268"/>
            <p14:sldId id="267"/>
            <p14:sldId id="279"/>
            <p14:sldId id="270"/>
          </p14:sldIdLst>
        </p14:section>
        <p14:section name="Untitled Section" id="{A1D9570E-7933-45DD-82E3-AD617E09F085}">
          <p14:sldIdLst>
            <p14:sldId id="271"/>
            <p14:sldId id="272"/>
            <p14:sldId id="273"/>
            <p14:sldId id="276"/>
            <p14:sldId id="274"/>
            <p14:sldId id="275"/>
            <p14:sldId id="294"/>
            <p14:sldId id="278"/>
            <p14:sldId id="277"/>
            <p14:sldId id="282"/>
            <p14:sldId id="281"/>
            <p14:sldId id="280"/>
            <p14:sldId id="298"/>
            <p14:sldId id="285"/>
            <p14:sldId id="296"/>
            <p14:sldId id="286"/>
            <p14:sldId id="289"/>
            <p14:sldId id="288"/>
            <p14:sldId id="283"/>
            <p14:sldId id="297"/>
            <p14:sldId id="299"/>
            <p14:sldId id="284"/>
            <p14:sldId id="287"/>
            <p14:sldId id="292"/>
            <p14:sldId id="293"/>
            <p14:sldId id="295"/>
            <p14:sldId id="290"/>
            <p14:sldId id="29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C8350F-9398-41A4-A7C8-75E8E1FDC641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CAE343F8-9365-4D8C-AB5E-CCF0994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datetime/iso/overview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leh/java8-timeapi-example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1" y="5515219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8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2"/>
            <a:ext cx="8229600" cy="353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Month 12 is December, right? No. January.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They got the year right! Almost. 13 AD.</a:t>
            </a:r>
            <a:endParaRPr lang="en-US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More than that, there is a time zone.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871" y="1371600"/>
            <a:ext cx="8169730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dtFmt.format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(12,12,12)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2002 - Stephen </a:t>
            </a:r>
            <a:r>
              <a:rPr lang="en-US" dirty="0" err="1"/>
              <a:t>Colebourne</a:t>
            </a:r>
            <a:r>
              <a:rPr lang="en-US" dirty="0"/>
              <a:t> </a:t>
            </a:r>
            <a:r>
              <a:rPr lang="en-US" dirty="0" smtClean="0"/>
              <a:t>starts open source </a:t>
            </a:r>
            <a:r>
              <a:rPr lang="en-US" dirty="0" err="1" smtClean="0"/>
              <a:t>Joda</a:t>
            </a:r>
            <a:r>
              <a:rPr lang="en-US" dirty="0" smtClean="0"/>
              <a:t>-Time project </a:t>
            </a:r>
          </a:p>
          <a:p>
            <a:r>
              <a:rPr lang="en-US" dirty="0" smtClean="0"/>
              <a:t>2005 - Release of </a:t>
            </a:r>
            <a:r>
              <a:rPr lang="en-US" dirty="0" err="1" smtClean="0"/>
              <a:t>Joda</a:t>
            </a:r>
            <a:r>
              <a:rPr lang="en-US" dirty="0" smtClean="0"/>
              <a:t>-Time 1.0 </a:t>
            </a:r>
          </a:p>
          <a:p>
            <a:r>
              <a:rPr lang="en-US" dirty="0" smtClean="0"/>
              <a:t>2007 - JSR 310, for inclusion in Java</a:t>
            </a:r>
          </a:p>
          <a:p>
            <a:r>
              <a:rPr lang="en-US" dirty="0" smtClean="0"/>
              <a:t>2011 - Release </a:t>
            </a:r>
            <a:r>
              <a:rPr lang="en-US" dirty="0"/>
              <a:t>of </a:t>
            </a:r>
            <a:r>
              <a:rPr lang="en-US" dirty="0" err="1" smtClean="0"/>
              <a:t>Joda</a:t>
            </a:r>
            <a:r>
              <a:rPr lang="en-US" dirty="0" smtClean="0"/>
              <a:t>-Time 2.0 </a:t>
            </a:r>
          </a:p>
          <a:p>
            <a:r>
              <a:rPr lang="en-US" dirty="0" smtClean="0"/>
              <a:t>2014 - Finally, the date and time API is in Java 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No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ISO 8601 order </a:t>
            </a:r>
            <a:r>
              <a:rPr lang="en-US" dirty="0" smtClean="0">
                <a:cs typeface="Consolas" panose="020B0609020204030204" pitchFamily="49" charset="0"/>
              </a:rPr>
              <a:t>of fields - </a:t>
            </a:r>
            <a:r>
              <a:rPr lang="en-US" dirty="0">
                <a:cs typeface="Consolas" panose="020B0609020204030204" pitchFamily="49" charset="0"/>
              </a:rPr>
              <a:t>year, month, </a:t>
            </a:r>
            <a:r>
              <a:rPr lang="en-US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is 12 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zone.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667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8229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java.time.DateTimeException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java.time.temporal.ValueRange.checkValidValue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java.time.temporal.ChronoField.checkValidValue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java.time.LocalDate.of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importantly, the Java 8 date and time API forces you to think carefully about what you are doing.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114800"/>
            <a:ext cx="822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Don’t code like this again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calendar.getTime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</a:t>
            </a:r>
            <a:r>
              <a:rPr lang="en-US" dirty="0"/>
              <a:t>point </a:t>
            </a:r>
            <a:r>
              <a:rPr lang="en-US" dirty="0" smtClean="0"/>
              <a:t>to measure time</a:t>
            </a:r>
          </a:p>
          <a:p>
            <a:r>
              <a:rPr lang="en-US" dirty="0" smtClean="0"/>
              <a:t>May be based on </a:t>
            </a:r>
            <a:r>
              <a:rPr lang="en-US" dirty="0"/>
              <a:t>religious or political milestones</a:t>
            </a:r>
          </a:p>
          <a:p>
            <a:r>
              <a:rPr lang="en-US" dirty="0" smtClean="0"/>
              <a:t>Divides the timeline into eras</a:t>
            </a:r>
            <a:endParaRPr lang="en-US" dirty="0"/>
          </a:p>
          <a:p>
            <a:r>
              <a:rPr lang="en-US" dirty="0" smtClean="0"/>
              <a:t>Start of </a:t>
            </a:r>
            <a:r>
              <a:rPr lang="en-US" dirty="0"/>
              <a:t>a particular </a:t>
            </a:r>
            <a:r>
              <a:rPr lang="en-US" dirty="0" smtClean="0"/>
              <a:t>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January 0, </a:t>
            </a:r>
            <a:r>
              <a:rPr lang="en-US" dirty="0" smtClean="0"/>
              <a:t>0 - MATLAB </a:t>
            </a:r>
            <a:endParaRPr lang="en-US" dirty="0"/>
          </a:p>
          <a:p>
            <a:r>
              <a:rPr lang="en-US" dirty="0"/>
              <a:t>January 1, 1 </a:t>
            </a:r>
            <a:r>
              <a:rPr lang="en-US" dirty="0" smtClean="0"/>
              <a:t>- Symbian, .NET</a:t>
            </a:r>
          </a:p>
          <a:p>
            <a:r>
              <a:rPr lang="en-US" dirty="0"/>
              <a:t>January 1, 1601 </a:t>
            </a:r>
            <a:r>
              <a:rPr lang="en-US" dirty="0" smtClean="0"/>
              <a:t> - COBOL</a:t>
            </a:r>
            <a:r>
              <a:rPr lang="en-US" dirty="0"/>
              <a:t>, </a:t>
            </a:r>
            <a:r>
              <a:rPr lang="en-US" dirty="0" smtClean="0"/>
              <a:t>Windows</a:t>
            </a:r>
            <a:endParaRPr lang="en-US" dirty="0"/>
          </a:p>
          <a:p>
            <a:r>
              <a:rPr lang="en-US" dirty="0"/>
              <a:t>January 1, 1900 </a:t>
            </a:r>
            <a:r>
              <a:rPr lang="en-US" dirty="0" smtClean="0"/>
              <a:t> - LISP</a:t>
            </a:r>
            <a:r>
              <a:rPr lang="en-US" dirty="0"/>
              <a:t>, Network Time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/>
              <a:t>January 1, </a:t>
            </a:r>
            <a:r>
              <a:rPr lang="en-US" dirty="0" smtClean="0"/>
              <a:t>1904 – Old Mac OS</a:t>
            </a:r>
          </a:p>
          <a:p>
            <a:r>
              <a:rPr lang="en-US" b="1" dirty="0"/>
              <a:t>January 1, </a:t>
            </a:r>
            <a:r>
              <a:rPr lang="en-US" b="1" dirty="0" smtClean="0"/>
              <a:t>1970 </a:t>
            </a:r>
            <a:r>
              <a:rPr lang="en-US" dirty="0" smtClean="0"/>
              <a:t>- Unix </a:t>
            </a:r>
            <a:r>
              <a:rPr lang="en-US" dirty="0"/>
              <a:t>Epoch </a:t>
            </a:r>
            <a:r>
              <a:rPr lang="en-US" dirty="0" smtClean="0"/>
              <a:t>(Linux, Mac </a:t>
            </a:r>
            <a:r>
              <a:rPr lang="en-US" dirty="0"/>
              <a:t>OS </a:t>
            </a:r>
            <a:r>
              <a:rPr lang="en-US" dirty="0" smtClean="0"/>
              <a:t>X</a:t>
            </a:r>
            <a:r>
              <a:rPr lang="en-US" dirty="0"/>
              <a:t>), </a:t>
            </a:r>
            <a:r>
              <a:rPr lang="en-US" dirty="0" smtClean="0"/>
              <a:t>Java (and also C</a:t>
            </a:r>
            <a:r>
              <a:rPr lang="en-US" dirty="0"/>
              <a:t>, </a:t>
            </a:r>
            <a:r>
              <a:rPr lang="en-US" dirty="0" smtClean="0"/>
              <a:t>JavaScript, Perl, PHP, Python, Ruby)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Organizes days for social, religious, commercial or administrative purposes</a:t>
            </a:r>
          </a:p>
          <a:p>
            <a:r>
              <a:rPr lang="en-US" dirty="0" smtClean="0"/>
              <a:t>Names periods like days</a:t>
            </a:r>
            <a:r>
              <a:rPr lang="en-US" dirty="0"/>
              <a:t>, weeks, months, and years</a:t>
            </a:r>
          </a:p>
          <a:p>
            <a:r>
              <a:rPr lang="en-US" dirty="0"/>
              <a:t>Periods may follow cycles of the sun or moon</a:t>
            </a:r>
          </a:p>
          <a:p>
            <a:r>
              <a:rPr lang="en-US" dirty="0" smtClean="0"/>
              <a:t>A </a:t>
            </a:r>
            <a:r>
              <a:rPr lang="en-US" dirty="0"/>
              <a:t>date is a </a:t>
            </a:r>
            <a:r>
              <a:rPr lang="en-US" dirty="0" smtClean="0"/>
              <a:t>specific </a:t>
            </a:r>
            <a:r>
              <a:rPr lang="en-US" dirty="0"/>
              <a:t>day </a:t>
            </a:r>
            <a:r>
              <a:rPr lang="en-US" dirty="0" smtClean="0"/>
              <a:t>in the </a:t>
            </a:r>
            <a:r>
              <a:rPr lang="en-US" dirty="0"/>
              <a:t>system</a:t>
            </a:r>
          </a:p>
          <a:p>
            <a:r>
              <a:rPr lang="en-US" dirty="0"/>
              <a:t>May be based on an </a:t>
            </a:r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</a:t>
            </a:r>
            <a:r>
              <a:rPr lang="en-US" dirty="0" smtClean="0"/>
              <a:t>Greenwich</a:t>
            </a:r>
            <a:endParaRPr lang="en-US" dirty="0"/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</a:t>
            </a:r>
            <a:r>
              <a:rPr lang="en-US" dirty="0" smtClean="0"/>
              <a:t>seasons</a:t>
            </a:r>
            <a:endParaRPr lang="en-US" dirty="0"/>
          </a:p>
          <a:p>
            <a:r>
              <a:rPr lang="en-US" dirty="0" smtClean="0"/>
              <a:t>UTC </a:t>
            </a:r>
            <a:r>
              <a:rPr lang="en-US" dirty="0"/>
              <a:t>replaced GMT as the </a:t>
            </a:r>
            <a:r>
              <a:rPr lang="en-US" dirty="0" smtClean="0"/>
              <a:t>main </a:t>
            </a:r>
            <a:r>
              <a:rPr lang="en-US" dirty="0"/>
              <a:t>reference 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International standard for representation of dates and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Uses the Gregorian calendar system</a:t>
            </a:r>
          </a:p>
          <a:p>
            <a:r>
              <a:rPr lang="en-US" dirty="0" smtClean="0"/>
              <a:t>Ordered </a:t>
            </a:r>
            <a:r>
              <a:rPr lang="en-US" dirty="0"/>
              <a:t>from </a:t>
            </a:r>
            <a:r>
              <a:rPr lang="en-US" dirty="0" smtClean="0"/>
              <a:t>most </a:t>
            </a:r>
            <a:r>
              <a:rPr lang="en-US" dirty="0"/>
              <a:t>to </a:t>
            </a:r>
            <a:r>
              <a:rPr lang="en-US" dirty="0" smtClean="0"/>
              <a:t>least </a:t>
            </a:r>
            <a:r>
              <a:rPr lang="en-US" dirty="0"/>
              <a:t>significant: year, </a:t>
            </a:r>
            <a:r>
              <a:rPr lang="en-US" dirty="0" smtClean="0"/>
              <a:t>month, </a:t>
            </a:r>
            <a:r>
              <a:rPr lang="en-US" dirty="0"/>
              <a:t>day, hour, </a:t>
            </a:r>
            <a:r>
              <a:rPr lang="en-US" dirty="0" smtClean="0"/>
              <a:t>minute</a:t>
            </a:r>
          </a:p>
          <a:p>
            <a:r>
              <a:rPr lang="en-US" dirty="0" smtClean="0"/>
              <a:t>Each </a:t>
            </a:r>
            <a:r>
              <a:rPr lang="en-US" dirty="0"/>
              <a:t>date and time value has a fixed number of digits </a:t>
            </a:r>
            <a:r>
              <a:rPr lang="en-US" dirty="0" smtClean="0"/>
              <a:t>with </a:t>
            </a:r>
            <a:r>
              <a:rPr lang="en-US" dirty="0"/>
              <a:t>leading </a:t>
            </a:r>
            <a:r>
              <a:rPr lang="en-US" dirty="0" err="1"/>
              <a:t>zeros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smtClean="0"/>
              <a:t>four-digit year at minimum, YYYY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the current date and time API</a:t>
            </a:r>
          </a:p>
          <a:p>
            <a:r>
              <a:rPr lang="en-US" dirty="0" smtClean="0"/>
              <a:t>Date and time concepts</a:t>
            </a:r>
          </a:p>
          <a:p>
            <a:r>
              <a:rPr lang="en-US" dirty="0" smtClean="0"/>
              <a:t>Survey of the new </a:t>
            </a:r>
            <a:r>
              <a:rPr lang="en-US" dirty="0"/>
              <a:t>date and time </a:t>
            </a:r>
            <a:r>
              <a:rPr lang="en-US" dirty="0" smtClean="0"/>
              <a:t>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7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381002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362507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http://xkcd.com/1179/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Machines </a:t>
            </a:r>
            <a:r>
              <a:rPr lang="en-US" sz="2400" dirty="0"/>
              <a:t>have </a:t>
            </a:r>
            <a:r>
              <a:rPr lang="en-US" sz="2400" b="1" dirty="0"/>
              <a:t>one</a:t>
            </a:r>
            <a:r>
              <a:rPr lang="en-US" sz="2400" dirty="0"/>
              <a:t> </a:t>
            </a:r>
            <a:r>
              <a:rPr lang="en-US" sz="2400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sz="2400" dirty="0"/>
              <a:t>Humans have a </a:t>
            </a:r>
            <a:r>
              <a:rPr lang="en-US" sz="2400" dirty="0" smtClean="0"/>
              <a:t>different </a:t>
            </a:r>
            <a:r>
              <a:rPr lang="en-US" sz="2400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zones, and daylight savings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Distinguishes between machine and human views </a:t>
            </a:r>
            <a:endParaRPr lang="en-US" dirty="0" smtClean="0"/>
          </a:p>
          <a:p>
            <a:r>
              <a:rPr lang="en-US" dirty="0" smtClean="0"/>
              <a:t>Well-defined </a:t>
            </a:r>
            <a:r>
              <a:rPr lang="en-US" dirty="0"/>
              <a:t>and clear about </a:t>
            </a:r>
            <a:r>
              <a:rPr lang="en-US" dirty="0" smtClean="0"/>
              <a:t>purpose</a:t>
            </a:r>
            <a:endParaRPr lang="en-US" dirty="0"/>
          </a:p>
          <a:p>
            <a:r>
              <a:rPr lang="en-US" dirty="0"/>
              <a:t>Immutable, </a:t>
            </a:r>
            <a:r>
              <a:rPr lang="en-US" dirty="0" smtClean="0"/>
              <a:t>thread-safe</a:t>
            </a:r>
            <a:endParaRPr lang="en-US" dirty="0"/>
          </a:p>
          <a:p>
            <a:r>
              <a:rPr lang="en-US" dirty="0" smtClean="0"/>
              <a:t>Rejects </a:t>
            </a:r>
            <a:r>
              <a:rPr lang="en-US" dirty="0"/>
              <a:t>null </a:t>
            </a:r>
            <a:r>
              <a:rPr lang="en-US" dirty="0" smtClean="0"/>
              <a:t>and bad arguments </a:t>
            </a:r>
            <a:r>
              <a:rPr lang="en-US" dirty="0"/>
              <a:t>early</a:t>
            </a:r>
          </a:p>
          <a:p>
            <a:r>
              <a:rPr lang="en-US" dirty="0"/>
              <a:t>Extensible, by use of </a:t>
            </a:r>
            <a:r>
              <a:rPr lang="en-US" dirty="0" smtClean="0"/>
              <a:t>strategy pattern</a:t>
            </a:r>
          </a:p>
          <a:p>
            <a:r>
              <a:rPr lang="en-US" dirty="0" smtClean="0"/>
              <a:t>Fluent </a:t>
            </a:r>
            <a:r>
              <a:rPr lang="en-US" dirty="0"/>
              <a:t>interface with chained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Design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Point </a:t>
            </a:r>
            <a:r>
              <a:rPr lang="en-US" dirty="0"/>
              <a:t>on </a:t>
            </a:r>
            <a:r>
              <a:rPr lang="en-US" dirty="0" smtClean="0"/>
              <a:t>a discretized time-line</a:t>
            </a:r>
          </a:p>
          <a:p>
            <a:r>
              <a:rPr lang="en-US" dirty="0" smtClean="0"/>
              <a:t>Stored </a:t>
            </a:r>
            <a:r>
              <a:rPr lang="en-US" dirty="0"/>
              <a:t>to nanosecond </a:t>
            </a:r>
            <a:r>
              <a:rPr lang="en-US" dirty="0" smtClean="0"/>
              <a:t>resolution</a:t>
            </a:r>
          </a:p>
          <a:p>
            <a:r>
              <a:rPr lang="en-US" dirty="0" smtClean="0"/>
              <a:t>Stores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 smtClean="0"/>
              <a:t> for </a:t>
            </a:r>
            <a:r>
              <a:rPr lang="en-US" dirty="0"/>
              <a:t>seconds since epoch, </a:t>
            </a:r>
            <a:r>
              <a:rPr lang="en-US" dirty="0" smtClean="0"/>
              <a:t>and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 for nanosecond of second</a:t>
            </a:r>
          </a:p>
          <a:p>
            <a:r>
              <a:rPr lang="en-US" dirty="0" smtClean="0"/>
              <a:t>Convert </a:t>
            </a:r>
            <a:r>
              <a:rPr lang="en-US" dirty="0"/>
              <a:t>to any date time field using a </a:t>
            </a:r>
            <a:r>
              <a:rPr lang="en-US" dirty="0" smtClean="0"/>
              <a:t>Chronology</a:t>
            </a:r>
          </a:p>
          <a:p>
            <a:r>
              <a:rPr lang="en-US" dirty="0" smtClean="0"/>
              <a:t>Use for event time-stamps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indication of date or </a:t>
            </a:r>
            <a:r>
              <a:rPr lang="en-US" dirty="0" smtClean="0"/>
              <a:t>time that cannot specify </a:t>
            </a:r>
            <a:r>
              <a:rPr lang="en-US" dirty="0"/>
              <a:t>a specific, unique </a:t>
            </a:r>
            <a:r>
              <a:rPr lang="en-US" dirty="0" smtClean="0"/>
              <a:t>instant</a:t>
            </a:r>
          </a:p>
          <a:p>
            <a:r>
              <a:rPr lang="en-US" dirty="0" smtClean="0"/>
              <a:t>Definition uses fields such </a:t>
            </a:r>
            <a:r>
              <a:rPr lang="en-US" dirty="0"/>
              <a:t>as year, month, day of month, and time of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Commonly </a:t>
            </a:r>
            <a:r>
              <a:rPr lang="en-US" dirty="0"/>
              <a:t>used partials, </a:t>
            </a:r>
            <a:r>
              <a:rPr lang="en-US" dirty="0" smtClean="0"/>
              <a:t>such as</a:t>
            </a:r>
            <a:r>
              <a:rPr lang="en-US" dirty="0"/>
              <a:t> </a:t>
            </a:r>
            <a:r>
              <a:rPr lang="en-US" dirty="0" err="1" smtClean="0"/>
              <a:t>MonthDay</a:t>
            </a:r>
            <a:r>
              <a:rPr lang="en-US" dirty="0" smtClean="0"/>
              <a:t>, </a:t>
            </a:r>
            <a:r>
              <a:rPr lang="en-US" dirty="0" err="1" smtClean="0"/>
              <a:t>YearMonth</a:t>
            </a:r>
            <a:r>
              <a:rPr lang="en-US" dirty="0"/>
              <a:t> </a:t>
            </a:r>
            <a:r>
              <a:rPr lang="en-US" dirty="0" smtClean="0"/>
              <a:t>(card expiration?) are available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Precise </a:t>
            </a:r>
            <a:r>
              <a:rPr lang="en-US" dirty="0"/>
              <a:t>length of elapsed time, in </a:t>
            </a:r>
            <a:r>
              <a:rPr lang="en-US" dirty="0" smtClean="0"/>
              <a:t>nanoseconds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use date-based constructs </a:t>
            </a:r>
            <a:r>
              <a:rPr lang="en-US" dirty="0" smtClean="0"/>
              <a:t>like </a:t>
            </a:r>
            <a:r>
              <a:rPr lang="en-US" dirty="0"/>
              <a:t>years, months, and </a:t>
            </a:r>
            <a:r>
              <a:rPr lang="en-US" dirty="0" smtClean="0"/>
              <a:t>days</a:t>
            </a:r>
          </a:p>
          <a:p>
            <a:r>
              <a:rPr lang="en-US" dirty="0"/>
              <a:t>C</a:t>
            </a:r>
            <a:r>
              <a:rPr lang="en-US" dirty="0" smtClean="0"/>
              <a:t>an be negative, </a:t>
            </a:r>
            <a:r>
              <a:rPr lang="en-US" dirty="0"/>
              <a:t>if </a:t>
            </a:r>
            <a:r>
              <a:rPr lang="en-US" dirty="0" smtClean="0"/>
              <a:t>end is before start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length </a:t>
            </a:r>
            <a:r>
              <a:rPr lang="en-US" dirty="0"/>
              <a:t>of elapsed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efined </a:t>
            </a:r>
            <a:r>
              <a:rPr lang="en-US" dirty="0"/>
              <a:t>using calendar </a:t>
            </a:r>
            <a:r>
              <a:rPr lang="en-US" dirty="0" smtClean="0"/>
              <a:t>fields - years</a:t>
            </a:r>
            <a:r>
              <a:rPr lang="en-US" dirty="0"/>
              <a:t>, months, and </a:t>
            </a:r>
            <a:r>
              <a:rPr lang="en-US" dirty="0" smtClean="0"/>
              <a:t>days (not minutes and seconds)</a:t>
            </a:r>
          </a:p>
          <a:p>
            <a:r>
              <a:rPr lang="en-US" dirty="0" smtClean="0"/>
              <a:t>Takes time zones into account for calculation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dirty="0" smtClean="0"/>
              <a:t>egion with </a:t>
            </a:r>
            <a:r>
              <a:rPr lang="en-US" dirty="0"/>
              <a:t>uniform </a:t>
            </a:r>
            <a:r>
              <a:rPr lang="en-US" dirty="0" smtClean="0"/>
              <a:t>standard time </a:t>
            </a:r>
            <a:r>
              <a:rPr lang="en-US" dirty="0"/>
              <a:t>for legal, commercial, social, and political purposes</a:t>
            </a:r>
          </a:p>
          <a:p>
            <a:r>
              <a:rPr lang="en-US" dirty="0"/>
              <a:t>Some countries use daylight saving time </a:t>
            </a:r>
            <a:r>
              <a:rPr lang="en-US" dirty="0" smtClean="0"/>
              <a:t>for </a:t>
            </a:r>
            <a:r>
              <a:rPr lang="en-US" dirty="0"/>
              <a:t>part of the year</a:t>
            </a:r>
          </a:p>
          <a:p>
            <a:r>
              <a:rPr lang="en-US" dirty="0" smtClean="0"/>
              <a:t>Offset </a:t>
            </a:r>
            <a:r>
              <a:rPr lang="en-US" dirty="0"/>
              <a:t>from UTC (UTC-12 to UTC+12)</a:t>
            </a:r>
          </a:p>
          <a:p>
            <a:r>
              <a:rPr lang="en-US" dirty="0"/>
              <a:t>UTC </a:t>
            </a:r>
            <a:r>
              <a:rPr lang="en-US" dirty="0" smtClean="0"/>
              <a:t>is </a:t>
            </a:r>
            <a:r>
              <a:rPr lang="en-US" dirty="0"/>
              <a:t>sometimes denoted by Z (Zulu)</a:t>
            </a:r>
          </a:p>
          <a:p>
            <a:r>
              <a:rPr lang="en-US" dirty="0" smtClean="0"/>
              <a:t>JDK time zone </a:t>
            </a:r>
            <a:r>
              <a:rPr lang="en-US" dirty="0"/>
              <a:t>data is updated </a:t>
            </a:r>
            <a:r>
              <a:rPr lang="en-US" dirty="0" smtClean="0"/>
              <a:t>with </a:t>
            </a:r>
            <a:r>
              <a:rPr lang="en-US" dirty="0"/>
              <a:t>JDK </a:t>
            </a:r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14599"/>
          </a:xfrm>
        </p:spPr>
        <p:txBody>
          <a:bodyPr>
            <a:normAutofit/>
          </a:bodyPr>
          <a:lstStyle/>
          <a:p>
            <a:r>
              <a:rPr lang="en-US" dirty="0"/>
              <a:t>Gets the current instant using a time-zone </a:t>
            </a:r>
          </a:p>
          <a:p>
            <a:r>
              <a:rPr lang="en-US" dirty="0" smtClean="0"/>
              <a:t>Use instead </a:t>
            </a:r>
            <a:r>
              <a:rPr lang="en-US" dirty="0"/>
              <a:t>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an alternate </a:t>
            </a:r>
            <a:r>
              <a:rPr lang="en-US" dirty="0" smtClean="0"/>
              <a:t>clock for testing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733800"/>
            <a:ext cx="82296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2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December, right? No. January.</a:t>
            </a:r>
            <a:endParaRPr lang="en-US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12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is 12 AD, right? Wrong.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More than that, there is a time zone.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Getting a 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2"/>
            <a:ext cx="8229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981950" cy="46513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  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later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74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Adjusters</a:t>
            </a:r>
            <a:br>
              <a:rPr lang="en-US" dirty="0" smtClean="0"/>
            </a:br>
            <a:r>
              <a:rPr lang="en-US" dirty="0" smtClean="0"/>
              <a:t>Java 8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for extracting information from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</a:t>
            </a:r>
            <a:r>
              <a:rPr lang="en-US" dirty="0" smtClean="0"/>
              <a:t>the time zone </a:t>
            </a:r>
            <a:r>
              <a:rPr lang="en-US" dirty="0"/>
              <a:t>in a </a:t>
            </a:r>
            <a:r>
              <a:rPr lang="en-US" dirty="0" smtClean="0"/>
              <a:t>temporal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smtClean="0"/>
              <a:t>date </a:t>
            </a:r>
            <a:r>
              <a:rPr lang="en-US" dirty="0"/>
              <a:t>is </a:t>
            </a:r>
            <a:r>
              <a:rPr lang="en-US" dirty="0" smtClean="0"/>
              <a:t>February 29 </a:t>
            </a:r>
            <a:r>
              <a:rPr lang="en-US" dirty="0"/>
              <a:t>in a leap year</a:t>
            </a:r>
          </a:p>
          <a:p>
            <a:pPr lvl="1"/>
            <a:r>
              <a:rPr lang="en-US" dirty="0" smtClean="0"/>
              <a:t>calculate days until </a:t>
            </a:r>
            <a:r>
              <a:rPr lang="en-US" dirty="0"/>
              <a:t>your next birthday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TemporalQueries</a:t>
            </a:r>
            <a:r>
              <a:rPr lang="en-US" dirty="0"/>
              <a:t> </a:t>
            </a:r>
            <a:r>
              <a:rPr lang="en-US" dirty="0" smtClean="0"/>
              <a:t>class has </a:t>
            </a:r>
            <a:r>
              <a:rPr lang="en-US" dirty="0" smtClean="0"/>
              <a:t>implementations </a:t>
            </a:r>
            <a:r>
              <a:rPr lang="en-US" dirty="0"/>
              <a:t>of </a:t>
            </a:r>
            <a:r>
              <a:rPr lang="en-US" dirty="0"/>
              <a:t>common queries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dirty="0"/>
              <a:t> </a:t>
            </a:r>
            <a:r>
              <a:rPr lang="en-US" dirty="0" smtClean="0"/>
              <a:t>- instants</a:t>
            </a:r>
            <a:r>
              <a:rPr lang="en-US" dirty="0"/>
              <a:t>, durations, dates, times, time zones, </a:t>
            </a:r>
            <a:r>
              <a:rPr lang="en-US" dirty="0" smtClean="0"/>
              <a:t>periods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dirty="0" smtClean="0"/>
              <a:t> - formatting and parsing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dirty="0" smtClean="0"/>
              <a:t> - field</a:t>
            </a:r>
            <a:r>
              <a:rPr lang="en-US" dirty="0"/>
              <a:t>, unit, or adjustment access to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dirty="0"/>
              <a:t> </a:t>
            </a:r>
            <a:r>
              <a:rPr lang="en-US" dirty="0" smtClean="0"/>
              <a:t>– support for </a:t>
            </a:r>
            <a:r>
              <a:rPr lang="en-US" dirty="0"/>
              <a:t>time </a:t>
            </a:r>
            <a:r>
              <a:rPr lang="en-US" dirty="0" smtClean="0"/>
              <a:t>zones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dirty="0" smtClean="0"/>
              <a:t> </a:t>
            </a:r>
            <a:r>
              <a:rPr lang="en-US" dirty="0"/>
              <a:t>- calendar systems other than </a:t>
            </a:r>
            <a:r>
              <a:rPr lang="en-US" dirty="0" smtClean="0"/>
              <a:t>ISO-8601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</a:t>
            </a:r>
            <a:r>
              <a:rPr lang="en-US" sz="2000" dirty="0" smtClean="0"/>
              <a:t>without time zone </a:t>
            </a:r>
            <a:r>
              <a:rPr lang="en-US" sz="2000" dirty="0"/>
              <a:t>and time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DATE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xample: </a:t>
            </a:r>
            <a:r>
              <a:rPr lang="en-US" sz="2000" dirty="0"/>
              <a:t>birthdate or employee </a:t>
            </a:r>
            <a:r>
              <a:rPr lang="en-US" sz="2000" dirty="0" smtClean="0"/>
              <a:t>hire-date</a:t>
            </a:r>
            <a:endParaRPr lang="en-US" sz="2000" dirty="0"/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time </a:t>
            </a:r>
            <a:r>
              <a:rPr lang="en-US" sz="2000" dirty="0" smtClean="0"/>
              <a:t>without time zone </a:t>
            </a:r>
            <a:r>
              <a:rPr lang="en-US" sz="2000" dirty="0"/>
              <a:t>and date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TIME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xample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the time that an alarm clock goes off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and time </a:t>
            </a:r>
            <a:r>
              <a:rPr lang="en-US" sz="2000" dirty="0" smtClean="0"/>
              <a:t>without </a:t>
            </a:r>
            <a:r>
              <a:rPr lang="en-US" sz="2000" dirty="0"/>
              <a:t>time zone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TIMESTAMP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956120"/>
              </p:ext>
            </p:extLst>
          </p:nvPr>
        </p:nvGraphicFramePr>
        <p:xfrm>
          <a:off x="457200" y="1447798"/>
          <a:ext cx="8686800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94630"/>
                <a:gridCol w="453026"/>
                <a:gridCol w="570856"/>
                <a:gridCol w="570856"/>
                <a:gridCol w="570856"/>
                <a:gridCol w="570856"/>
                <a:gridCol w="664720"/>
                <a:gridCol w="476992"/>
                <a:gridCol w="818408"/>
                <a:gridCol w="2895600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http://docs.oracle.com/javase/tutorial/datetime/iso/overview.html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/>
              <a:t> - static </a:t>
            </a:r>
            <a:r>
              <a:rPr lang="en-US" dirty="0" smtClean="0"/>
              <a:t>factory, validates input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/>
              <a:t> - </a:t>
            </a:r>
            <a:r>
              <a:rPr lang="en-US" dirty="0" smtClean="0"/>
              <a:t>static factory, converts </a:t>
            </a:r>
            <a:r>
              <a:rPr lang="en-US" dirty="0"/>
              <a:t>to </a:t>
            </a:r>
            <a:r>
              <a:rPr lang="en-US" dirty="0" smtClean="0"/>
              <a:t>instance of </a:t>
            </a:r>
            <a:r>
              <a:rPr lang="en-US" dirty="0"/>
              <a:t>target class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 - </a:t>
            </a:r>
            <a:r>
              <a:rPr lang="en-US" dirty="0" smtClean="0"/>
              <a:t>returns </a:t>
            </a:r>
            <a:r>
              <a:rPr lang="en-US" dirty="0"/>
              <a:t>part of the state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/>
              <a:t> - </a:t>
            </a:r>
            <a:r>
              <a:rPr lang="en-US" dirty="0" smtClean="0"/>
              <a:t>queries </a:t>
            </a:r>
            <a:r>
              <a:rPr lang="en-US" dirty="0"/>
              <a:t>the state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dirty="0"/>
              <a:t> - </a:t>
            </a:r>
            <a:r>
              <a:rPr lang="en-US" dirty="0" smtClean="0"/>
              <a:t>immutable </a:t>
            </a:r>
            <a:r>
              <a:rPr lang="en-US" dirty="0"/>
              <a:t>copy </a:t>
            </a:r>
            <a:r>
              <a:rPr lang="en-US" dirty="0" smtClean="0"/>
              <a:t>with elements changed</a:t>
            </a:r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/>
              <a:t> - </a:t>
            </a:r>
            <a:r>
              <a:rPr lang="en-US" dirty="0" smtClean="0"/>
              <a:t>converts to </a:t>
            </a:r>
            <a:r>
              <a:rPr lang="en-US" dirty="0"/>
              <a:t>another object </a:t>
            </a:r>
            <a:r>
              <a:rPr lang="en-US" dirty="0" smtClean="0"/>
              <a:t>type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plus,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minus </a:t>
            </a:r>
            <a:r>
              <a:rPr lang="en-US" dirty="0" smtClean="0"/>
              <a:t>- immutable </a:t>
            </a:r>
            <a:r>
              <a:rPr lang="en-US" dirty="0"/>
              <a:t>copy after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smtClean="0"/>
              <a:t>constants</a:t>
            </a:r>
            <a:endParaRPr lang="en-US" dirty="0"/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00:00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12:00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Staying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Parse with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dirty="0" smtClean="0"/>
              <a:t> instance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parse(…) </a:t>
            </a:r>
            <a:r>
              <a:rPr lang="en-US" dirty="0" smtClean="0"/>
              <a:t>methods return a temporal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from(…) </a:t>
            </a:r>
            <a:r>
              <a:rPr lang="en-US" dirty="0" smtClean="0"/>
              <a:t>to convert to a known date or time 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 with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dirty="0"/>
              <a:t>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Internationalization is supported</a:t>
            </a:r>
          </a:p>
          <a:p>
            <a:r>
              <a:rPr lang="en-US" dirty="0" smtClean="0"/>
              <a:t>Custom formats can be 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zero-based</a:t>
            </a:r>
            <a:r>
              <a:rPr lang="en-US" dirty="0"/>
              <a:t>, </a:t>
            </a:r>
            <a:r>
              <a:rPr lang="en-US" dirty="0" smtClean="0"/>
              <a:t>like month </a:t>
            </a:r>
            <a:r>
              <a:rPr lang="en-US" dirty="0"/>
              <a:t>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one-based</a:t>
            </a:r>
            <a:r>
              <a:rPr lang="en-US" dirty="0"/>
              <a:t>, like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Conceptually an instant, not a date</a:t>
            </a:r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Existing </a:t>
            </a:r>
            <a:r>
              <a:rPr lang="en-US" sz="2400" dirty="0"/>
              <a:t>date-related APIs can be </a:t>
            </a:r>
            <a:r>
              <a:rPr lang="en-US" sz="2400" dirty="0" smtClean="0"/>
              <a:t>error-prone and tedious</a:t>
            </a:r>
          </a:p>
          <a:p>
            <a:r>
              <a:rPr lang="en-US" sz="2400" dirty="0"/>
              <a:t>Separate </a:t>
            </a:r>
            <a:r>
              <a:rPr lang="en-US" sz="2400" dirty="0" smtClean="0"/>
              <a:t>concepts of computer-related </a:t>
            </a:r>
            <a:r>
              <a:rPr lang="en-US" sz="2400" dirty="0"/>
              <a:t>times </a:t>
            </a:r>
            <a:r>
              <a:rPr lang="en-US" sz="2400" dirty="0" smtClean="0"/>
              <a:t>and </a:t>
            </a:r>
            <a:r>
              <a:rPr lang="en-US" sz="2400" dirty="0"/>
              <a:t>human-related </a:t>
            </a:r>
            <a:r>
              <a:rPr lang="en-US" sz="2400" dirty="0" smtClean="0"/>
              <a:t>times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Need to manipulate dates and times? Use </a:t>
            </a:r>
            <a:r>
              <a:rPr lang="en-US" sz="2400" dirty="0" err="1" smtClean="0"/>
              <a:t>Joda</a:t>
            </a:r>
            <a:r>
              <a:rPr lang="en-US" sz="2400" dirty="0" smtClean="0"/>
              <a:t>-Time or the Java 8 date and time API.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JSR 310: A New Java Date/Time API</a:t>
            </a:r>
            <a:endParaRPr lang="en-US" dirty="0"/>
          </a:p>
          <a:p>
            <a:r>
              <a:rPr lang="en-US" dirty="0" err="1" smtClean="0">
                <a:hlinkClick r:id="rId3"/>
              </a:rPr>
              <a:t>Joda</a:t>
            </a:r>
            <a:r>
              <a:rPr lang="en-US" dirty="0" smtClean="0">
                <a:hlinkClick r:id="rId3"/>
              </a:rPr>
              <a:t>-Time</a:t>
            </a:r>
            <a:endParaRPr lang="en-US" dirty="0" smtClean="0"/>
          </a:p>
          <a:p>
            <a:r>
              <a:rPr lang="en-US" dirty="0">
                <a:hlinkClick r:id="rId4"/>
              </a:rPr>
              <a:t>Why JSR-310 isn't </a:t>
            </a:r>
            <a:r>
              <a:rPr lang="en-US" dirty="0" err="1">
                <a:hlinkClick r:id="rId4"/>
              </a:rPr>
              <a:t>Joda</a:t>
            </a:r>
            <a:r>
              <a:rPr lang="en-US" dirty="0">
                <a:hlinkClick r:id="rId4"/>
              </a:rPr>
              <a:t>-Time</a:t>
            </a:r>
            <a:endParaRPr lang="en-US" dirty="0"/>
          </a:p>
          <a:p>
            <a:r>
              <a:rPr lang="en-US" dirty="0" smtClean="0">
                <a:hlinkClick r:id="rId5"/>
              </a:rPr>
              <a:t>Java </a:t>
            </a:r>
            <a:r>
              <a:rPr lang="en-US" dirty="0">
                <a:hlinkClick r:id="rId5"/>
              </a:rPr>
              <a:t>101: The next generation: It's time for a </a:t>
            </a:r>
            <a:r>
              <a:rPr lang="en-US" dirty="0" smtClean="0">
                <a:hlinkClick r:id="rId5"/>
              </a:rPr>
              <a:t>change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Code used in this presentation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https://github.com/sualeh/java8-timeapi-examples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 smtClean="0"/>
              <a:t> was the work of </a:t>
            </a:r>
            <a:r>
              <a:rPr lang="en-US" dirty="0"/>
              <a:t>James Gosling and Arthur van </a:t>
            </a:r>
            <a:r>
              <a:rPr lang="en-US" dirty="0" smtClean="0"/>
              <a:t>Hoff</a:t>
            </a:r>
          </a:p>
          <a:p>
            <a:r>
              <a:rPr lang="en-US" dirty="0" smtClean="0"/>
              <a:t>Added in JDK 1.0, mostly deprecated in JDK 1.1, never removed</a:t>
            </a:r>
          </a:p>
          <a:p>
            <a:r>
              <a:rPr lang="en-US" dirty="0"/>
              <a:t>IBM donated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/>
              <a:t> </a:t>
            </a:r>
            <a:r>
              <a:rPr lang="en-US" dirty="0" smtClean="0"/>
              <a:t>code to Sun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 smtClean="0"/>
              <a:t>” represents a date, time and time-zone</a:t>
            </a:r>
          </a:p>
          <a:p>
            <a:r>
              <a:rPr lang="en-US" dirty="0" smtClean="0"/>
              <a:t>Defaults to Gregorian calendar </a:t>
            </a:r>
          </a:p>
          <a:p>
            <a:r>
              <a:rPr lang="en-US" dirty="0" smtClean="0"/>
              <a:t>In Thailand only, you get a Buddhist calendar</a:t>
            </a:r>
          </a:p>
          <a:p>
            <a:r>
              <a:rPr lang="en-US" dirty="0"/>
              <a:t>Y</a:t>
            </a:r>
            <a:r>
              <a:rPr lang="en-US" dirty="0" smtClean="0"/>
              <a:t>ou can ask specifically ask for a Japanese calendar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Conceptually </a:t>
            </a:r>
            <a:r>
              <a:rPr lang="en-US" dirty="0"/>
              <a:t>a specific instant in time, not a calendar system</a:t>
            </a:r>
          </a:p>
          <a:p>
            <a:r>
              <a:rPr lang="en-US" dirty="0" smtClean="0"/>
              <a:t>But, can’t </a:t>
            </a:r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/>
              <a:t> from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</a:p>
          <a:p>
            <a:r>
              <a:rPr lang="en-US" dirty="0" smtClean="0"/>
              <a:t>Can’t format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</a:p>
          <a:p>
            <a:r>
              <a:rPr lang="en-US" dirty="0" smtClean="0"/>
              <a:t>Zero-based offsets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Stores internal state in two different ways</a:t>
            </a:r>
          </a:p>
          <a:p>
            <a:pPr lvl="1"/>
            <a:r>
              <a:rPr lang="en-US" dirty="0" smtClean="0"/>
              <a:t>as a millisecond offset from the epoch </a:t>
            </a:r>
          </a:p>
          <a:p>
            <a:pPr lvl="1"/>
            <a:r>
              <a:rPr lang="en-US" dirty="0" smtClean="0"/>
              <a:t>as a set of fields</a:t>
            </a:r>
          </a:p>
          <a:p>
            <a:r>
              <a:rPr lang="en-US" dirty="0" smtClean="0"/>
              <a:t>Source of bugs and performance issues</a:t>
            </a:r>
          </a:p>
          <a:p>
            <a:r>
              <a:rPr lang="en-US" dirty="0"/>
              <a:t>Mutable, not </a:t>
            </a:r>
            <a:r>
              <a:rPr lang="en-US" dirty="0" smtClean="0"/>
              <a:t>thread-safe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Internal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8382000" cy="993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1"/>
            <a:ext cx="83820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level design" id="{00E2FDB5-77A3-416C-8232-A2B8AB0B9A01}" vid="{6E3E8A63-E899-4F92-AFE5-C80B3CCFC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6598</TotalTime>
  <Words>1573</Words>
  <Application>Microsoft Office PowerPoint</Application>
  <PresentationFormat>On-screen Show (4:3)</PresentationFormat>
  <Paragraphs>339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Presentation level design</vt:lpstr>
      <vt:lpstr>Java 8 Date and Time API</vt:lpstr>
      <vt:lpstr>Overview</vt:lpstr>
      <vt:lpstr>Problems Getting a Date</vt:lpstr>
      <vt:lpstr>A Sorry Implementation</vt:lpstr>
      <vt:lpstr>Back Story</vt:lpstr>
      <vt:lpstr>Calendar</vt:lpstr>
      <vt:lpstr>What’s Wrong With Calendar</vt:lpstr>
      <vt:lpstr>Calendar Internal State</vt:lpstr>
      <vt:lpstr>Revisited Examples</vt:lpstr>
      <vt:lpstr>Problems Getting a Date</vt:lpstr>
      <vt:lpstr>Java 8 Date and Time API</vt:lpstr>
      <vt:lpstr>No Problem Getting a Date</vt:lpstr>
      <vt:lpstr>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API Design Principles</vt:lpstr>
      <vt:lpstr>Instant</vt:lpstr>
      <vt:lpstr>Partial</vt:lpstr>
      <vt:lpstr>Duration</vt:lpstr>
      <vt:lpstr>Period</vt:lpstr>
      <vt:lpstr>Time Zone</vt:lpstr>
      <vt:lpstr>Clock</vt:lpstr>
      <vt:lpstr>Chronology</vt:lpstr>
      <vt:lpstr>Temporal Adjusters</vt:lpstr>
      <vt:lpstr>Temporal Adjusters Java 8 Style</vt:lpstr>
      <vt:lpstr>Temporal Queries</vt:lpstr>
      <vt:lpstr>New Packages</vt:lpstr>
      <vt:lpstr>Commonly Used Classes</vt:lpstr>
      <vt:lpstr>Commonly Used Classes</vt:lpstr>
      <vt:lpstr>Consistent Operations</vt:lpstr>
      <vt:lpstr>Staying Constant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540</cp:revision>
  <dcterms:created xsi:type="dcterms:W3CDTF">2014-03-12T00:27:13Z</dcterms:created>
  <dcterms:modified xsi:type="dcterms:W3CDTF">2014-04-03T03:29:57Z</dcterms:modified>
</cp:coreProperties>
</file>