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79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78" r:id="rId23"/>
    <p:sldId id="277" r:id="rId24"/>
    <p:sldId id="282" r:id="rId25"/>
    <p:sldId id="281" r:id="rId26"/>
    <p:sldId id="280" r:id="rId27"/>
    <p:sldId id="285" r:id="rId28"/>
    <p:sldId id="286" r:id="rId29"/>
    <p:sldId id="289" r:id="rId30"/>
    <p:sldId id="288" r:id="rId31"/>
    <p:sldId id="283" r:id="rId32"/>
    <p:sldId id="284" r:id="rId33"/>
    <p:sldId id="287" r:id="rId34"/>
    <p:sldId id="292" r:id="rId35"/>
    <p:sldId id="293" r:id="rId36"/>
    <p:sldId id="290" r:id="rId37"/>
    <p:sldId id="291" r:id="rId38"/>
    <p:sldId id="26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8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8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7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3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9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3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0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4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4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8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8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5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da.org/joda-time/" TargetMode="External"/><Relationship Id="rId2" Type="http://schemas.openxmlformats.org/officeDocument/2006/relationships/hyperlink" Target="https://today.java.net/pub/a/today/2008/09/18/jsr-310-new-java-date-time-api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avaworld.com/article/2078757/java-se/java-101-the-next-generation-it-s-time-for-a-change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Sualeh Fatehi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Getting a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Several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 12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 be December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right? Wrong -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January.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They got the year right! Not quite…</a:t>
            </a:r>
            <a:endParaRPr lang="en-US" sz="28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3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dtFormat.format</a:t>
            </a:r>
            <a:r>
              <a:rPr lang="en-US" sz="3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35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3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(12,12,12</a:t>
            </a:r>
            <a:r>
              <a:rPr lang="en-US" sz="3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getTime</a:t>
            </a:r>
            <a:r>
              <a:rPr lang="en-US" sz="3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January 12, 0013 12:00:00 AM EST</a:t>
            </a:r>
            <a:endParaRPr lang="en-US" sz="2800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 - there is a time in a calendar?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than that, there is a </a:t>
            </a:r>
            <a:r>
              <a:rPr lang="en-US" sz="28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timezone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EST.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96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Instant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calendarDate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(10, 10, 10);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calendarDate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November 10, 0010 12:00:00 AM EST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Transfer to another </a:t>
            </a:r>
            <a:r>
              <a:rPr lang="en-US" sz="2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timezone</a:t>
            </a:r>
            <a:endParaRPr lang="en-US" sz="2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TimeZone.setDefault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TimeZone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getTimeZone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("Asia/Calcutta"));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calendarDate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November 10, 0010 12:00:00 AM EST</a:t>
            </a:r>
          </a:p>
        </p:txBody>
      </p:sp>
    </p:spTree>
    <p:extLst>
      <p:ext uri="{BB962C8B-B14F-4D97-AF65-F5344CB8AC3E}">
        <p14:creationId xmlns:p14="http://schemas.microsoft.com/office/powerpoint/2010/main" val="26638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Stephen </a:t>
            </a:r>
            <a:r>
              <a:rPr lang="en-US" sz="3000" dirty="0" err="1"/>
              <a:t>Colebourne</a:t>
            </a:r>
            <a:r>
              <a:rPr lang="en-US" sz="3000" dirty="0"/>
              <a:t> </a:t>
            </a:r>
            <a:r>
              <a:rPr lang="en-US" sz="3000" dirty="0" smtClean="0"/>
              <a:t>starts open source </a:t>
            </a:r>
            <a:r>
              <a:rPr lang="en-US" sz="3000" dirty="0" err="1" smtClean="0"/>
              <a:t>Joda</a:t>
            </a:r>
            <a:r>
              <a:rPr lang="en-US" sz="3000" dirty="0" smtClean="0"/>
              <a:t> </a:t>
            </a:r>
            <a:r>
              <a:rPr lang="en-US" sz="3000" dirty="0"/>
              <a:t>Time </a:t>
            </a:r>
            <a:r>
              <a:rPr lang="en-US" sz="3000" dirty="0" smtClean="0"/>
              <a:t>project in 2002</a:t>
            </a:r>
            <a:endParaRPr lang="en-US" sz="3000" dirty="0"/>
          </a:p>
          <a:p>
            <a:r>
              <a:rPr lang="en-US" sz="3000" dirty="0" smtClean="0"/>
              <a:t>Release of version 1.0 of </a:t>
            </a:r>
            <a:r>
              <a:rPr lang="en-US" sz="3000" dirty="0" err="1" smtClean="0"/>
              <a:t>Joda</a:t>
            </a:r>
            <a:r>
              <a:rPr lang="en-US" sz="3000" dirty="0" smtClean="0"/>
              <a:t> Time in 2005</a:t>
            </a:r>
          </a:p>
          <a:p>
            <a:r>
              <a:rPr lang="en-US" sz="3000" dirty="0" smtClean="0"/>
              <a:t>Petition for including this in Java, in JSR 310 in 2007</a:t>
            </a:r>
          </a:p>
          <a:p>
            <a:r>
              <a:rPr lang="en-US" sz="3000" dirty="0" smtClean="0"/>
              <a:t>Finally, the date and time API is in Java 8 in 2014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210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Problems </a:t>
            </a:r>
            <a:r>
              <a:rPr lang="en-US" dirty="0" smtClean="0"/>
              <a:t>Getting a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problems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 8601 order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fields -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year, month,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day.</a:t>
            </a:r>
            <a:endParaRPr lang="en-US" sz="28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 12 is December.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 is 12 AD.</a:t>
            </a:r>
            <a:endParaRPr lang="en-US" sz="28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12, 12)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0012-12-12</a:t>
            </a:r>
            <a:endParaRPr lang="en-US" sz="2800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time component.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</a:t>
            </a:r>
            <a:r>
              <a:rPr lang="en-US" sz="28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timezone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component.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01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Rejecting Bad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63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6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63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sz="6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(13</a:t>
            </a:r>
            <a:r>
              <a:rPr lang="en-US" sz="6300" b="1" dirty="0">
                <a:latin typeface="Consolas" panose="020B0609020204030204" pitchFamily="49" charset="0"/>
                <a:cs typeface="Consolas" panose="020B0609020204030204" pitchFamily="49" charset="0"/>
              </a:rPr>
              <a:t>, 13, 13</a:t>
            </a:r>
            <a:r>
              <a:rPr lang="en-US" sz="6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6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 in thread "main"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org.threeten.bp.DateTimeException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Invalid value for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MonthOfYear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(valid values 1 - 12): 13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org.threeten.bp.temporal.ValueRange.checkValidValue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(ValueRange.java:278)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org.threeten.bp.temporal.ChronoField.checkValidValue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(ChronoField.java:558)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org.threeten.bp.LocalDate.of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(LocalDate.java:229)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us.fatehi.timeapi.problems.NewDateApiSnippets.problemsWithDate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(NewDateApiSnippets.java:40)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us.fatehi.timeapi.problems.NewDateApiSnippets.main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(NewDateApiSnippets.java:14)</a:t>
            </a:r>
          </a:p>
        </p:txBody>
      </p:sp>
    </p:spTree>
    <p:extLst>
      <p:ext uri="{BB962C8B-B14F-4D97-AF65-F5344CB8AC3E}">
        <p14:creationId xmlns:p14="http://schemas.microsoft.com/office/powerpoint/2010/main" val="117962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Most importantly, the Java 8 date and time API forces you to think carefully about what you are doing.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It enforces concepts.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98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Reference </a:t>
            </a:r>
            <a:r>
              <a:rPr lang="en-US" sz="3000" dirty="0"/>
              <a:t>point from which time is measured</a:t>
            </a:r>
          </a:p>
          <a:p>
            <a:r>
              <a:rPr lang="en-US" sz="3000" dirty="0" smtClean="0"/>
              <a:t>Instant </a:t>
            </a:r>
            <a:r>
              <a:rPr lang="en-US" sz="3000" dirty="0"/>
              <a:t>in time chosen as the origin of a particular </a:t>
            </a:r>
            <a:r>
              <a:rPr lang="en-US" sz="3000" dirty="0" smtClean="0"/>
              <a:t>era</a:t>
            </a:r>
          </a:p>
        </p:txBody>
      </p:sp>
    </p:spTree>
    <p:extLst>
      <p:ext uri="{BB962C8B-B14F-4D97-AF65-F5344CB8AC3E}">
        <p14:creationId xmlns:p14="http://schemas.microsoft.com/office/powerpoint/2010/main" val="35083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 Epochs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MATLAB – January 0, 0</a:t>
            </a:r>
          </a:p>
          <a:p>
            <a:r>
              <a:rPr lang="en-US" dirty="0"/>
              <a:t>Symbian, Go, Microsoft .NET – January 1, 1</a:t>
            </a:r>
          </a:p>
          <a:p>
            <a:r>
              <a:rPr lang="en-US" dirty="0"/>
              <a:t>NTFS, COBOL, Microsoft Windows – January 1, 1601</a:t>
            </a:r>
          </a:p>
          <a:p>
            <a:r>
              <a:rPr lang="en-US" dirty="0"/>
              <a:t>Common LISP, Network Time Protocol – January 1, 1900</a:t>
            </a:r>
          </a:p>
          <a:p>
            <a:r>
              <a:rPr lang="en-US" dirty="0"/>
              <a:t>Mac OS (through version 9) – January 1, 1904</a:t>
            </a:r>
          </a:p>
          <a:p>
            <a:r>
              <a:rPr lang="en-US" dirty="0"/>
              <a:t>Unix Epoch (Linux, Mac OS X), C, Java, JavaScript, Perl, PHP, Python, Ruby - January 1, </a:t>
            </a:r>
            <a:r>
              <a:rPr lang="en-US" dirty="0" smtClean="0"/>
              <a:t>1970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2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Organizes days for social, religious, commercial or administrative purposes</a:t>
            </a:r>
          </a:p>
          <a:p>
            <a:r>
              <a:rPr lang="en-US" sz="3000" dirty="0"/>
              <a:t>Gives names to periods of time, </a:t>
            </a:r>
            <a:r>
              <a:rPr lang="en-US" sz="3000" dirty="0" smtClean="0"/>
              <a:t>such as days</a:t>
            </a:r>
            <a:r>
              <a:rPr lang="en-US" sz="3000" dirty="0"/>
              <a:t>, weeks, months, and years</a:t>
            </a:r>
          </a:p>
          <a:p>
            <a:r>
              <a:rPr lang="en-US" sz="3000" dirty="0"/>
              <a:t>A date is a single, specific day within </a:t>
            </a:r>
            <a:r>
              <a:rPr lang="en-US" sz="3000" dirty="0" smtClean="0"/>
              <a:t>the </a:t>
            </a:r>
            <a:r>
              <a:rPr lang="en-US" sz="3000" dirty="0"/>
              <a:t>system</a:t>
            </a:r>
          </a:p>
          <a:p>
            <a:r>
              <a:rPr lang="en-US" sz="3000" dirty="0"/>
              <a:t>May be based on an epoch</a:t>
            </a:r>
          </a:p>
          <a:p>
            <a:r>
              <a:rPr lang="en-US" sz="3000" dirty="0"/>
              <a:t>Periods in a calendar (such as years and months) may </a:t>
            </a:r>
            <a:r>
              <a:rPr lang="en-US" sz="3000" dirty="0" smtClean="0"/>
              <a:t>follow cycles </a:t>
            </a:r>
            <a:r>
              <a:rPr lang="en-US" sz="3000" dirty="0"/>
              <a:t>of the sun or </a:t>
            </a:r>
            <a:r>
              <a:rPr lang="en-US" sz="3000" dirty="0" smtClean="0"/>
              <a:t>moon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123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GMT is </a:t>
            </a:r>
            <a:r>
              <a:rPr lang="en-US" dirty="0" smtClean="0"/>
              <a:t>Greenwich </a:t>
            </a:r>
            <a:r>
              <a:rPr lang="en-US" dirty="0"/>
              <a:t>Mean Time</a:t>
            </a:r>
          </a:p>
          <a:p>
            <a:r>
              <a:rPr lang="en-US" dirty="0"/>
              <a:t>Mean solar time at the Royal Observatory in Greenwich, </a:t>
            </a:r>
            <a:r>
              <a:rPr lang="en-US" dirty="0" smtClean="0"/>
              <a:t>London</a:t>
            </a:r>
          </a:p>
          <a:p>
            <a:r>
              <a:rPr lang="en-US" dirty="0" smtClean="0"/>
              <a:t>GMT </a:t>
            </a:r>
            <a:r>
              <a:rPr lang="en-US" dirty="0"/>
              <a:t>used in winter, British Summer Time in summer</a:t>
            </a:r>
          </a:p>
          <a:p>
            <a:r>
              <a:rPr lang="en-US" b="1" dirty="0" smtClean="0"/>
              <a:t>UTC </a:t>
            </a:r>
            <a:r>
              <a:rPr lang="en-US" dirty="0" smtClean="0"/>
              <a:t>is Coordinated </a:t>
            </a:r>
            <a:r>
              <a:rPr lang="en-US" dirty="0"/>
              <a:t>Universal </a:t>
            </a:r>
            <a:r>
              <a:rPr lang="en-US" dirty="0" smtClean="0"/>
              <a:t>Time</a:t>
            </a:r>
          </a:p>
          <a:p>
            <a:r>
              <a:rPr lang="en-US" dirty="0"/>
              <a:t>Precisely defined with atomic </a:t>
            </a:r>
            <a:r>
              <a:rPr lang="en-US" dirty="0" smtClean="0"/>
              <a:t>time</a:t>
            </a:r>
          </a:p>
          <a:p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not change with a change of seasons</a:t>
            </a:r>
            <a:endParaRPr lang="en-US" dirty="0"/>
          </a:p>
          <a:p>
            <a:r>
              <a:rPr lang="en-US" dirty="0" smtClean="0"/>
              <a:t>UTC </a:t>
            </a:r>
            <a:r>
              <a:rPr lang="en-US" dirty="0"/>
              <a:t>replaced GMT as the </a:t>
            </a:r>
            <a:r>
              <a:rPr lang="en-US" dirty="0" smtClean="0"/>
              <a:t>main </a:t>
            </a:r>
            <a:r>
              <a:rPr lang="en-US" dirty="0"/>
              <a:t>reference time scale </a:t>
            </a:r>
            <a:r>
              <a:rPr lang="en-US" dirty="0" smtClean="0"/>
              <a:t>on </a:t>
            </a:r>
            <a:r>
              <a:rPr lang="en-US" dirty="0"/>
              <a:t>1 January </a:t>
            </a:r>
            <a:r>
              <a:rPr lang="en-US" dirty="0" smtClean="0"/>
              <a:t>1972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Getting a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Several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 12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 be December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right? Wrong -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January.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Really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 year called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12? 12 AD? No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1913.</a:t>
            </a:r>
            <a:endParaRPr lang="en-US" sz="28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3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3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Date(12, 12, 12)</a:t>
            </a:r>
            <a:r>
              <a:rPr lang="en-US" sz="3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3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fi-FI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 Jan 12 00:00:00 EST 1913</a:t>
            </a:r>
            <a:endParaRPr lang="en-US" sz="2800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 - there is a time in a date?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than that, there is a </a:t>
            </a:r>
            <a:r>
              <a:rPr lang="en-US" sz="28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timezone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EST.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1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8601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International standard for representation of dates and </a:t>
            </a:r>
            <a:r>
              <a:rPr lang="en-US" dirty="0" smtClean="0"/>
              <a:t>times</a:t>
            </a:r>
          </a:p>
          <a:p>
            <a:r>
              <a:rPr lang="en-US" dirty="0" smtClean="0"/>
              <a:t>Uses the Gregorian calendar system</a:t>
            </a:r>
          </a:p>
          <a:p>
            <a:r>
              <a:rPr lang="en-US" dirty="0" smtClean="0"/>
              <a:t>Ordered </a:t>
            </a:r>
            <a:r>
              <a:rPr lang="en-US" dirty="0"/>
              <a:t>from </a:t>
            </a:r>
            <a:r>
              <a:rPr lang="en-US" dirty="0" smtClean="0"/>
              <a:t>most </a:t>
            </a:r>
            <a:r>
              <a:rPr lang="en-US" dirty="0"/>
              <a:t>to </a:t>
            </a:r>
            <a:r>
              <a:rPr lang="en-US" dirty="0" smtClean="0"/>
              <a:t>least </a:t>
            </a:r>
            <a:r>
              <a:rPr lang="en-US" dirty="0"/>
              <a:t>significant: year, </a:t>
            </a:r>
            <a:r>
              <a:rPr lang="en-US" dirty="0" smtClean="0"/>
              <a:t>month, </a:t>
            </a:r>
            <a:r>
              <a:rPr lang="en-US" dirty="0"/>
              <a:t>day, hour, minute, second, and fraction of second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date and time value has a fixed number of digits padded with leading </a:t>
            </a:r>
            <a:r>
              <a:rPr lang="en-US" dirty="0" err="1"/>
              <a:t>zeros</a:t>
            </a:r>
            <a:endParaRPr lang="en-US" dirty="0"/>
          </a:p>
          <a:p>
            <a:r>
              <a:rPr lang="en-US" dirty="0"/>
              <a:t>Uses a minimum four-digit year [YYYY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3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O 8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81000"/>
            <a:ext cx="5130742" cy="598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8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 of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Distinguishes between machine and human views of a timeline</a:t>
            </a:r>
          </a:p>
          <a:p>
            <a:r>
              <a:rPr lang="en-US" sz="3000" dirty="0"/>
              <a:t>Timeline is </a:t>
            </a:r>
            <a:r>
              <a:rPr lang="en-US" sz="3000" dirty="0" smtClean="0"/>
              <a:t>a sequence </a:t>
            </a:r>
            <a:r>
              <a:rPr lang="en-US" sz="3000" dirty="0"/>
              <a:t>of instants</a:t>
            </a:r>
          </a:p>
          <a:p>
            <a:r>
              <a:rPr lang="en-US" sz="3000" dirty="0"/>
              <a:t>Immutable and thread </a:t>
            </a:r>
            <a:r>
              <a:rPr lang="en-US" sz="3000" dirty="0" smtClean="0"/>
              <a:t>safe</a:t>
            </a:r>
            <a:endParaRPr lang="en-US" sz="3000" dirty="0"/>
          </a:p>
          <a:p>
            <a:r>
              <a:rPr lang="en-US" sz="3000" dirty="0"/>
              <a:t>Fluent interface, methods can be </a:t>
            </a:r>
            <a:r>
              <a:rPr lang="en-US" sz="3000" dirty="0" smtClean="0"/>
              <a:t>chained</a:t>
            </a:r>
            <a:endParaRPr lang="en-US" sz="3000" dirty="0"/>
          </a:p>
          <a:p>
            <a:r>
              <a:rPr lang="en-US" sz="3000" dirty="0" smtClean="0"/>
              <a:t>Well-defined </a:t>
            </a:r>
            <a:r>
              <a:rPr lang="en-US" sz="3000" dirty="0"/>
              <a:t>and clear about </a:t>
            </a:r>
            <a:r>
              <a:rPr lang="en-US" sz="3000" dirty="0" smtClean="0"/>
              <a:t>purpose</a:t>
            </a:r>
            <a:endParaRPr lang="en-US" sz="3000" dirty="0"/>
          </a:p>
          <a:p>
            <a:r>
              <a:rPr lang="en-US" sz="3000" dirty="0"/>
              <a:t>Rejects null </a:t>
            </a:r>
            <a:r>
              <a:rPr lang="en-US" sz="3000" dirty="0" smtClean="0"/>
              <a:t>and bad arguments </a:t>
            </a:r>
            <a:r>
              <a:rPr lang="en-US" sz="3000" dirty="0"/>
              <a:t>early</a:t>
            </a:r>
          </a:p>
          <a:p>
            <a:r>
              <a:rPr lang="en-US" sz="3000" dirty="0"/>
              <a:t>Extensible, by use of the strategy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3385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An instantaneous point on </a:t>
            </a:r>
            <a:r>
              <a:rPr lang="en-US" sz="3000" dirty="0" smtClean="0"/>
              <a:t>a discretized time-line</a:t>
            </a:r>
          </a:p>
          <a:p>
            <a:r>
              <a:rPr lang="en-US" sz="3000" dirty="0" smtClean="0"/>
              <a:t>Used </a:t>
            </a:r>
            <a:r>
              <a:rPr lang="en-US" sz="3000" dirty="0"/>
              <a:t>to record event time-stamps in </a:t>
            </a:r>
            <a:r>
              <a:rPr lang="en-US" sz="3000" dirty="0" smtClean="0"/>
              <a:t>applications</a:t>
            </a:r>
          </a:p>
          <a:p>
            <a:r>
              <a:rPr lang="en-US" sz="3000" dirty="0" smtClean="0"/>
              <a:t>Stored </a:t>
            </a:r>
            <a:r>
              <a:rPr lang="en-US" sz="3000" dirty="0"/>
              <a:t>to nanosecond </a:t>
            </a:r>
            <a:r>
              <a:rPr lang="en-US" sz="3000" dirty="0" smtClean="0"/>
              <a:t>resolution</a:t>
            </a:r>
          </a:p>
          <a:p>
            <a:r>
              <a:rPr lang="en-US" sz="3000" dirty="0" smtClean="0"/>
              <a:t>Stores </a:t>
            </a:r>
            <a:r>
              <a:rPr lang="en-US" sz="3000" dirty="0"/>
              <a:t>a </a:t>
            </a:r>
            <a:r>
              <a:rPr lang="en-US" sz="3000" dirty="0">
                <a:cs typeface="Consolas" panose="020B0609020204030204" pitchFamily="49" charset="0"/>
              </a:rPr>
              <a:t>long</a:t>
            </a:r>
            <a:r>
              <a:rPr lang="en-US" sz="3000" dirty="0"/>
              <a:t> </a:t>
            </a:r>
            <a:r>
              <a:rPr lang="en-US" sz="3000" dirty="0" smtClean="0"/>
              <a:t>for epoch-seconds </a:t>
            </a:r>
            <a:r>
              <a:rPr lang="en-US" sz="3000" dirty="0"/>
              <a:t>and an </a:t>
            </a:r>
            <a:r>
              <a:rPr lang="en-US" sz="3000" dirty="0" err="1">
                <a:cs typeface="Consolas" panose="020B0609020204030204" pitchFamily="49" charset="0"/>
              </a:rPr>
              <a:t>int</a:t>
            </a:r>
            <a:r>
              <a:rPr lang="en-US" sz="3000" dirty="0"/>
              <a:t> </a:t>
            </a:r>
            <a:r>
              <a:rPr lang="en-US" sz="3000" dirty="0" smtClean="0"/>
              <a:t>for nanosecond-of-second</a:t>
            </a:r>
          </a:p>
          <a:p>
            <a:r>
              <a:rPr lang="en-US" sz="3000" dirty="0" smtClean="0"/>
              <a:t>Uses standard Java epoch, so </a:t>
            </a:r>
            <a:r>
              <a:rPr lang="en-US" sz="3000" dirty="0"/>
              <a:t>epoch-seconds </a:t>
            </a:r>
            <a:r>
              <a:rPr lang="en-US" sz="3000" dirty="0" smtClean="0"/>
              <a:t>can be negative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3929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An </a:t>
            </a:r>
            <a:r>
              <a:rPr lang="en-US" sz="3000" dirty="0"/>
              <a:t>indication of date or time </a:t>
            </a:r>
            <a:r>
              <a:rPr lang="en-US" sz="3000" dirty="0" smtClean="0"/>
              <a:t>not sufficient </a:t>
            </a:r>
            <a:r>
              <a:rPr lang="en-US" sz="3000" dirty="0"/>
              <a:t>to specify a specific, unique point on the </a:t>
            </a:r>
            <a:r>
              <a:rPr lang="en-US" sz="3000" dirty="0" smtClean="0"/>
              <a:t>timeline</a:t>
            </a:r>
          </a:p>
          <a:p>
            <a:r>
              <a:rPr lang="en-US" sz="3000" dirty="0" smtClean="0"/>
              <a:t>Definition </a:t>
            </a:r>
            <a:r>
              <a:rPr lang="en-US" sz="3000" dirty="0"/>
              <a:t>is </a:t>
            </a:r>
            <a:r>
              <a:rPr lang="en-US" sz="3000" dirty="0" smtClean="0"/>
              <a:t>field-based</a:t>
            </a:r>
            <a:r>
              <a:rPr lang="en-US" sz="3000" dirty="0"/>
              <a:t>, using </a:t>
            </a:r>
            <a:r>
              <a:rPr lang="en-US" sz="3000" dirty="0" smtClean="0"/>
              <a:t>fields such </a:t>
            </a:r>
            <a:r>
              <a:rPr lang="en-US" sz="3000" dirty="0"/>
              <a:t>as year, month, day of month, and time of </a:t>
            </a:r>
            <a:r>
              <a:rPr lang="en-US" sz="3000" dirty="0" smtClean="0"/>
              <a:t>day</a:t>
            </a:r>
          </a:p>
          <a:p>
            <a:r>
              <a:rPr lang="en-US" sz="3000" dirty="0"/>
              <a:t>C</a:t>
            </a:r>
            <a:r>
              <a:rPr lang="en-US" sz="3000" dirty="0" smtClean="0"/>
              <a:t>lasses available for </a:t>
            </a:r>
            <a:r>
              <a:rPr lang="en-US" sz="3000" dirty="0"/>
              <a:t>commonly used partials, </a:t>
            </a:r>
            <a:r>
              <a:rPr lang="en-US" sz="3000" dirty="0" smtClean="0"/>
              <a:t>such as</a:t>
            </a:r>
            <a:r>
              <a:rPr lang="en-US" sz="3000" dirty="0"/>
              <a:t> </a:t>
            </a:r>
            <a:r>
              <a:rPr lang="en-US" sz="3000" dirty="0" err="1" smtClean="0"/>
              <a:t>MonthDay</a:t>
            </a:r>
            <a:r>
              <a:rPr lang="en-US" sz="3000" dirty="0" smtClean="0"/>
              <a:t>, </a:t>
            </a:r>
            <a:r>
              <a:rPr lang="en-US" sz="3000" dirty="0" err="1" smtClean="0"/>
              <a:t>YearMonth</a:t>
            </a:r>
            <a:r>
              <a:rPr lang="en-US" sz="3000" dirty="0"/>
              <a:t> </a:t>
            </a:r>
            <a:r>
              <a:rPr lang="en-US" sz="3000" dirty="0" smtClean="0"/>
              <a:t>(card expiration?), </a:t>
            </a:r>
            <a:r>
              <a:rPr lang="en-US" sz="3000" dirty="0" err="1" smtClean="0"/>
              <a:t>LocalDate</a:t>
            </a:r>
            <a:r>
              <a:rPr lang="en-US" sz="3000" dirty="0"/>
              <a:t> </a:t>
            </a:r>
            <a:r>
              <a:rPr lang="en-US" sz="3000" dirty="0" smtClean="0"/>
              <a:t>(date </a:t>
            </a:r>
            <a:r>
              <a:rPr lang="en-US" sz="3000" dirty="0"/>
              <a:t>with no time or time zone), </a:t>
            </a:r>
            <a:r>
              <a:rPr lang="en-US" sz="3000" dirty="0" smtClean="0"/>
              <a:t>and </a:t>
            </a:r>
            <a:r>
              <a:rPr lang="en-US" sz="3000" dirty="0" err="1" smtClean="0"/>
              <a:t>LocalTime</a:t>
            </a:r>
            <a:r>
              <a:rPr lang="en-US" sz="3000" dirty="0"/>
              <a:t> </a:t>
            </a:r>
            <a:r>
              <a:rPr lang="en-US" sz="3000" dirty="0" smtClean="0"/>
              <a:t>(time </a:t>
            </a:r>
            <a:r>
              <a:rPr lang="en-US" sz="3000" dirty="0"/>
              <a:t>with </a:t>
            </a:r>
            <a:r>
              <a:rPr lang="en-US" sz="3000" dirty="0" smtClean="0"/>
              <a:t>no date and no </a:t>
            </a:r>
            <a:r>
              <a:rPr lang="en-US" sz="3000" dirty="0"/>
              <a:t>time zone</a:t>
            </a:r>
            <a:r>
              <a:rPr lang="en-US" sz="3000" dirty="0" smtClean="0"/>
              <a:t>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36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</a:t>
            </a:r>
            <a:r>
              <a:rPr lang="en-US" sz="3000" dirty="0"/>
              <a:t>precise length of elapsed time, in </a:t>
            </a:r>
            <a:r>
              <a:rPr lang="en-US" sz="3000" dirty="0" smtClean="0"/>
              <a:t>nanoseconds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oes </a:t>
            </a:r>
            <a:r>
              <a:rPr lang="en-US" sz="3000" dirty="0"/>
              <a:t>not use date-based constructs such as years, months, and </a:t>
            </a:r>
            <a:r>
              <a:rPr lang="en-US" sz="3000" dirty="0" smtClean="0"/>
              <a:t>days</a:t>
            </a:r>
          </a:p>
          <a:p>
            <a:r>
              <a:rPr lang="en-US" sz="3000" dirty="0"/>
              <a:t>C</a:t>
            </a:r>
            <a:r>
              <a:rPr lang="en-US" sz="3000" dirty="0" smtClean="0"/>
              <a:t>an </a:t>
            </a:r>
            <a:r>
              <a:rPr lang="en-US" sz="3000" dirty="0"/>
              <a:t>have a negative value, if it is created with an end point that occurs before the start point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809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length </a:t>
            </a:r>
            <a:r>
              <a:rPr lang="en-US" sz="3000" dirty="0"/>
              <a:t>of elapsed </a:t>
            </a:r>
            <a:r>
              <a:rPr lang="en-US" sz="3000" dirty="0" smtClean="0"/>
              <a:t>time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efined </a:t>
            </a:r>
            <a:r>
              <a:rPr lang="en-US" sz="3000" dirty="0"/>
              <a:t>using calendar </a:t>
            </a:r>
            <a:r>
              <a:rPr lang="en-US" sz="3000" dirty="0" smtClean="0"/>
              <a:t>fields: years</a:t>
            </a:r>
            <a:r>
              <a:rPr lang="en-US" sz="3000" dirty="0"/>
              <a:t>, months, and </a:t>
            </a:r>
            <a:r>
              <a:rPr lang="en-US" sz="3000" dirty="0" smtClean="0"/>
              <a:t>days (not minutes and seconds)</a:t>
            </a:r>
          </a:p>
          <a:p>
            <a:r>
              <a:rPr lang="en-US" sz="3000" dirty="0" smtClean="0"/>
              <a:t>Takes </a:t>
            </a:r>
            <a:r>
              <a:rPr lang="en-US" sz="3000" dirty="0" err="1" smtClean="0"/>
              <a:t>timezones</a:t>
            </a:r>
            <a:r>
              <a:rPr lang="en-US" sz="3000" dirty="0" smtClean="0"/>
              <a:t> into account for calculation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8149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Adjusters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@Override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Temporal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adjustInto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(Temporal temporal) {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// 12:04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Adjusters, Java 8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temporal -&gt;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(4,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8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Sorry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Properties </a:t>
            </a:r>
            <a:r>
              <a:rPr lang="en-US" dirty="0"/>
              <a:t>have random </a:t>
            </a:r>
            <a:r>
              <a:rPr lang="en-US" dirty="0" smtClean="0"/>
              <a:t>offsets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are zero-based, such as month and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are one-based, such as </a:t>
            </a:r>
            <a:r>
              <a:rPr lang="en-US" dirty="0" smtClean="0"/>
              <a:t>day of the month</a:t>
            </a:r>
          </a:p>
          <a:p>
            <a:pPr lvl="1"/>
            <a:r>
              <a:rPr lang="en-US" dirty="0" smtClean="0"/>
              <a:t>Year </a:t>
            </a:r>
            <a:r>
              <a:rPr lang="en-US" dirty="0"/>
              <a:t>has an offset of </a:t>
            </a:r>
            <a:r>
              <a:rPr lang="en-US" dirty="0" smtClean="0"/>
              <a:t>1900</a:t>
            </a:r>
            <a:endParaRPr lang="en-US" dirty="0"/>
          </a:p>
          <a:p>
            <a:r>
              <a:rPr lang="en-US" dirty="0" smtClean="0"/>
              <a:t>Mutable – not thread-safe</a:t>
            </a:r>
            <a:endParaRPr lang="en-US" dirty="0"/>
          </a:p>
          <a:p>
            <a:r>
              <a:rPr lang="en-US" dirty="0"/>
              <a:t>Not </a:t>
            </a:r>
            <a:r>
              <a:rPr lang="en-US" dirty="0" err="1" smtClean="0"/>
              <a:t>internationalizable</a:t>
            </a:r>
            <a:endParaRPr lang="en-US" dirty="0" smtClean="0"/>
          </a:p>
          <a:p>
            <a:r>
              <a:rPr lang="en-US" dirty="0" smtClean="0"/>
              <a:t>Conceptually, represents </a:t>
            </a:r>
            <a:r>
              <a:rPr lang="en-US" dirty="0"/>
              <a:t>a specific instant in time, </a:t>
            </a:r>
            <a:r>
              <a:rPr lang="en-US" dirty="0" smtClean="0"/>
              <a:t>not a date</a:t>
            </a:r>
          </a:p>
          <a:p>
            <a:r>
              <a:rPr lang="en-US" dirty="0" smtClean="0"/>
              <a:t>Millisecond granularity</a:t>
            </a:r>
          </a:p>
          <a:p>
            <a:r>
              <a:rPr lang="en-US" dirty="0"/>
              <a:t>Does not reflect </a:t>
            </a:r>
            <a:r>
              <a:rPr lang="en-US" dirty="0" smtClean="0"/>
              <a:t>UTC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9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</a:t>
            </a:r>
            <a:r>
              <a:rPr lang="en-US" sz="3000" dirty="0"/>
              <a:t> </a:t>
            </a:r>
            <a:r>
              <a:rPr lang="en-US" sz="3000" dirty="0" smtClean="0"/>
              <a:t>- instants</a:t>
            </a:r>
            <a:r>
              <a:rPr lang="en-US" sz="3000" dirty="0"/>
              <a:t>, durations, dates, times, time zones, </a:t>
            </a:r>
            <a:r>
              <a:rPr lang="en-US" sz="3000" dirty="0" smtClean="0"/>
              <a:t>periods; immutable </a:t>
            </a:r>
            <a:r>
              <a:rPr lang="en-US" sz="3000" dirty="0"/>
              <a:t>and </a:t>
            </a:r>
            <a:r>
              <a:rPr lang="en-US" sz="3000" dirty="0" smtClean="0"/>
              <a:t>thread-safe</a:t>
            </a:r>
            <a:endParaRPr lang="en-US" sz="3000" dirty="0"/>
          </a:p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java.time.chrono</a:t>
            </a:r>
            <a:r>
              <a:rPr lang="en-US" sz="3000" dirty="0"/>
              <a:t> </a:t>
            </a:r>
            <a:r>
              <a:rPr lang="en-US" sz="3000" dirty="0" smtClean="0"/>
              <a:t>- calendar </a:t>
            </a:r>
            <a:r>
              <a:rPr lang="en-US" sz="3000" dirty="0"/>
              <a:t>systems other than </a:t>
            </a:r>
            <a:r>
              <a:rPr lang="en-US" sz="3000" dirty="0" smtClean="0"/>
              <a:t>ISO-8601 </a:t>
            </a:r>
            <a:r>
              <a:rPr lang="en-US" sz="3000" dirty="0"/>
              <a:t>calendar </a:t>
            </a:r>
            <a:r>
              <a:rPr lang="en-US" sz="3000" dirty="0" smtClean="0"/>
              <a:t>system</a:t>
            </a:r>
            <a:endParaRPr lang="en-US" sz="3000" dirty="0"/>
          </a:p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java.time.format</a:t>
            </a:r>
            <a:r>
              <a:rPr lang="en-US" sz="3000" dirty="0"/>
              <a:t> </a:t>
            </a:r>
            <a:r>
              <a:rPr lang="en-US" sz="3000" dirty="0" smtClean="0"/>
              <a:t>- formatting </a:t>
            </a:r>
            <a:r>
              <a:rPr lang="en-US" sz="3000" dirty="0"/>
              <a:t>and </a:t>
            </a:r>
            <a:r>
              <a:rPr lang="en-US" sz="3000" dirty="0" smtClean="0"/>
              <a:t>parsing</a:t>
            </a:r>
            <a:endParaRPr lang="en-US" sz="3000" dirty="0"/>
          </a:p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java.time.temporal</a:t>
            </a:r>
            <a:r>
              <a:rPr lang="en-US" sz="3000" dirty="0"/>
              <a:t> </a:t>
            </a:r>
            <a:r>
              <a:rPr lang="en-US" sz="3000" dirty="0" smtClean="0"/>
              <a:t>- field</a:t>
            </a:r>
            <a:r>
              <a:rPr lang="en-US" sz="3000" dirty="0"/>
              <a:t>, unit, or adjustment access to a temporal </a:t>
            </a:r>
            <a:r>
              <a:rPr lang="en-US" sz="3000" dirty="0" smtClean="0"/>
              <a:t>objects</a:t>
            </a:r>
            <a:endParaRPr lang="en-US" sz="3000" dirty="0"/>
          </a:p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java.time.zone</a:t>
            </a:r>
            <a:r>
              <a:rPr lang="en-US" sz="3000" dirty="0"/>
              <a:t> </a:t>
            </a:r>
            <a:r>
              <a:rPr lang="en-US" sz="3000" dirty="0" smtClean="0"/>
              <a:t>– support for </a:t>
            </a:r>
            <a:r>
              <a:rPr lang="en-US" sz="3000" dirty="0"/>
              <a:t>time zones and their </a:t>
            </a:r>
            <a:r>
              <a:rPr lang="en-US" sz="3000" dirty="0" smtClean="0"/>
              <a:t>rules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699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sz="2400" dirty="0"/>
              <a:t> - static </a:t>
            </a:r>
            <a:r>
              <a:rPr lang="en-US" sz="2400" dirty="0" smtClean="0"/>
              <a:t>factory, validates </a:t>
            </a:r>
            <a:r>
              <a:rPr lang="en-US" sz="2400" dirty="0"/>
              <a:t>input </a:t>
            </a:r>
            <a:r>
              <a:rPr lang="en-US" sz="2400" dirty="0" smtClean="0"/>
              <a:t>parameters</a:t>
            </a:r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dirty="0"/>
              <a:t> - static </a:t>
            </a:r>
            <a:r>
              <a:rPr lang="en-US" sz="2400" dirty="0" smtClean="0"/>
              <a:t>factory, converts </a:t>
            </a:r>
            <a:r>
              <a:rPr lang="en-US" sz="2400" dirty="0"/>
              <a:t>to an instance of a target class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400" dirty="0"/>
              <a:t> - </a:t>
            </a:r>
            <a:r>
              <a:rPr lang="en-US" sz="2400" dirty="0" smtClean="0"/>
              <a:t>returns </a:t>
            </a:r>
            <a:r>
              <a:rPr lang="en-US" sz="2400" dirty="0"/>
              <a:t>part of the state </a:t>
            </a:r>
            <a:endParaRPr lang="en-US" sz="2400" dirty="0" smtClean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2400" dirty="0"/>
              <a:t> - </a:t>
            </a:r>
            <a:r>
              <a:rPr lang="en-US" sz="2400" dirty="0" smtClean="0"/>
              <a:t>queries </a:t>
            </a:r>
            <a:r>
              <a:rPr lang="en-US" sz="2400" dirty="0"/>
              <a:t>the state </a:t>
            </a:r>
            <a:endParaRPr lang="en-US" sz="2400" dirty="0" smtClean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400" dirty="0"/>
              <a:t> - </a:t>
            </a:r>
            <a:r>
              <a:rPr lang="en-US" sz="2400" dirty="0"/>
              <a:t>r</a:t>
            </a:r>
            <a:r>
              <a:rPr lang="en-US" sz="2400" dirty="0" smtClean="0"/>
              <a:t>eturns immutable </a:t>
            </a:r>
            <a:r>
              <a:rPr lang="en-US" sz="2400" dirty="0"/>
              <a:t>copy </a:t>
            </a:r>
            <a:r>
              <a:rPr lang="en-US" sz="2400" dirty="0" smtClean="0"/>
              <a:t>with elements changed</a:t>
            </a:r>
            <a:endParaRPr lang="en-US" sz="2400" dirty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sz="2400" dirty="0"/>
              <a:t> - </a:t>
            </a:r>
            <a:r>
              <a:rPr lang="en-US" sz="2400" dirty="0" smtClean="0"/>
              <a:t>converts </a:t>
            </a:r>
            <a:r>
              <a:rPr lang="en-US" sz="2400" dirty="0"/>
              <a:t>this object to another object </a:t>
            </a:r>
            <a:r>
              <a:rPr lang="en-US" sz="2400" dirty="0" smtClean="0"/>
              <a:t>type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plus, minus </a:t>
            </a:r>
            <a:r>
              <a:rPr lang="en-US" sz="2400" dirty="0"/>
              <a:t> - returns immutable copy after time </a:t>
            </a:r>
            <a:r>
              <a:rPr lang="en-US" sz="2400" dirty="0" smtClean="0"/>
              <a:t>operation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lang="en-US" sz="2400" dirty="0"/>
              <a:t> - static, parses an input string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400" dirty="0"/>
              <a:t> - uses a specified formatter to </a:t>
            </a:r>
            <a:r>
              <a:rPr lang="en-US" sz="2400" dirty="0" smtClean="0"/>
              <a:t>format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734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for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DayOfWeek</a:t>
            </a:r>
            <a:r>
              <a:rPr lang="en-US" dirty="0" smtClean="0"/>
              <a:t>, for example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DayOfWeek.SUNDAY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Month</a:t>
            </a:r>
            <a:r>
              <a:rPr lang="en-US" dirty="0"/>
              <a:t> , for example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(2014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Month.MAY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dirty="0" err="1" smtClean="0"/>
              <a:t>ChronoUnit</a:t>
            </a:r>
            <a:r>
              <a:rPr lang="en-US" dirty="0"/>
              <a:t> , for example </a:t>
            </a:r>
            <a:br>
              <a:rPr lang="en-US" dirty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Instant.now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.plus(1,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ChronoUnit.DAYS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 smtClean="0"/>
              <a:t>Other </a:t>
            </a:r>
            <a:r>
              <a:rPr lang="en-US" dirty="0"/>
              <a:t>useful </a:t>
            </a:r>
            <a:r>
              <a:rPr lang="en-US" dirty="0" err="1"/>
              <a:t>enums</a:t>
            </a:r>
            <a:endParaRPr lang="en-US" dirty="0"/>
          </a:p>
          <a:p>
            <a:pPr lvl="1"/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LocalTime.MIDNIGHT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00:00</a:t>
            </a:r>
          </a:p>
          <a:p>
            <a:pPr lvl="1"/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LocalTime.NOON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12:00</a:t>
            </a:r>
          </a:p>
        </p:txBody>
      </p:sp>
    </p:spTree>
    <p:extLst>
      <p:ext uri="{BB962C8B-B14F-4D97-AF65-F5344CB8AC3E}">
        <p14:creationId xmlns:p14="http://schemas.microsoft.com/office/powerpoint/2010/main" val="34853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2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hlinkClick r:id="rId2"/>
              </a:rPr>
              <a:t>JSR 310: A New Java Date/Time API</a:t>
            </a:r>
            <a:endParaRPr lang="en-US" sz="3000" dirty="0"/>
          </a:p>
          <a:p>
            <a:r>
              <a:rPr lang="en-US" sz="3000" dirty="0" err="1" smtClean="0">
                <a:hlinkClick r:id="rId3"/>
              </a:rPr>
              <a:t>Joda</a:t>
            </a:r>
            <a:r>
              <a:rPr lang="en-US" sz="3000" dirty="0" smtClean="0">
                <a:hlinkClick r:id="rId3"/>
              </a:rPr>
              <a:t>-Time</a:t>
            </a:r>
            <a:endParaRPr lang="en-US" sz="3000" dirty="0"/>
          </a:p>
          <a:p>
            <a:r>
              <a:rPr lang="en-US" sz="3000" dirty="0" smtClean="0">
                <a:hlinkClick r:id="rId4"/>
              </a:rPr>
              <a:t>Java </a:t>
            </a:r>
            <a:r>
              <a:rPr lang="en-US" sz="3000" dirty="0">
                <a:hlinkClick r:id="rId4"/>
              </a:rPr>
              <a:t>101: The next generation: It's time for a </a:t>
            </a:r>
            <a:r>
              <a:rPr lang="en-US" sz="3000" dirty="0" smtClean="0">
                <a:hlinkClick r:id="rId4"/>
              </a:rPr>
              <a:t>change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058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code used in this presentation on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5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 is Not an Instant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new Date(10, 10, 10);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Thu </a:t>
            </a:r>
            <a:r>
              <a:rPr lang="fr-FR" sz="2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</a:t>
            </a:r>
            <a:r>
              <a:rPr lang="fr-FR" sz="2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 00:00:00 EST </a:t>
            </a:r>
            <a:r>
              <a:rPr lang="fr-FR" sz="2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1910</a:t>
            </a:r>
          </a:p>
          <a:p>
            <a:pPr marL="0" indent="0">
              <a:buNone/>
            </a:pPr>
            <a:endParaRPr lang="en-US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Transfer to another </a:t>
            </a:r>
            <a:r>
              <a:rPr lang="en-US" sz="2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timezone</a:t>
            </a:r>
            <a:endParaRPr lang="en-US" sz="2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TimeZone.setDefault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TimeZone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getTimeZone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("Asia/Calcutta"));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2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 Nov 10 10:53:20 IST 1910</a:t>
            </a:r>
            <a:endParaRPr lang="en-US" sz="2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47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Date was the work of </a:t>
            </a:r>
            <a:r>
              <a:rPr lang="en-US" sz="3000" dirty="0"/>
              <a:t>James Gosling and Arthur van </a:t>
            </a:r>
            <a:r>
              <a:rPr lang="en-US" sz="3000" dirty="0" smtClean="0"/>
              <a:t>Hoff</a:t>
            </a:r>
          </a:p>
          <a:p>
            <a:r>
              <a:rPr lang="en-US" sz="3000" dirty="0" smtClean="0"/>
              <a:t>Added in JDK 1.0 and mostly deprecated in JDK 1.1, but never removed</a:t>
            </a:r>
          </a:p>
          <a:p>
            <a:r>
              <a:rPr lang="en-US" sz="3000" dirty="0" smtClean="0"/>
              <a:t>Calendar was donated by IBM to Sun, based on </a:t>
            </a:r>
            <a:r>
              <a:rPr lang="en-US" sz="3000" dirty="0" err="1" smtClean="0"/>
              <a:t>Taligent</a:t>
            </a:r>
            <a:r>
              <a:rPr lang="en-US" sz="3000" dirty="0" smtClean="0"/>
              <a:t> code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919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Go Out on a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“Calendar” represents a date, time and time-zone</a:t>
            </a:r>
          </a:p>
          <a:p>
            <a:r>
              <a:rPr lang="en-US" sz="3000" dirty="0" smtClean="0"/>
              <a:t>Default is Gregorian calendar </a:t>
            </a:r>
          </a:p>
          <a:p>
            <a:r>
              <a:rPr lang="en-US" sz="3000" dirty="0" smtClean="0"/>
              <a:t>In Thailand only, you get a Buddhist calendar</a:t>
            </a:r>
          </a:p>
          <a:p>
            <a:r>
              <a:rPr lang="en-US" sz="3000" dirty="0"/>
              <a:t>Y</a:t>
            </a:r>
            <a:r>
              <a:rPr lang="en-US" sz="3000" dirty="0" smtClean="0"/>
              <a:t>ou can ask specifically ask for a Japanese calendar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138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Can’t </a:t>
            </a:r>
            <a:r>
              <a:rPr lang="en-US" sz="3000" dirty="0"/>
              <a:t>create a Calendar from a </a:t>
            </a:r>
            <a:r>
              <a:rPr lang="en-US" sz="3000" dirty="0" smtClean="0"/>
              <a:t>Date</a:t>
            </a:r>
          </a:p>
          <a:p>
            <a:r>
              <a:rPr lang="en-US" sz="3000" dirty="0" smtClean="0"/>
              <a:t>Can’t format a Calendar</a:t>
            </a:r>
          </a:p>
          <a:p>
            <a:r>
              <a:rPr lang="en-US" sz="3000" dirty="0" smtClean="0"/>
              <a:t>Zero-based offsets</a:t>
            </a:r>
          </a:p>
          <a:p>
            <a:r>
              <a:rPr lang="en-US" sz="3000" dirty="0" smtClean="0"/>
              <a:t>Conceptually</a:t>
            </a:r>
            <a:r>
              <a:rPr lang="en-US" sz="3000" dirty="0"/>
              <a:t>, represents a specific instant in time, not a </a:t>
            </a:r>
            <a:r>
              <a:rPr lang="en-US" sz="3000" dirty="0" smtClean="0"/>
              <a:t>calendar system</a:t>
            </a:r>
            <a:endParaRPr lang="en-US" sz="3000" dirty="0"/>
          </a:p>
          <a:p>
            <a:r>
              <a:rPr lang="en-US" sz="3000" dirty="0"/>
              <a:t>Millisecond </a:t>
            </a:r>
            <a:r>
              <a:rPr lang="en-US" sz="3000" dirty="0" smtClean="0"/>
              <a:t>granularity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711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Mutable – not thread-safe</a:t>
            </a:r>
          </a:p>
          <a:p>
            <a:r>
              <a:rPr lang="en-US" sz="3000" dirty="0" smtClean="0"/>
              <a:t>Calendar stores its state internally in two different ways</a:t>
            </a:r>
          </a:p>
          <a:p>
            <a:pPr lvl="1"/>
            <a:r>
              <a:rPr lang="en-US" dirty="0" smtClean="0"/>
              <a:t>as a millisecond offset from the epoch </a:t>
            </a:r>
          </a:p>
          <a:p>
            <a:pPr lvl="1"/>
            <a:r>
              <a:rPr lang="en-US" dirty="0" smtClean="0"/>
              <a:t>as a set of fields</a:t>
            </a:r>
          </a:p>
          <a:p>
            <a:r>
              <a:rPr lang="en-US" sz="3000" dirty="0" smtClean="0"/>
              <a:t>Source of many bugs and performance issues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736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Revisited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5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5500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5500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5500" dirty="0">
                <a:latin typeface="Consolas" panose="020B0609020204030204" pitchFamily="49" charset="0"/>
                <a:cs typeface="Consolas" panose="020B0609020204030204" pitchFamily="49" charset="0"/>
              </a:rPr>
              <a:t>(12, 12, 12</a:t>
            </a:r>
            <a:r>
              <a:rPr lang="en-US" sz="5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java.util.GregorianCalendar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[time=?,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areFieldsSet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false,areAllFieldsSet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false,lenient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true,zone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sun.util.calendar.ZoneInfo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[id="America/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New_York",offset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true,transitions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=235,lastRule=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java.util.SimpleTimeZone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[id=America/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New_York,offset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true,startYear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=0,startMode=3,startMonth=2,startDay=8,startDayOfWeek=1,startTime=7200000,startTimeMode=0,endMode=3,endMonth=10,endDay=1,endDayOfWeek=1,endTime=7200000,endTimeMode=0]],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firstDayOfWeek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=1,minimalDaysInFirstWeek=1,ERA=?,YEAR=12,MONTH=12,WEEK_OF_YEAR=?,WEEK_OF_MONTH=?,DAY_OF_MONTH=12,DAY_OF_YEAR=?,DAY_OF_WEEK=?,DAY_OF_WEEK_IN_MONTH=?,AM_PM=0,HOUR=0,HOUR_OF_DAY=0,MINUTE=0,SECOND=0,MILLISECOND=?,ZONE_OFFSET=?,DST_OFFSET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=?]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8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6035</TotalTime>
  <Words>1300</Words>
  <Application>Microsoft Office PowerPoint</Application>
  <PresentationFormat>On-screen Show (4:3)</PresentationFormat>
  <Paragraphs>205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Java 8 Date and Time API</vt:lpstr>
      <vt:lpstr>Problems Getting a Date</vt:lpstr>
      <vt:lpstr>A Sorry Implementation</vt:lpstr>
      <vt:lpstr>Date is Not an Instant</vt:lpstr>
      <vt:lpstr>Calendar</vt:lpstr>
      <vt:lpstr>Let’s Go Out on a Calendar</vt:lpstr>
      <vt:lpstr>What’s Wrong With Calendar</vt:lpstr>
      <vt:lpstr>Internal State</vt:lpstr>
      <vt:lpstr>Revisited Examples</vt:lpstr>
      <vt:lpstr>Problems Getting a Date</vt:lpstr>
      <vt:lpstr>Instant Revisited</vt:lpstr>
      <vt:lpstr>Java 8 Date and Time API</vt:lpstr>
      <vt:lpstr>No Problems Getting a Date</vt:lpstr>
      <vt:lpstr>Rejecting Bad Arguments</vt:lpstr>
      <vt:lpstr>Concepts</vt:lpstr>
      <vt:lpstr>Epoch</vt:lpstr>
      <vt:lpstr>Computer System Epochs</vt:lpstr>
      <vt:lpstr>Calendar System</vt:lpstr>
      <vt:lpstr>UTC</vt:lpstr>
      <vt:lpstr>ISO 8601</vt:lpstr>
      <vt:lpstr>PowerPoint Presentation</vt:lpstr>
      <vt:lpstr>Design Principles of the API</vt:lpstr>
      <vt:lpstr>Instant</vt:lpstr>
      <vt:lpstr>Partial</vt:lpstr>
      <vt:lpstr>Duration</vt:lpstr>
      <vt:lpstr>Period</vt:lpstr>
      <vt:lpstr>Clock</vt:lpstr>
      <vt:lpstr>Temporal Adjusters</vt:lpstr>
      <vt:lpstr>Temporal Adjusters, Java 8 Style</vt:lpstr>
      <vt:lpstr>Queries</vt:lpstr>
      <vt:lpstr>New Packages</vt:lpstr>
      <vt:lpstr>Consistent Operations</vt:lpstr>
      <vt:lpstr>Enums for Everything</vt:lpstr>
      <vt:lpstr>Parsing</vt:lpstr>
      <vt:lpstr>Formatting</vt:lpstr>
      <vt:lpstr>Resources</vt:lpstr>
      <vt:lpstr>Code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Sualeh Fatehi</dc:creator>
  <cp:lastModifiedBy>Sualeh Fatehi</cp:lastModifiedBy>
  <cp:revision>163</cp:revision>
  <dcterms:created xsi:type="dcterms:W3CDTF">2014-03-12T00:27:13Z</dcterms:created>
  <dcterms:modified xsi:type="dcterms:W3CDTF">2014-03-16T22:26:12Z</dcterms:modified>
</cp:coreProperties>
</file>