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300" r:id="rId3"/>
    <p:sldId id="257" r:id="rId4"/>
    <p:sldId id="258" r:id="rId5"/>
    <p:sldId id="259" r:id="rId6"/>
    <p:sldId id="264" r:id="rId7"/>
    <p:sldId id="265" r:id="rId8"/>
    <p:sldId id="262" r:id="rId9"/>
    <p:sldId id="261" r:id="rId10"/>
    <p:sldId id="268" r:id="rId11"/>
    <p:sldId id="267" r:id="rId12"/>
    <p:sldId id="279" r:id="rId13"/>
    <p:sldId id="270" r:id="rId14"/>
    <p:sldId id="271" r:id="rId15"/>
    <p:sldId id="272" r:id="rId16"/>
    <p:sldId id="273" r:id="rId17"/>
    <p:sldId id="276" r:id="rId18"/>
    <p:sldId id="274" r:id="rId19"/>
    <p:sldId id="275" r:id="rId20"/>
    <p:sldId id="294" r:id="rId21"/>
    <p:sldId id="278" r:id="rId22"/>
    <p:sldId id="277" r:id="rId23"/>
    <p:sldId id="282" r:id="rId24"/>
    <p:sldId id="281" r:id="rId25"/>
    <p:sldId id="280" r:id="rId26"/>
    <p:sldId id="298" r:id="rId27"/>
    <p:sldId id="285" r:id="rId28"/>
    <p:sldId id="296" r:id="rId29"/>
    <p:sldId id="286" r:id="rId30"/>
    <p:sldId id="289" r:id="rId31"/>
    <p:sldId id="288" r:id="rId32"/>
    <p:sldId id="283" r:id="rId33"/>
    <p:sldId id="297" r:id="rId34"/>
    <p:sldId id="299" r:id="rId35"/>
    <p:sldId id="284" r:id="rId36"/>
    <p:sldId id="287" r:id="rId37"/>
    <p:sldId id="293" r:id="rId38"/>
    <p:sldId id="292" r:id="rId39"/>
    <p:sldId id="295" r:id="rId40"/>
    <p:sldId id="290" r:id="rId41"/>
    <p:sldId id="291" r:id="rId42"/>
    <p:sldId id="26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245392-ED4C-49FA-B9D4-392DF8F0745E}">
          <p14:sldIdLst>
            <p14:sldId id="256"/>
            <p14:sldId id="300"/>
            <p14:sldId id="257"/>
            <p14:sldId id="258"/>
            <p14:sldId id="259"/>
            <p14:sldId id="264"/>
            <p14:sldId id="265"/>
            <p14:sldId id="262"/>
            <p14:sldId id="261"/>
            <p14:sldId id="268"/>
            <p14:sldId id="267"/>
            <p14:sldId id="279"/>
            <p14:sldId id="270"/>
          </p14:sldIdLst>
        </p14:section>
        <p14:section name="Untitled Section" id="{A1D9570E-7933-45DD-82E3-AD617E09F085}">
          <p14:sldIdLst>
            <p14:sldId id="271"/>
            <p14:sldId id="272"/>
            <p14:sldId id="273"/>
            <p14:sldId id="276"/>
            <p14:sldId id="274"/>
            <p14:sldId id="275"/>
            <p14:sldId id="294"/>
            <p14:sldId id="278"/>
            <p14:sldId id="277"/>
            <p14:sldId id="282"/>
            <p14:sldId id="281"/>
            <p14:sldId id="280"/>
            <p14:sldId id="298"/>
            <p14:sldId id="285"/>
            <p14:sldId id="296"/>
            <p14:sldId id="286"/>
            <p14:sldId id="289"/>
            <p14:sldId id="288"/>
            <p14:sldId id="283"/>
            <p14:sldId id="297"/>
            <p14:sldId id="299"/>
            <p14:sldId id="284"/>
            <p14:sldId id="287"/>
            <p14:sldId id="293"/>
            <p14:sldId id="292"/>
            <p14:sldId id="295"/>
            <p14:sldId id="290"/>
            <p14:sldId id="291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D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79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FC8350F-9398-41A4-A7C8-75E8E1FDC641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CAE343F8-9365-4D8C-AB5E-CCF09943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93926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7" y="2193926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ualeh/java8-timeapi-exampl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1179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datetime/iso/overview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da.org/joda-time/" TargetMode="External"/><Relationship Id="rId2" Type="http://schemas.openxmlformats.org/officeDocument/2006/relationships/hyperlink" Target="https://today.java.net/pub/a/today/2008/09/18/jsr-310-new-java-date-time-api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javaworld.com/article/2078757/java-se/java-101-the-next-generation-it-s-time-for-a-change.html" TargetMode="External"/><Relationship Id="rId4" Type="http://schemas.openxmlformats.org/officeDocument/2006/relationships/hyperlink" Target="http://blog.joda.org/2009/11/why-jsr-310-isn-joda-time_4941.html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aleh/java8-timeapi-examples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/>
          <a:p>
            <a:r>
              <a:rPr lang="en-US" dirty="0" smtClean="0"/>
              <a:t>Sualeh Fatehi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Date and Time API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69249"/>
            <a:ext cx="9144000" cy="1384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  <a:cs typeface="Arial" pitchFamily="34" charset="0"/>
            </a:endParaRPr>
          </a:p>
        </p:txBody>
      </p:sp>
      <p:pic>
        <p:nvPicPr>
          <p:cNvPr id="1026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71" y="5515219"/>
            <a:ext cx="1117460" cy="39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81300" y="5925981"/>
            <a:ext cx="358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200" dirty="0" smtClean="0">
                <a:solidFill>
                  <a:srgbClr val="000000"/>
                </a:solidFill>
                <a:cs typeface="Arial" pitchFamily="34" charset="0"/>
              </a:rPr>
              <a:t>This </a:t>
            </a:r>
            <a:r>
              <a:rPr lang="en-US" altLang="en-US" sz="1200" dirty="0">
                <a:solidFill>
                  <a:srgbClr val="000000"/>
                </a:solidFill>
                <a:cs typeface="Arial" pitchFamily="34" charset="0"/>
              </a:rPr>
              <a:t>work by </a:t>
            </a:r>
            <a:r>
              <a:rPr lang="en-US" altLang="en-US" sz="1200" dirty="0">
                <a:solidFill>
                  <a:srgbClr val="4374B7"/>
                </a:solidFill>
                <a:cs typeface="Arial" pitchFamily="34" charset="0"/>
                <a:hlinkClick r:id="rId4"/>
              </a:rPr>
              <a:t>Sualeh Fatehi</a:t>
            </a:r>
            <a:r>
              <a:rPr lang="en-US" altLang="en-US" sz="1200" dirty="0">
                <a:solidFill>
                  <a:srgbClr val="000000"/>
                </a:solidFill>
                <a:cs typeface="Arial" pitchFamily="34" charset="0"/>
              </a:rPr>
              <a:t> is licensed under a </a:t>
            </a:r>
            <a:r>
              <a:rPr lang="en-US" altLang="en-US" sz="1200" dirty="0">
                <a:solidFill>
                  <a:srgbClr val="4374B7"/>
                </a:solidFill>
                <a:cs typeface="Arial" pitchFamily="34" charset="0"/>
                <a:hlinkClick r:id="rId2"/>
              </a:rPr>
              <a:t>Creative Commons Attribution-</a:t>
            </a:r>
            <a:r>
              <a:rPr lang="en-US" altLang="en-US" sz="1200" dirty="0" err="1">
                <a:solidFill>
                  <a:srgbClr val="4374B7"/>
                </a:solidFill>
                <a:cs typeface="Arial" pitchFamily="34" charset="0"/>
                <a:hlinkClick r:id="rId2"/>
              </a:rPr>
              <a:t>NonCommercial</a:t>
            </a:r>
            <a:r>
              <a:rPr lang="en-US" altLang="en-US" sz="1200" dirty="0">
                <a:solidFill>
                  <a:srgbClr val="4374B7"/>
                </a:solidFill>
                <a:cs typeface="Arial" pitchFamily="34" charset="0"/>
                <a:hlinkClick r:id="rId2"/>
              </a:rPr>
              <a:t> 4.0 International License</a:t>
            </a:r>
            <a:r>
              <a:rPr lang="en-US" altLang="en-US" sz="1200" dirty="0">
                <a:solidFill>
                  <a:srgbClr val="000000"/>
                </a:solidFill>
                <a:cs typeface="Arial" pitchFamily="34" charset="0"/>
              </a:rPr>
              <a:t>.</a:t>
            </a:r>
            <a:r>
              <a:rPr lang="en-US" altLang="en-US" sz="1200" dirty="0">
                <a:solidFill>
                  <a:prstClr val="black"/>
                </a:solidFill>
                <a:cs typeface="Arial" pitchFamily="34" charset="0"/>
              </a:rPr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510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2002 - Stephen </a:t>
            </a:r>
            <a:r>
              <a:rPr lang="en-US" dirty="0" err="1"/>
              <a:t>Colebourne</a:t>
            </a:r>
            <a:r>
              <a:rPr lang="en-US" dirty="0"/>
              <a:t> </a:t>
            </a:r>
            <a:r>
              <a:rPr lang="en-US" dirty="0" smtClean="0"/>
              <a:t>starts open source </a:t>
            </a:r>
            <a:r>
              <a:rPr lang="en-US" dirty="0" err="1" smtClean="0"/>
              <a:t>Joda</a:t>
            </a:r>
            <a:r>
              <a:rPr lang="en-US" dirty="0" smtClean="0"/>
              <a:t>-Time project </a:t>
            </a:r>
          </a:p>
          <a:p>
            <a:r>
              <a:rPr lang="en-US" dirty="0" smtClean="0"/>
              <a:t>2005 - Release of </a:t>
            </a:r>
            <a:r>
              <a:rPr lang="en-US" dirty="0" err="1" smtClean="0"/>
              <a:t>Joda</a:t>
            </a:r>
            <a:r>
              <a:rPr lang="en-US" dirty="0" smtClean="0"/>
              <a:t>-Time 1.0 </a:t>
            </a:r>
          </a:p>
          <a:p>
            <a:r>
              <a:rPr lang="en-US" dirty="0" smtClean="0"/>
              <a:t>2007 - JSR 310, for inclusion in Java</a:t>
            </a:r>
          </a:p>
          <a:p>
            <a:r>
              <a:rPr lang="en-US" dirty="0" smtClean="0"/>
              <a:t>2011 - Release </a:t>
            </a:r>
            <a:r>
              <a:rPr lang="en-US" dirty="0"/>
              <a:t>of </a:t>
            </a:r>
            <a:r>
              <a:rPr lang="en-US" dirty="0" err="1" smtClean="0"/>
              <a:t>Joda</a:t>
            </a:r>
            <a:r>
              <a:rPr lang="en-US" dirty="0" smtClean="0"/>
              <a:t>-Time 2.0 </a:t>
            </a:r>
          </a:p>
          <a:p>
            <a:r>
              <a:rPr lang="en-US" dirty="0" smtClean="0"/>
              <a:t>2014 - Finally, the date and time API is in Java 8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Date and Time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2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611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cs typeface="Consolas" panose="020B0609020204030204" pitchFamily="49" charset="0"/>
              </a:rPr>
              <a:t>No problems: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ISO 8601 order </a:t>
            </a:r>
            <a:r>
              <a:rPr lang="en-US" dirty="0" smtClean="0">
                <a:cs typeface="Consolas" panose="020B0609020204030204" pitchFamily="49" charset="0"/>
              </a:rPr>
              <a:t>of fields - </a:t>
            </a:r>
            <a:r>
              <a:rPr lang="en-US" dirty="0">
                <a:cs typeface="Consolas" panose="020B0609020204030204" pitchFamily="49" charset="0"/>
              </a:rPr>
              <a:t>year, month, </a:t>
            </a:r>
            <a:r>
              <a:rPr lang="en-US" dirty="0" smtClean="0">
                <a:cs typeface="Consolas" panose="020B0609020204030204" pitchFamily="49" charset="0"/>
              </a:rPr>
              <a:t>day.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Month 12 is December.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Year is 12 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No time component.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No time zone.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Problem Getting a 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447800"/>
            <a:ext cx="8153400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(12, 12, 12)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0012-12-12</a:t>
            </a:r>
          </a:p>
        </p:txBody>
      </p:sp>
    </p:spTree>
    <p:extLst>
      <p:ext uri="{BB962C8B-B14F-4D97-AF65-F5344CB8AC3E}">
        <p14:creationId xmlns:p14="http://schemas.microsoft.com/office/powerpoint/2010/main" val="423001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106679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(13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13, 13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Arguments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819400"/>
            <a:ext cx="82296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java.time.DateTimeException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Invalid value for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MonthOfYear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(valid values 1 - 12): 13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java.time.temporal.ValueRange.checkValidValue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(Unknown Source)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java.time.temporal.ChronoField.checkValidValue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(Unknown Source)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java.time.LocalDate.of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(Unknown Source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2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060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Most importantly, the Java 8 date and time API forces you to think carefully about what you are doing.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4114800"/>
            <a:ext cx="82296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Don’t code like this again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Calendar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calendar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Date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calendar.getTime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981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 </a:t>
            </a:r>
            <a:r>
              <a:rPr lang="en-US" dirty="0"/>
              <a:t>point </a:t>
            </a:r>
            <a:r>
              <a:rPr lang="en-US" dirty="0" smtClean="0"/>
              <a:t>to measure time</a:t>
            </a:r>
          </a:p>
          <a:p>
            <a:r>
              <a:rPr lang="en-US" dirty="0" smtClean="0"/>
              <a:t>May be based on </a:t>
            </a:r>
            <a:r>
              <a:rPr lang="en-US" dirty="0"/>
              <a:t>religious or political milestones</a:t>
            </a:r>
          </a:p>
          <a:p>
            <a:r>
              <a:rPr lang="en-US" dirty="0" smtClean="0"/>
              <a:t>Divides the timeline into eras</a:t>
            </a:r>
            <a:endParaRPr lang="en-US" dirty="0"/>
          </a:p>
          <a:p>
            <a:r>
              <a:rPr lang="en-US" dirty="0" smtClean="0"/>
              <a:t>Start of </a:t>
            </a:r>
            <a:r>
              <a:rPr lang="en-US" dirty="0"/>
              <a:t>a particular </a:t>
            </a:r>
            <a:r>
              <a:rPr lang="en-US" dirty="0" smtClean="0"/>
              <a:t>era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Epoch</a:t>
            </a:r>
          </a:p>
        </p:txBody>
      </p:sp>
    </p:spTree>
    <p:extLst>
      <p:ext uri="{BB962C8B-B14F-4D97-AF65-F5344CB8AC3E}">
        <p14:creationId xmlns:p14="http://schemas.microsoft.com/office/powerpoint/2010/main" val="350830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January 0, </a:t>
            </a:r>
            <a:r>
              <a:rPr lang="en-US" dirty="0" smtClean="0"/>
              <a:t>0 - MATLAB </a:t>
            </a:r>
            <a:endParaRPr lang="en-US" dirty="0"/>
          </a:p>
          <a:p>
            <a:r>
              <a:rPr lang="en-US" dirty="0"/>
              <a:t>January 1, 1 </a:t>
            </a:r>
            <a:r>
              <a:rPr lang="en-US" dirty="0" smtClean="0"/>
              <a:t>- Symbian, .NET</a:t>
            </a:r>
          </a:p>
          <a:p>
            <a:r>
              <a:rPr lang="en-US" dirty="0"/>
              <a:t>January 1, 1601 </a:t>
            </a:r>
            <a:r>
              <a:rPr lang="en-US" dirty="0" smtClean="0"/>
              <a:t> - COBOL</a:t>
            </a:r>
            <a:r>
              <a:rPr lang="en-US" dirty="0"/>
              <a:t>, </a:t>
            </a:r>
            <a:r>
              <a:rPr lang="en-US" dirty="0" smtClean="0"/>
              <a:t>Windows</a:t>
            </a:r>
            <a:endParaRPr lang="en-US" dirty="0"/>
          </a:p>
          <a:p>
            <a:r>
              <a:rPr lang="en-US" dirty="0"/>
              <a:t>January 1, 1900 </a:t>
            </a:r>
            <a:r>
              <a:rPr lang="en-US" dirty="0" smtClean="0"/>
              <a:t> - LISP</a:t>
            </a:r>
            <a:r>
              <a:rPr lang="en-US" dirty="0"/>
              <a:t>, </a:t>
            </a:r>
            <a:r>
              <a:rPr lang="en-US" dirty="0" smtClean="0"/>
              <a:t>SNTP</a:t>
            </a:r>
            <a:endParaRPr lang="en-US" dirty="0"/>
          </a:p>
          <a:p>
            <a:r>
              <a:rPr lang="en-US" dirty="0"/>
              <a:t>January 1, </a:t>
            </a:r>
            <a:r>
              <a:rPr lang="en-US" dirty="0" smtClean="0"/>
              <a:t>1904 – Old Mac OS</a:t>
            </a:r>
          </a:p>
          <a:p>
            <a:r>
              <a:rPr lang="en-US" b="1" dirty="0"/>
              <a:t>January 1, </a:t>
            </a:r>
            <a:r>
              <a:rPr lang="en-US" b="1" dirty="0" smtClean="0"/>
              <a:t>1970 </a:t>
            </a:r>
            <a:r>
              <a:rPr lang="en-US" dirty="0" smtClean="0"/>
              <a:t>- Unix </a:t>
            </a:r>
            <a:r>
              <a:rPr lang="en-US" dirty="0"/>
              <a:t>Epoch </a:t>
            </a:r>
            <a:r>
              <a:rPr lang="en-US" dirty="0" smtClean="0"/>
              <a:t>(Linux, Mac </a:t>
            </a:r>
            <a:r>
              <a:rPr lang="en-US" dirty="0"/>
              <a:t>OS </a:t>
            </a:r>
            <a:r>
              <a:rPr lang="en-US" dirty="0" smtClean="0"/>
              <a:t>X</a:t>
            </a:r>
            <a:r>
              <a:rPr lang="en-US" dirty="0"/>
              <a:t>), </a:t>
            </a:r>
            <a:r>
              <a:rPr lang="en-US" dirty="0" smtClean="0"/>
              <a:t>Java, C</a:t>
            </a:r>
            <a:r>
              <a:rPr lang="en-US" dirty="0"/>
              <a:t>, </a:t>
            </a:r>
            <a:r>
              <a:rPr lang="en-US" dirty="0" smtClean="0"/>
              <a:t>JavaScript, Perl, PHP, Python, Ruby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System Epochs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2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Organizes days for social, religious, commercial or administrative purposes</a:t>
            </a:r>
          </a:p>
          <a:p>
            <a:r>
              <a:rPr lang="en-US" dirty="0" smtClean="0"/>
              <a:t>Names periods like days</a:t>
            </a:r>
            <a:r>
              <a:rPr lang="en-US" dirty="0"/>
              <a:t>, weeks, months, and years</a:t>
            </a:r>
          </a:p>
          <a:p>
            <a:r>
              <a:rPr lang="en-US" dirty="0"/>
              <a:t>Periods may follow cycles of the sun or moon</a:t>
            </a:r>
          </a:p>
          <a:p>
            <a:r>
              <a:rPr lang="en-US" dirty="0" smtClean="0"/>
              <a:t>A </a:t>
            </a:r>
            <a:r>
              <a:rPr lang="en-US" dirty="0"/>
              <a:t>date is a </a:t>
            </a:r>
            <a:r>
              <a:rPr lang="en-US" dirty="0" smtClean="0"/>
              <a:t>specific </a:t>
            </a:r>
            <a:r>
              <a:rPr lang="en-US" dirty="0"/>
              <a:t>day </a:t>
            </a:r>
            <a:r>
              <a:rPr lang="en-US" dirty="0" smtClean="0"/>
              <a:t>in the </a:t>
            </a:r>
            <a:r>
              <a:rPr lang="en-US" dirty="0"/>
              <a:t>system</a:t>
            </a:r>
          </a:p>
          <a:p>
            <a:r>
              <a:rPr lang="en-US" dirty="0"/>
              <a:t>May be based on an </a:t>
            </a:r>
            <a:r>
              <a:rPr lang="en-US" dirty="0" smtClean="0"/>
              <a:t>epoch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System</a:t>
            </a:r>
          </a:p>
        </p:txBody>
      </p:sp>
    </p:spTree>
    <p:extLst>
      <p:ext uri="{BB962C8B-B14F-4D97-AF65-F5344CB8AC3E}">
        <p14:creationId xmlns:p14="http://schemas.microsoft.com/office/powerpoint/2010/main" val="161230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GMT </a:t>
            </a:r>
            <a:r>
              <a:rPr lang="en-US" dirty="0" smtClean="0"/>
              <a:t>is</a:t>
            </a:r>
            <a:r>
              <a:rPr lang="en-US" b="1" dirty="0" smtClean="0"/>
              <a:t> </a:t>
            </a:r>
            <a:r>
              <a:rPr lang="en-US" dirty="0" smtClean="0"/>
              <a:t>Greenwich </a:t>
            </a:r>
            <a:r>
              <a:rPr lang="en-US" dirty="0"/>
              <a:t>Mean Time</a:t>
            </a:r>
          </a:p>
          <a:p>
            <a:r>
              <a:rPr lang="en-US" dirty="0"/>
              <a:t>Mean solar time at the Royal Observatory in </a:t>
            </a:r>
            <a:r>
              <a:rPr lang="en-US" dirty="0" smtClean="0"/>
              <a:t>Greenwich</a:t>
            </a:r>
          </a:p>
          <a:p>
            <a:endParaRPr lang="en-US" dirty="0"/>
          </a:p>
          <a:p>
            <a:r>
              <a:rPr lang="en-US" b="1" dirty="0" smtClean="0"/>
              <a:t>UTC </a:t>
            </a:r>
            <a:r>
              <a:rPr lang="en-US" dirty="0" smtClean="0"/>
              <a:t>is Coordinated </a:t>
            </a:r>
            <a:r>
              <a:rPr lang="en-US" dirty="0"/>
              <a:t>Universal </a:t>
            </a:r>
            <a:r>
              <a:rPr lang="en-US" dirty="0" smtClean="0"/>
              <a:t>Time</a:t>
            </a:r>
          </a:p>
          <a:p>
            <a:r>
              <a:rPr lang="en-US" dirty="0"/>
              <a:t>Precisely defined with atomic </a:t>
            </a:r>
            <a:r>
              <a:rPr lang="en-US" dirty="0" smtClean="0"/>
              <a:t>time</a:t>
            </a:r>
          </a:p>
          <a:p>
            <a:r>
              <a:rPr lang="en-US" dirty="0"/>
              <a:t>D</a:t>
            </a:r>
            <a:r>
              <a:rPr lang="en-US" dirty="0" smtClean="0"/>
              <a:t>oes </a:t>
            </a:r>
            <a:r>
              <a:rPr lang="en-US" dirty="0"/>
              <a:t>not change with </a:t>
            </a:r>
            <a:r>
              <a:rPr lang="en-US" dirty="0" smtClean="0"/>
              <a:t>seasons</a:t>
            </a:r>
            <a:endParaRPr lang="en-US" dirty="0"/>
          </a:p>
          <a:p>
            <a:r>
              <a:rPr lang="en-US" dirty="0" smtClean="0"/>
              <a:t>Replaced </a:t>
            </a:r>
            <a:r>
              <a:rPr lang="en-US" dirty="0"/>
              <a:t>GMT as </a:t>
            </a:r>
            <a:r>
              <a:rPr lang="en-US" dirty="0" smtClean="0"/>
              <a:t>reference </a:t>
            </a:r>
            <a:r>
              <a:rPr lang="en-US" dirty="0"/>
              <a:t>time scale </a:t>
            </a:r>
            <a:r>
              <a:rPr lang="en-US" dirty="0" smtClean="0"/>
              <a:t>on </a:t>
            </a:r>
            <a:r>
              <a:rPr lang="en-US" dirty="0"/>
              <a:t>1 January </a:t>
            </a:r>
            <a:r>
              <a:rPr lang="en-US" dirty="0" smtClean="0"/>
              <a:t>1972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International standard for representation of dates and </a:t>
            </a:r>
            <a:r>
              <a:rPr lang="en-US" dirty="0" smtClean="0"/>
              <a:t>times</a:t>
            </a:r>
          </a:p>
          <a:p>
            <a:r>
              <a:rPr lang="en-US" dirty="0" smtClean="0"/>
              <a:t>Uses the Gregorian calendar system</a:t>
            </a:r>
          </a:p>
          <a:p>
            <a:r>
              <a:rPr lang="en-US" dirty="0" smtClean="0"/>
              <a:t>Ordered </a:t>
            </a:r>
            <a:r>
              <a:rPr lang="en-US" dirty="0"/>
              <a:t>from </a:t>
            </a:r>
            <a:r>
              <a:rPr lang="en-US" dirty="0" smtClean="0"/>
              <a:t>most </a:t>
            </a:r>
            <a:r>
              <a:rPr lang="en-US" dirty="0"/>
              <a:t>to </a:t>
            </a:r>
            <a:r>
              <a:rPr lang="en-US" dirty="0" smtClean="0"/>
              <a:t>least </a:t>
            </a:r>
            <a:r>
              <a:rPr lang="en-US" dirty="0"/>
              <a:t>significant: year, </a:t>
            </a:r>
            <a:r>
              <a:rPr lang="en-US" dirty="0" smtClean="0"/>
              <a:t>month, </a:t>
            </a:r>
            <a:r>
              <a:rPr lang="en-US" dirty="0"/>
              <a:t>day, hour, </a:t>
            </a:r>
            <a:r>
              <a:rPr lang="en-US" dirty="0" smtClean="0"/>
              <a:t>minute</a:t>
            </a:r>
          </a:p>
          <a:p>
            <a:r>
              <a:rPr lang="en-US" dirty="0" smtClean="0"/>
              <a:t>Each </a:t>
            </a:r>
            <a:r>
              <a:rPr lang="en-US" dirty="0"/>
              <a:t>date and time value has a fixed number of digits </a:t>
            </a:r>
            <a:r>
              <a:rPr lang="en-US" dirty="0" smtClean="0"/>
              <a:t>with </a:t>
            </a:r>
            <a:r>
              <a:rPr lang="en-US" dirty="0"/>
              <a:t>leading </a:t>
            </a:r>
            <a:r>
              <a:rPr lang="en-US" dirty="0" err="1"/>
              <a:t>zeros</a:t>
            </a:r>
            <a:endParaRPr lang="en-US" dirty="0"/>
          </a:p>
          <a:p>
            <a:r>
              <a:rPr lang="en-US" dirty="0"/>
              <a:t>Uses </a:t>
            </a:r>
            <a:r>
              <a:rPr lang="en-US" dirty="0" smtClean="0"/>
              <a:t>four-digit year at minimum, YYYY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8601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3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SO 86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2" y="381002"/>
            <a:ext cx="5130742" cy="598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76600" y="6362507"/>
            <a:ext cx="2735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http://xkcd.com/1179/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88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the current date and time API</a:t>
            </a:r>
          </a:p>
          <a:p>
            <a:r>
              <a:rPr lang="en-US" dirty="0" smtClean="0"/>
              <a:t>Understand date and time concepts</a:t>
            </a:r>
          </a:p>
          <a:p>
            <a:r>
              <a:rPr lang="en-US" dirty="0" smtClean="0"/>
              <a:t>Take a look at the new </a:t>
            </a:r>
            <a:r>
              <a:rPr lang="en-US" dirty="0"/>
              <a:t>date and time </a:t>
            </a:r>
            <a:r>
              <a:rPr lang="en-US" dirty="0" smtClean="0"/>
              <a:t>API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97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Machines </a:t>
            </a:r>
            <a:r>
              <a:rPr lang="en-US" sz="2400" dirty="0"/>
              <a:t>have </a:t>
            </a:r>
            <a:r>
              <a:rPr lang="en-US" sz="2400" b="1" dirty="0"/>
              <a:t>one</a:t>
            </a:r>
            <a:r>
              <a:rPr lang="en-US" sz="2400" dirty="0"/>
              <a:t> </a:t>
            </a:r>
            <a:r>
              <a:rPr lang="en-US" sz="2400" dirty="0" smtClean="0"/>
              <a:t>view of time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iscrete points corresponding to the smallest measurement possible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single, </a:t>
            </a:r>
            <a:r>
              <a:rPr lang="en-US" dirty="0" smtClean="0"/>
              <a:t>ever increasing </a:t>
            </a:r>
            <a:r>
              <a:rPr lang="en-US" dirty="0"/>
              <a:t>number</a:t>
            </a:r>
          </a:p>
          <a:p>
            <a:r>
              <a:rPr lang="en-US" sz="2400" dirty="0"/>
              <a:t>Humans have a </a:t>
            </a:r>
            <a:r>
              <a:rPr lang="en-US" sz="2400" dirty="0" smtClean="0"/>
              <a:t>different </a:t>
            </a:r>
            <a:r>
              <a:rPr lang="en-US" sz="2400" dirty="0"/>
              <a:t>view of time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ontinuous timelines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alendar </a:t>
            </a:r>
            <a:r>
              <a:rPr lang="en-US" dirty="0"/>
              <a:t>systems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rbitrary units like years</a:t>
            </a:r>
            <a:r>
              <a:rPr lang="en-US" dirty="0"/>
              <a:t>, months, days, </a:t>
            </a:r>
            <a:r>
              <a:rPr lang="en-US" dirty="0" smtClean="0"/>
              <a:t>hours</a:t>
            </a:r>
          </a:p>
          <a:p>
            <a:pPr lvl="1"/>
            <a:r>
              <a:rPr lang="en-US" dirty="0" smtClean="0"/>
              <a:t>time zones, and daylight savings rules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</a:t>
            </a:r>
            <a:r>
              <a:rPr lang="en-US" dirty="0" smtClean="0"/>
              <a:t>and Human Timelines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1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Distinguish </a:t>
            </a:r>
            <a:r>
              <a:rPr lang="en-US" dirty="0"/>
              <a:t>between machine and human views </a:t>
            </a:r>
            <a:endParaRPr lang="en-US" dirty="0" smtClean="0"/>
          </a:p>
          <a:p>
            <a:r>
              <a:rPr lang="en-US" dirty="0" smtClean="0"/>
              <a:t>Well-defined </a:t>
            </a:r>
            <a:r>
              <a:rPr lang="en-US" dirty="0"/>
              <a:t>and clear </a:t>
            </a:r>
            <a:r>
              <a:rPr lang="en-US" dirty="0" smtClean="0"/>
              <a:t>purpose</a:t>
            </a:r>
            <a:endParaRPr lang="en-US" dirty="0"/>
          </a:p>
          <a:p>
            <a:r>
              <a:rPr lang="en-US" dirty="0"/>
              <a:t>Immutable, </a:t>
            </a:r>
            <a:r>
              <a:rPr lang="en-US" dirty="0" smtClean="0"/>
              <a:t>thread-safe</a:t>
            </a:r>
            <a:endParaRPr lang="en-US" dirty="0"/>
          </a:p>
          <a:p>
            <a:r>
              <a:rPr lang="en-US" dirty="0" smtClean="0"/>
              <a:t>Reject </a:t>
            </a:r>
            <a:r>
              <a:rPr lang="en-US" dirty="0"/>
              <a:t>null </a:t>
            </a:r>
            <a:r>
              <a:rPr lang="en-US" dirty="0" smtClean="0"/>
              <a:t>and bad arguments </a:t>
            </a:r>
            <a:r>
              <a:rPr lang="en-US" dirty="0"/>
              <a:t>early</a:t>
            </a:r>
          </a:p>
          <a:p>
            <a:r>
              <a:rPr lang="en-US" dirty="0"/>
              <a:t>Extensible, by use of </a:t>
            </a:r>
            <a:r>
              <a:rPr lang="en-US" dirty="0" smtClean="0"/>
              <a:t>strategy pattern</a:t>
            </a:r>
          </a:p>
          <a:p>
            <a:r>
              <a:rPr lang="en-US" dirty="0" smtClean="0"/>
              <a:t>Fluent </a:t>
            </a:r>
            <a:r>
              <a:rPr lang="en-US" dirty="0"/>
              <a:t>interface with chained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59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Point </a:t>
            </a:r>
            <a:r>
              <a:rPr lang="en-US" dirty="0"/>
              <a:t>on </a:t>
            </a:r>
            <a:r>
              <a:rPr lang="en-US" dirty="0" smtClean="0"/>
              <a:t>a discretized time-line</a:t>
            </a:r>
          </a:p>
          <a:p>
            <a:r>
              <a:rPr lang="en-US" dirty="0" smtClean="0"/>
              <a:t>Stored </a:t>
            </a:r>
            <a:r>
              <a:rPr lang="en-US" dirty="0"/>
              <a:t>to nanosecond </a:t>
            </a:r>
            <a:r>
              <a:rPr lang="en-US" dirty="0" smtClean="0"/>
              <a:t>resolution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dirty="0" smtClean="0"/>
              <a:t> for seconds since epoch, and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/>
              <a:t> for nanosecond of second</a:t>
            </a:r>
          </a:p>
          <a:p>
            <a:r>
              <a:rPr lang="en-US" dirty="0" smtClean="0"/>
              <a:t>Convert </a:t>
            </a:r>
            <a:r>
              <a:rPr lang="en-US" dirty="0"/>
              <a:t>to any date time field using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Chronology</a:t>
            </a:r>
          </a:p>
          <a:p>
            <a:r>
              <a:rPr lang="en-US" dirty="0" smtClean="0"/>
              <a:t>Use for event time-stamps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9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indication of date or </a:t>
            </a:r>
            <a:r>
              <a:rPr lang="en-US" dirty="0" smtClean="0"/>
              <a:t>time that cannot identify a </a:t>
            </a:r>
            <a:r>
              <a:rPr lang="en-US" dirty="0"/>
              <a:t>specific, unique </a:t>
            </a:r>
            <a:r>
              <a:rPr lang="en-US" dirty="0" smtClean="0"/>
              <a:t>instant</a:t>
            </a:r>
          </a:p>
          <a:p>
            <a:r>
              <a:rPr lang="en-US" dirty="0" smtClean="0"/>
              <a:t>Definition uses fields such </a:t>
            </a:r>
            <a:r>
              <a:rPr lang="en-US" dirty="0"/>
              <a:t>as year, month, day of month, and time of </a:t>
            </a:r>
            <a:r>
              <a:rPr lang="en-US" dirty="0" smtClean="0"/>
              <a:t>day</a:t>
            </a:r>
          </a:p>
          <a:p>
            <a:r>
              <a:rPr lang="en-US" dirty="0" smtClean="0"/>
              <a:t>Commonly </a:t>
            </a:r>
            <a:r>
              <a:rPr lang="en-US" dirty="0"/>
              <a:t>used partials, </a:t>
            </a:r>
            <a:r>
              <a:rPr lang="en-US" dirty="0" smtClean="0"/>
              <a:t>such as</a:t>
            </a:r>
            <a:r>
              <a:rPr lang="en-US" dirty="0"/>
              <a:t> 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</a:t>
            </a:r>
            <a:r>
              <a:rPr lang="en-US" dirty="0" smtClean="0"/>
              <a:t>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en-US" dirty="0"/>
              <a:t> are available </a:t>
            </a:r>
          </a:p>
          <a:p>
            <a:r>
              <a:rPr lang="en-US" dirty="0" smtClean="0"/>
              <a:t>Others like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MonthDay</a:t>
            </a:r>
            <a:r>
              <a:rPr lang="en-US" dirty="0" smtClean="0"/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YearMonth</a:t>
            </a:r>
            <a:r>
              <a:rPr lang="en-US" dirty="0"/>
              <a:t> </a:t>
            </a:r>
            <a:r>
              <a:rPr lang="en-US" dirty="0" smtClean="0"/>
              <a:t>(card expiration</a:t>
            </a:r>
            <a:r>
              <a:rPr lang="en-US" dirty="0"/>
              <a:t>?) are </a:t>
            </a:r>
            <a:r>
              <a:rPr lang="en-US" dirty="0" smtClean="0"/>
              <a:t>also available 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6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Precise </a:t>
            </a:r>
            <a:r>
              <a:rPr lang="en-US" dirty="0"/>
              <a:t>length of elapsed time, in </a:t>
            </a:r>
            <a:r>
              <a:rPr lang="en-US" dirty="0" smtClean="0"/>
              <a:t>nanoseconds</a:t>
            </a:r>
          </a:p>
          <a:p>
            <a:r>
              <a:rPr lang="en-US" dirty="0"/>
              <a:t>D</a:t>
            </a:r>
            <a:r>
              <a:rPr lang="en-US" dirty="0" smtClean="0"/>
              <a:t>oes </a:t>
            </a:r>
            <a:r>
              <a:rPr lang="en-US" dirty="0"/>
              <a:t>not use date-based constructs </a:t>
            </a:r>
            <a:r>
              <a:rPr lang="en-US" dirty="0" smtClean="0"/>
              <a:t>like </a:t>
            </a:r>
            <a:r>
              <a:rPr lang="en-US" dirty="0"/>
              <a:t>years, months, and </a:t>
            </a:r>
            <a:r>
              <a:rPr lang="en-US" dirty="0" smtClean="0"/>
              <a:t>days</a:t>
            </a:r>
          </a:p>
          <a:p>
            <a:r>
              <a:rPr lang="en-US" dirty="0"/>
              <a:t>C</a:t>
            </a:r>
            <a:r>
              <a:rPr lang="en-US" dirty="0" smtClean="0"/>
              <a:t>an be negative, </a:t>
            </a:r>
            <a:r>
              <a:rPr lang="en-US" dirty="0"/>
              <a:t>if </a:t>
            </a:r>
            <a:r>
              <a:rPr lang="en-US" dirty="0" smtClean="0"/>
              <a:t>end is before start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5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length </a:t>
            </a:r>
            <a:r>
              <a:rPr lang="en-US" dirty="0"/>
              <a:t>of elapsed </a:t>
            </a:r>
            <a:r>
              <a:rPr lang="en-US" dirty="0" smtClean="0"/>
              <a:t>time</a:t>
            </a:r>
          </a:p>
          <a:p>
            <a:r>
              <a:rPr lang="en-US" dirty="0"/>
              <a:t>D</a:t>
            </a:r>
            <a:r>
              <a:rPr lang="en-US" dirty="0" smtClean="0"/>
              <a:t>efined </a:t>
            </a:r>
            <a:r>
              <a:rPr lang="en-US" dirty="0"/>
              <a:t>using calendar </a:t>
            </a:r>
            <a:r>
              <a:rPr lang="en-US" dirty="0" smtClean="0"/>
              <a:t>fields - years</a:t>
            </a:r>
            <a:r>
              <a:rPr lang="en-US" dirty="0"/>
              <a:t>, months, and </a:t>
            </a:r>
            <a:r>
              <a:rPr lang="en-US" dirty="0" smtClean="0"/>
              <a:t>days (not minutes and seconds)</a:t>
            </a:r>
          </a:p>
          <a:p>
            <a:r>
              <a:rPr lang="en-US" dirty="0" smtClean="0"/>
              <a:t>Takes time zones into account for calculation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9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R</a:t>
            </a:r>
            <a:r>
              <a:rPr lang="en-US" dirty="0" smtClean="0"/>
              <a:t>egion with </a:t>
            </a:r>
            <a:r>
              <a:rPr lang="en-US" dirty="0"/>
              <a:t>uniform </a:t>
            </a:r>
            <a:r>
              <a:rPr lang="en-US" dirty="0" smtClean="0"/>
              <a:t>standard time </a:t>
            </a:r>
            <a:r>
              <a:rPr lang="en-US" dirty="0"/>
              <a:t>for legal, commercial, social, and political purposes</a:t>
            </a:r>
          </a:p>
          <a:p>
            <a:r>
              <a:rPr lang="en-US" dirty="0"/>
              <a:t>Some countries use daylight saving time </a:t>
            </a:r>
            <a:r>
              <a:rPr lang="en-US" dirty="0" smtClean="0"/>
              <a:t>for </a:t>
            </a:r>
            <a:r>
              <a:rPr lang="en-US" dirty="0"/>
              <a:t>part of the year</a:t>
            </a:r>
          </a:p>
          <a:p>
            <a:r>
              <a:rPr lang="en-US" dirty="0" smtClean="0"/>
              <a:t>Offset </a:t>
            </a:r>
            <a:r>
              <a:rPr lang="en-US" dirty="0"/>
              <a:t>from UTC (UTC-12 to </a:t>
            </a:r>
            <a:r>
              <a:rPr lang="en-US" dirty="0" smtClean="0"/>
              <a:t>UTC+14)</a:t>
            </a:r>
            <a:endParaRPr lang="en-US" dirty="0"/>
          </a:p>
          <a:p>
            <a:r>
              <a:rPr lang="en-US" dirty="0"/>
              <a:t>UTC </a:t>
            </a:r>
            <a:r>
              <a:rPr lang="en-US" dirty="0" smtClean="0"/>
              <a:t>is </a:t>
            </a:r>
            <a:r>
              <a:rPr lang="en-US" dirty="0"/>
              <a:t>sometimes denoted by Z (Zulu)</a:t>
            </a:r>
          </a:p>
          <a:p>
            <a:r>
              <a:rPr lang="en-US" dirty="0" smtClean="0"/>
              <a:t>JDK time zone </a:t>
            </a:r>
            <a:r>
              <a:rPr lang="en-US" dirty="0"/>
              <a:t>data is updated </a:t>
            </a:r>
            <a:r>
              <a:rPr lang="en-US" dirty="0" smtClean="0"/>
              <a:t>with </a:t>
            </a:r>
            <a:r>
              <a:rPr lang="en-US" dirty="0"/>
              <a:t>JDK </a:t>
            </a:r>
            <a:r>
              <a:rPr lang="en-US" dirty="0" smtClean="0"/>
              <a:t>releases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Zone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8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514599"/>
          </a:xfrm>
        </p:spPr>
        <p:txBody>
          <a:bodyPr>
            <a:normAutofit/>
          </a:bodyPr>
          <a:lstStyle/>
          <a:p>
            <a:r>
              <a:rPr lang="en-US" dirty="0"/>
              <a:t>Gets the current instant using a time-zone </a:t>
            </a:r>
          </a:p>
          <a:p>
            <a:r>
              <a:rPr lang="en-US" dirty="0" smtClean="0"/>
              <a:t>Use instead </a:t>
            </a:r>
            <a:r>
              <a:rPr lang="en-US" dirty="0"/>
              <a:t>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System.currentTimeMillis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en-US" dirty="0" smtClean="0"/>
              <a:t>Use an alternate clock for testing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3733800"/>
            <a:ext cx="822960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SomeBean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@Inject private Clock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public void process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date =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LocalDate.now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(clock);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10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Pluggable </a:t>
            </a:r>
            <a:r>
              <a:rPr lang="en-US" dirty="0"/>
              <a:t>calendar system</a:t>
            </a:r>
          </a:p>
          <a:p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access to </a:t>
            </a:r>
            <a:r>
              <a:rPr lang="en-US" dirty="0" smtClean="0"/>
              <a:t>date and time fields</a:t>
            </a:r>
          </a:p>
          <a:p>
            <a:r>
              <a:rPr lang="en-US" dirty="0" smtClean="0"/>
              <a:t>Built-in</a:t>
            </a:r>
            <a:endParaRPr lang="en-US" dirty="0"/>
          </a:p>
          <a:p>
            <a:pPr lvl="1"/>
            <a:r>
              <a:rPr lang="en-US" dirty="0"/>
              <a:t>ISO8601 </a:t>
            </a:r>
            <a:r>
              <a:rPr lang="en-US" dirty="0" smtClean="0"/>
              <a:t>(default): </a:t>
            </a:r>
            <a:r>
              <a:rPr lang="en-US" dirty="0" err="1" smtClean="0"/>
              <a:t>IsoChronology</a:t>
            </a:r>
            <a:endParaRPr lang="en-US" dirty="0"/>
          </a:p>
          <a:p>
            <a:pPr lvl="1"/>
            <a:r>
              <a:rPr lang="en-US" dirty="0" smtClean="0"/>
              <a:t>Chinese: </a:t>
            </a:r>
            <a:r>
              <a:rPr lang="en-US" dirty="0" err="1" smtClean="0"/>
              <a:t>MinguoChronology</a:t>
            </a:r>
            <a:endParaRPr lang="en-US" dirty="0"/>
          </a:p>
          <a:p>
            <a:pPr lvl="1"/>
            <a:r>
              <a:rPr lang="en-US" dirty="0" smtClean="0"/>
              <a:t>Japanese: </a:t>
            </a:r>
            <a:r>
              <a:rPr lang="en-US" dirty="0" err="1"/>
              <a:t>JapaneseChronology</a:t>
            </a:r>
            <a:endParaRPr lang="en-US" dirty="0"/>
          </a:p>
          <a:p>
            <a:pPr lvl="1"/>
            <a:r>
              <a:rPr lang="en-US" dirty="0"/>
              <a:t>Thai </a:t>
            </a:r>
            <a:r>
              <a:rPr lang="en-US" dirty="0" smtClean="0"/>
              <a:t>Buddhist: </a:t>
            </a:r>
            <a:r>
              <a:rPr lang="en-US" dirty="0" err="1" smtClean="0"/>
              <a:t>ThaiBuddhistChronology</a:t>
            </a:r>
            <a:endParaRPr lang="en-US" dirty="0"/>
          </a:p>
          <a:p>
            <a:pPr lvl="1"/>
            <a:r>
              <a:rPr lang="en-US" dirty="0" smtClean="0"/>
              <a:t>Islamic: </a:t>
            </a:r>
            <a:r>
              <a:rPr lang="en-US" dirty="0" err="1" smtClean="0"/>
              <a:t>HijrahChronology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Chronology</a:t>
            </a:r>
          </a:p>
        </p:txBody>
      </p:sp>
    </p:spTree>
    <p:extLst>
      <p:ext uri="{BB962C8B-B14F-4D97-AF65-F5344CB8AC3E}">
        <p14:creationId xmlns:p14="http://schemas.microsoft.com/office/powerpoint/2010/main" val="196521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5624"/>
            <a:ext cx="8153400" cy="46513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TemporalAdjuster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fourMinutesLater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TemporalAdjuster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@Override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Temporal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adjustInto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(Temporal temporal) {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temporal.plus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(4,    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ChronoUnit.MINUTES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time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LocalTime.of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(12, 0, 0);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later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time.with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fourMinutesLater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Adjusters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3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2"/>
            <a:ext cx="8229600" cy="3840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cs typeface="Consolas" panose="020B0609020204030204" pitchFamily="49" charset="0"/>
              </a:rPr>
              <a:t>Several problems 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Which 12 is for which date field?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Month 12 is December, right? No. January.</a:t>
            </a:r>
            <a:endParaRPr lang="en-US" dirty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Year 12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 smtClean="0">
                <a:cs typeface="Consolas" panose="020B0609020204030204" pitchFamily="49" charset="0"/>
              </a:rPr>
              <a:t>is 12 CE, right? Wrong. 1913.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Wait - there is a time in a date?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More than that, there is a time zone.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Getting a Date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371602"/>
            <a:ext cx="82296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Date(12, 12, 12)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fi-FI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Sun Jan 12 00:00:00 EST 1913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91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5625"/>
            <a:ext cx="7886700" cy="13747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time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LocalTime.of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(12, 0, 0);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time.with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temporal -&gt;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temporal.plus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(4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ChronoUnit.MINUTES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Temporal Adjusters</a:t>
            </a:r>
            <a:br>
              <a:rPr lang="en-US" dirty="0" smtClean="0"/>
            </a:br>
            <a:r>
              <a:rPr lang="en-US" dirty="0" smtClean="0"/>
              <a:t>Java 8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85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Strategy for extracting information from </a:t>
            </a:r>
            <a:r>
              <a:rPr lang="en-US" dirty="0" err="1" smtClean="0"/>
              <a:t>temporals</a:t>
            </a:r>
            <a:endParaRPr lang="en-US" dirty="0"/>
          </a:p>
          <a:p>
            <a:r>
              <a:rPr lang="en-US" dirty="0"/>
              <a:t>Externalize the process of querying</a:t>
            </a:r>
          </a:p>
          <a:p>
            <a:r>
              <a:rPr lang="en-US" dirty="0" smtClean="0"/>
              <a:t>Examples</a:t>
            </a:r>
            <a:endParaRPr lang="en-US" dirty="0"/>
          </a:p>
          <a:p>
            <a:pPr lvl="1"/>
            <a:r>
              <a:rPr lang="en-US" dirty="0"/>
              <a:t>get </a:t>
            </a:r>
            <a:r>
              <a:rPr lang="en-US" dirty="0" smtClean="0"/>
              <a:t>the time zone </a:t>
            </a:r>
            <a:r>
              <a:rPr lang="en-US" dirty="0"/>
              <a:t>in a </a:t>
            </a:r>
            <a:r>
              <a:rPr lang="en-US" dirty="0" smtClean="0"/>
              <a:t>temporal</a:t>
            </a:r>
            <a:endParaRPr lang="en-US" dirty="0"/>
          </a:p>
          <a:p>
            <a:pPr lvl="1"/>
            <a:r>
              <a:rPr lang="en-US" dirty="0"/>
              <a:t>check if </a:t>
            </a:r>
            <a:r>
              <a:rPr lang="en-US" dirty="0" smtClean="0"/>
              <a:t>date </a:t>
            </a:r>
            <a:r>
              <a:rPr lang="en-US" dirty="0"/>
              <a:t>is </a:t>
            </a:r>
            <a:r>
              <a:rPr lang="en-US" dirty="0" smtClean="0"/>
              <a:t>February 29 </a:t>
            </a:r>
            <a:r>
              <a:rPr lang="en-US" dirty="0"/>
              <a:t>in a leap year</a:t>
            </a:r>
          </a:p>
          <a:p>
            <a:pPr lvl="1"/>
            <a:r>
              <a:rPr lang="en-US" dirty="0" smtClean="0"/>
              <a:t>calculate days until </a:t>
            </a:r>
            <a:r>
              <a:rPr lang="en-US" dirty="0"/>
              <a:t>your next birthday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TemporalQueries</a:t>
            </a:r>
            <a:r>
              <a:rPr lang="en-US" dirty="0"/>
              <a:t> </a:t>
            </a:r>
            <a:r>
              <a:rPr lang="en-US" dirty="0" smtClean="0"/>
              <a:t>class has implementations </a:t>
            </a:r>
            <a:r>
              <a:rPr lang="en-US" dirty="0"/>
              <a:t>of common queries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</a:t>
            </a:r>
            <a:r>
              <a:rPr lang="en-US" dirty="0"/>
              <a:t> </a:t>
            </a:r>
            <a:r>
              <a:rPr lang="en-US" dirty="0" smtClean="0"/>
              <a:t>- instants</a:t>
            </a:r>
            <a:r>
              <a:rPr lang="en-US" dirty="0"/>
              <a:t>, durations, dates, times, time zones, </a:t>
            </a:r>
            <a:r>
              <a:rPr lang="en-US" dirty="0" smtClean="0"/>
              <a:t>periods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java.time.format</a:t>
            </a:r>
            <a:r>
              <a:rPr lang="en-US" dirty="0" smtClean="0"/>
              <a:t> - formatting and parsing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java.time.temporal</a:t>
            </a:r>
            <a:r>
              <a:rPr lang="en-US" dirty="0" smtClean="0"/>
              <a:t> - field</a:t>
            </a:r>
            <a:r>
              <a:rPr lang="en-US" dirty="0"/>
              <a:t>, unit, or adjustment access to </a:t>
            </a:r>
            <a:r>
              <a:rPr lang="en-US" dirty="0" err="1" smtClean="0"/>
              <a:t>temporals</a:t>
            </a:r>
            <a:endParaRPr lang="en-US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java.time.zone</a:t>
            </a:r>
            <a:r>
              <a:rPr lang="en-US" dirty="0"/>
              <a:t> </a:t>
            </a:r>
            <a:r>
              <a:rPr lang="en-US" dirty="0" smtClean="0"/>
              <a:t>– support for </a:t>
            </a:r>
            <a:r>
              <a:rPr lang="en-US" dirty="0"/>
              <a:t>time </a:t>
            </a:r>
            <a:r>
              <a:rPr lang="en-US" dirty="0" smtClean="0"/>
              <a:t>zones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java.time.chrono</a:t>
            </a:r>
            <a:r>
              <a:rPr lang="en-US" dirty="0" smtClean="0"/>
              <a:t> </a:t>
            </a:r>
            <a:r>
              <a:rPr lang="en-US" dirty="0"/>
              <a:t>- calendar systems other than </a:t>
            </a:r>
            <a:r>
              <a:rPr lang="en-US" dirty="0" smtClean="0"/>
              <a:t>ISO-8601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8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LocalDate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/>
              <a:t>ISO 8601 date </a:t>
            </a:r>
            <a:r>
              <a:rPr lang="en-US" sz="2000" dirty="0" smtClean="0"/>
              <a:t>without time zone </a:t>
            </a:r>
            <a:r>
              <a:rPr lang="en-US" sz="2000" dirty="0"/>
              <a:t>and time</a:t>
            </a: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orresponds </a:t>
            </a:r>
            <a:r>
              <a:rPr lang="en-US" sz="2000" dirty="0"/>
              <a:t>to </a:t>
            </a:r>
            <a:r>
              <a:rPr lang="en-US" sz="2000" dirty="0" smtClean="0"/>
              <a:t>SQL </a:t>
            </a:r>
            <a:r>
              <a:rPr lang="en-US" sz="2000" dirty="0"/>
              <a:t>DATE </a:t>
            </a:r>
            <a:r>
              <a:rPr lang="en-US" sz="2000" dirty="0" smtClean="0"/>
              <a:t>type</a:t>
            </a:r>
          </a:p>
          <a:p>
            <a:pPr lvl="1"/>
            <a:r>
              <a:rPr lang="en-US" sz="2000" dirty="0"/>
              <a:t>E</a:t>
            </a:r>
            <a:r>
              <a:rPr lang="en-US" sz="2000" dirty="0" smtClean="0"/>
              <a:t>xample: </a:t>
            </a:r>
            <a:r>
              <a:rPr lang="en-US" sz="2000" dirty="0"/>
              <a:t>birthdate or employee </a:t>
            </a:r>
            <a:r>
              <a:rPr lang="en-US" sz="2000" dirty="0" smtClean="0"/>
              <a:t>hire-date</a:t>
            </a:r>
            <a:endParaRPr lang="en-US" sz="2000" dirty="0"/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/>
              <a:t>ISO 8601 time </a:t>
            </a:r>
            <a:r>
              <a:rPr lang="en-US" sz="2000" dirty="0" smtClean="0"/>
              <a:t>without time zone </a:t>
            </a:r>
            <a:r>
              <a:rPr lang="en-US" sz="2000" dirty="0"/>
              <a:t>and date</a:t>
            </a: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orresponds </a:t>
            </a:r>
            <a:r>
              <a:rPr lang="en-US" sz="2000" dirty="0"/>
              <a:t>to </a:t>
            </a:r>
            <a:r>
              <a:rPr lang="en-US" sz="2000" dirty="0" smtClean="0"/>
              <a:t>SQL </a:t>
            </a:r>
            <a:r>
              <a:rPr lang="en-US" sz="2000" dirty="0"/>
              <a:t>TIME </a:t>
            </a:r>
            <a:r>
              <a:rPr lang="en-US" sz="2000" dirty="0" smtClean="0"/>
              <a:t>type</a:t>
            </a:r>
          </a:p>
          <a:p>
            <a:pPr lvl="1"/>
            <a:r>
              <a:rPr lang="en-US" sz="2000" dirty="0"/>
              <a:t>E</a:t>
            </a:r>
            <a:r>
              <a:rPr lang="en-US" sz="2000" dirty="0" smtClean="0"/>
              <a:t>xample</a:t>
            </a:r>
            <a:r>
              <a:rPr lang="en-US" sz="2000" dirty="0"/>
              <a:t>:</a:t>
            </a:r>
            <a:r>
              <a:rPr lang="en-US" sz="2000" dirty="0" smtClean="0"/>
              <a:t> </a:t>
            </a:r>
            <a:r>
              <a:rPr lang="en-US" sz="2000" dirty="0"/>
              <a:t>the time that an alarm clock goes off</a:t>
            </a:r>
          </a:p>
          <a:p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LocalDateTime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/>
              <a:t>ISO 8601 date and time </a:t>
            </a:r>
            <a:r>
              <a:rPr lang="en-US" sz="2000" dirty="0" smtClean="0"/>
              <a:t>without </a:t>
            </a:r>
            <a:r>
              <a:rPr lang="en-US" sz="2000" dirty="0"/>
              <a:t>time zone</a:t>
            </a: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orresponds </a:t>
            </a:r>
            <a:r>
              <a:rPr lang="en-US" sz="2000" dirty="0"/>
              <a:t>to </a:t>
            </a:r>
            <a:r>
              <a:rPr lang="en-US" sz="2000" dirty="0" smtClean="0"/>
              <a:t>SQL </a:t>
            </a:r>
            <a:r>
              <a:rPr lang="en-US" sz="2000" dirty="0"/>
              <a:t>TIMESTAMP </a:t>
            </a:r>
            <a:r>
              <a:rPr lang="en-US" sz="2000" dirty="0" smtClean="0"/>
              <a:t>type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6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54729"/>
              </p:ext>
            </p:extLst>
          </p:nvPr>
        </p:nvGraphicFramePr>
        <p:xfrm>
          <a:off x="497660" y="1447800"/>
          <a:ext cx="8646340" cy="4191002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1219200"/>
                <a:gridCol w="457200"/>
                <a:gridCol w="609600"/>
                <a:gridCol w="457200"/>
                <a:gridCol w="533400"/>
                <a:gridCol w="685800"/>
                <a:gridCol w="609600"/>
                <a:gridCol w="533400"/>
                <a:gridCol w="533400"/>
                <a:gridCol w="3007540"/>
              </a:tblGrid>
              <a:tr h="567630"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Class or </a:t>
                      </a:r>
                      <a:r>
                        <a:rPr lang="en-US" sz="11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Enum</a:t>
                      </a:r>
                      <a:endParaRPr lang="en-US" sz="1100" kern="1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Year</a:t>
                      </a:r>
                      <a:endParaRPr lang="en-US" sz="1100" kern="1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Month</a:t>
                      </a:r>
                      <a:endParaRPr lang="en-US" sz="1100" kern="1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Day</a:t>
                      </a:r>
                      <a:endParaRPr lang="en-US" sz="1100" kern="1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Hours</a:t>
                      </a:r>
                      <a:endParaRPr lang="en-US" sz="1100" kern="1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Minutes</a:t>
                      </a:r>
                      <a:endParaRPr lang="en-US" sz="1100" kern="1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Nanos</a:t>
                      </a:r>
                      <a:endParaRPr lang="en-US" sz="1100" kern="1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Zone Offset</a:t>
                      </a:r>
                      <a:endParaRPr lang="en-US" sz="1100" kern="1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Zone ID</a:t>
                      </a:r>
                      <a:endParaRPr lang="en-US" sz="1100" kern="1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toString</a:t>
                      </a:r>
                      <a:r>
                        <a:rPr lang="en-US" sz="11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 Output</a:t>
                      </a:r>
                      <a:endParaRPr lang="en-US" sz="1100" kern="1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83815">
                <a:tc>
                  <a:txBody>
                    <a:bodyPr/>
                    <a:lstStyle/>
                    <a:p>
                      <a:pPr marL="0" marR="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Instant</a:t>
                      </a:r>
                      <a:endParaRPr lang="en-US" sz="1100" kern="100" dirty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✓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2013-08-20T15:16:26.355Z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3815">
                <a:tc>
                  <a:txBody>
                    <a:bodyPr/>
                    <a:lstStyle/>
                    <a:p>
                      <a:pPr marL="0" marR="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LocalDate</a:t>
                      </a:r>
                      <a:endParaRPr lang="en-US" sz="1100" kern="100" dirty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2013-08-20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3815">
                <a:tc>
                  <a:txBody>
                    <a:bodyPr/>
                    <a:lstStyle/>
                    <a:p>
                      <a:pPr marL="0" marR="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LocalDateTime</a:t>
                      </a:r>
                      <a:endParaRPr lang="en-US" sz="1100" kern="10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2013-08-20T08:16:26.937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3815">
                <a:tc>
                  <a:txBody>
                    <a:bodyPr/>
                    <a:lstStyle/>
                    <a:p>
                      <a:pPr marL="0" marR="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ZonedDateTime</a:t>
                      </a:r>
                      <a:endParaRPr lang="en-US" sz="1100" kern="100" dirty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✓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2013-08-21T00:16:26.941+09:00[Asia/Tokyo]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3815">
                <a:tc>
                  <a:txBody>
                    <a:bodyPr/>
                    <a:lstStyle/>
                    <a:p>
                      <a:pPr marL="0" marR="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LocalTime</a:t>
                      </a:r>
                      <a:endParaRPr lang="en-US" sz="1100" kern="100" dirty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08:16:26.943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3815">
                <a:tc>
                  <a:txBody>
                    <a:bodyPr/>
                    <a:lstStyle/>
                    <a:p>
                      <a:pPr marL="0" marR="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MonthDay</a:t>
                      </a:r>
                      <a:endParaRPr lang="en-US" sz="1100" kern="100" dirty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--08-20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3815">
                <a:tc>
                  <a:txBody>
                    <a:bodyPr/>
                    <a:lstStyle/>
                    <a:p>
                      <a:pPr marL="0" marR="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</a:t>
                      </a:r>
                      <a:endParaRPr lang="en-US" sz="1100" kern="100" dirty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2013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3815">
                <a:tc>
                  <a:txBody>
                    <a:bodyPr/>
                    <a:lstStyle/>
                    <a:p>
                      <a:pPr marL="0" marR="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YearMonth</a:t>
                      </a:r>
                      <a:endParaRPr lang="en-US" sz="1100" kern="100" dirty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2013-08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3815">
                <a:tc>
                  <a:txBody>
                    <a:bodyPr/>
                    <a:lstStyle/>
                    <a:p>
                      <a:pPr marL="0" marR="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Month</a:t>
                      </a:r>
                      <a:endParaRPr lang="en-US" sz="1100" kern="100" dirty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AUGUST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3815">
                <a:tc>
                  <a:txBody>
                    <a:bodyPr/>
                    <a:lstStyle/>
                    <a:p>
                      <a:pPr marL="0" marR="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OffsetDateTime</a:t>
                      </a:r>
                      <a:endParaRPr lang="en-US" sz="1100" kern="100" dirty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2013-08-20T08:16:26.954-07:00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3815">
                <a:tc>
                  <a:txBody>
                    <a:bodyPr/>
                    <a:lstStyle/>
                    <a:p>
                      <a:pPr marL="0" marR="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OffsetTime</a:t>
                      </a:r>
                      <a:endParaRPr lang="en-US" sz="1100" kern="100" dirty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08:16:26.957-07:00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3815">
                <a:tc>
                  <a:txBody>
                    <a:bodyPr/>
                    <a:lstStyle/>
                    <a:p>
                      <a:pPr marL="0" marR="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Duration</a:t>
                      </a:r>
                      <a:endParaRPr lang="en-US" sz="1100" kern="100" dirty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✓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PT20H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17592">
                <a:tc>
                  <a:txBody>
                    <a:bodyPr/>
                    <a:lstStyle/>
                    <a:p>
                      <a:pPr marL="0" marR="0" fontAlgn="ctr">
                        <a:lnSpc>
                          <a:spcPts val="17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Period</a:t>
                      </a:r>
                      <a:endParaRPr lang="en-US" sz="1100" kern="100" dirty="0"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ts val="17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✓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ts val="17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✓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ts val="17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✓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100" kern="1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P10D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Classes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57150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http://docs.oracle.com/javase/tutorial/datetime/iso/overview.html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6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dirty="0"/>
              <a:t> - static </a:t>
            </a:r>
            <a:r>
              <a:rPr lang="en-US" dirty="0" smtClean="0"/>
              <a:t>factory, validates input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/>
              <a:t> - </a:t>
            </a:r>
            <a:r>
              <a:rPr lang="en-US" dirty="0" smtClean="0"/>
              <a:t>static factory, converts </a:t>
            </a:r>
            <a:r>
              <a:rPr lang="en-US" dirty="0"/>
              <a:t>to </a:t>
            </a:r>
            <a:r>
              <a:rPr lang="en-US" dirty="0" smtClean="0"/>
              <a:t>instance of </a:t>
            </a:r>
            <a:r>
              <a:rPr lang="en-US" dirty="0"/>
              <a:t>target class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dirty="0"/>
              <a:t> - </a:t>
            </a:r>
            <a:r>
              <a:rPr lang="en-US" dirty="0" smtClean="0"/>
              <a:t>returns </a:t>
            </a:r>
            <a:r>
              <a:rPr lang="en-US" dirty="0"/>
              <a:t>part of the state </a:t>
            </a:r>
            <a:endParaRPr lang="en-US" dirty="0" smtClean="0"/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dirty="0"/>
              <a:t> - </a:t>
            </a:r>
            <a:r>
              <a:rPr lang="en-US" dirty="0" smtClean="0"/>
              <a:t>queries </a:t>
            </a:r>
            <a:r>
              <a:rPr lang="en-US" dirty="0"/>
              <a:t>the state </a:t>
            </a:r>
            <a:endParaRPr lang="en-US" dirty="0" smtClean="0"/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dirty="0"/>
              <a:t> - </a:t>
            </a:r>
            <a:r>
              <a:rPr lang="en-US" dirty="0" smtClean="0"/>
              <a:t>immutable </a:t>
            </a:r>
            <a:r>
              <a:rPr lang="en-US" dirty="0"/>
              <a:t>copy </a:t>
            </a:r>
            <a:r>
              <a:rPr lang="en-US" dirty="0" smtClean="0"/>
              <a:t>with elements changed</a:t>
            </a:r>
            <a:endParaRPr lang="en-US" dirty="0"/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/>
              <a:t> - </a:t>
            </a:r>
            <a:r>
              <a:rPr lang="en-US" dirty="0" smtClean="0"/>
              <a:t>converts to </a:t>
            </a:r>
            <a:r>
              <a:rPr lang="en-US" dirty="0"/>
              <a:t>another object </a:t>
            </a:r>
            <a:r>
              <a:rPr lang="en-US" dirty="0" smtClean="0"/>
              <a:t>type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plus,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minus </a:t>
            </a:r>
            <a:r>
              <a:rPr lang="en-US" dirty="0" smtClean="0"/>
              <a:t>- immutable </a:t>
            </a:r>
            <a:r>
              <a:rPr lang="en-US" dirty="0"/>
              <a:t>copy after </a:t>
            </a:r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4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Day of week, for example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DayOfWeek.SUNDAY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Month</a:t>
            </a:r>
            <a:r>
              <a:rPr lang="en-US" dirty="0"/>
              <a:t> , for example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(2014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Month.MAY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dirty="0" smtClean="0"/>
              <a:t>Time units, </a:t>
            </a:r>
            <a:r>
              <a:rPr lang="en-US" dirty="0"/>
              <a:t>for example </a:t>
            </a:r>
            <a:br>
              <a:rPr lang="en-US" dirty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Instant.now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().plus(1,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ChronoUnit.DAYS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 smtClean="0"/>
              <a:t>Other </a:t>
            </a:r>
            <a:r>
              <a:rPr lang="en-US" dirty="0"/>
              <a:t>useful </a:t>
            </a:r>
            <a:r>
              <a:rPr lang="en-US" dirty="0" smtClean="0"/>
              <a:t>constants</a:t>
            </a:r>
            <a:endParaRPr lang="en-US" dirty="0"/>
          </a:p>
          <a:p>
            <a:pPr lvl="1"/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LocalTime.MIDNIGHT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// 00:00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LocalTime.NOON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// 12:00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Staying Constant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3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 with 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DateTimeFormatter</a:t>
            </a:r>
            <a:r>
              <a:rPr lang="en-US" dirty="0"/>
              <a:t> </a:t>
            </a:r>
            <a:r>
              <a:rPr lang="en-US" dirty="0" smtClean="0"/>
              <a:t>instance</a:t>
            </a:r>
          </a:p>
          <a:p>
            <a:r>
              <a:rPr lang="en-US" dirty="0" smtClean="0"/>
              <a:t>Internationalization is supported</a:t>
            </a:r>
          </a:p>
          <a:p>
            <a:r>
              <a:rPr lang="en-US" dirty="0" smtClean="0"/>
              <a:t>Custom formats can be used, including am/ pm for time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12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Parse with a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DateTimeFormatter</a:t>
            </a:r>
            <a:r>
              <a:rPr lang="en-US" dirty="0" smtClean="0"/>
              <a:t> instance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parse(…) </a:t>
            </a:r>
            <a:r>
              <a:rPr lang="en-US" dirty="0" smtClean="0"/>
              <a:t>methods return a temporal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from(…) </a:t>
            </a:r>
            <a:r>
              <a:rPr lang="en-US" dirty="0" smtClean="0"/>
              <a:t>to convert to a known date or time type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5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Existing </a:t>
            </a:r>
            <a:r>
              <a:rPr lang="en-US" dirty="0"/>
              <a:t>date-related APIs can be </a:t>
            </a:r>
            <a:r>
              <a:rPr lang="en-US" dirty="0" smtClean="0"/>
              <a:t>error-prone and tedious</a:t>
            </a:r>
          </a:p>
          <a:p>
            <a:r>
              <a:rPr lang="en-US" dirty="0"/>
              <a:t>Separate </a:t>
            </a:r>
            <a:r>
              <a:rPr lang="en-US" dirty="0" smtClean="0"/>
              <a:t>concepts of computer-related </a:t>
            </a:r>
            <a:r>
              <a:rPr lang="en-US" dirty="0"/>
              <a:t>times </a:t>
            </a:r>
            <a:r>
              <a:rPr lang="en-US" dirty="0" smtClean="0"/>
              <a:t>and </a:t>
            </a:r>
            <a:r>
              <a:rPr lang="en-US" dirty="0"/>
              <a:t>human-related </a:t>
            </a:r>
            <a:r>
              <a:rPr lang="en-US" dirty="0" smtClean="0"/>
              <a:t>times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Need to manipulate dates and times? Use </a:t>
            </a:r>
            <a:r>
              <a:rPr lang="en-US" dirty="0" err="1" smtClean="0"/>
              <a:t>Joda</a:t>
            </a:r>
            <a:r>
              <a:rPr lang="en-US" dirty="0" smtClean="0"/>
              <a:t>-Time or the Java 8 date and time API.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9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Conceptually an instant, not a date</a:t>
            </a:r>
          </a:p>
          <a:p>
            <a:r>
              <a:rPr lang="en-US" dirty="0" smtClean="0"/>
              <a:t>Properties </a:t>
            </a:r>
            <a:r>
              <a:rPr lang="en-US" dirty="0"/>
              <a:t>have random </a:t>
            </a:r>
            <a:r>
              <a:rPr lang="en-US" dirty="0" smtClean="0"/>
              <a:t>offsets</a:t>
            </a:r>
          </a:p>
          <a:p>
            <a:pPr lvl="1"/>
            <a:r>
              <a:rPr lang="en-US" dirty="0" smtClean="0"/>
              <a:t>Some zero-based</a:t>
            </a:r>
            <a:r>
              <a:rPr lang="en-US" dirty="0"/>
              <a:t>, </a:t>
            </a:r>
            <a:r>
              <a:rPr lang="en-US" dirty="0" smtClean="0"/>
              <a:t>like month </a:t>
            </a:r>
            <a:r>
              <a:rPr lang="en-US" dirty="0"/>
              <a:t>and </a:t>
            </a:r>
            <a:r>
              <a:rPr lang="en-US" dirty="0" smtClean="0"/>
              <a:t>hours</a:t>
            </a:r>
          </a:p>
          <a:p>
            <a:pPr lvl="1"/>
            <a:r>
              <a:rPr lang="en-US" dirty="0" smtClean="0"/>
              <a:t>Some one-based</a:t>
            </a:r>
            <a:r>
              <a:rPr lang="en-US" dirty="0"/>
              <a:t>, like </a:t>
            </a:r>
            <a:r>
              <a:rPr lang="en-US" dirty="0" smtClean="0"/>
              <a:t>day of the month</a:t>
            </a:r>
          </a:p>
          <a:p>
            <a:pPr lvl="1"/>
            <a:r>
              <a:rPr lang="en-US" dirty="0" smtClean="0"/>
              <a:t>Year </a:t>
            </a:r>
            <a:r>
              <a:rPr lang="en-US" dirty="0"/>
              <a:t>has an offset of </a:t>
            </a:r>
            <a:r>
              <a:rPr lang="en-US" dirty="0" smtClean="0"/>
              <a:t>1900</a:t>
            </a:r>
            <a:endParaRPr lang="en-US" dirty="0"/>
          </a:p>
          <a:p>
            <a:r>
              <a:rPr lang="en-US" dirty="0" smtClean="0"/>
              <a:t>Mutable, not thread-safe</a:t>
            </a:r>
            <a:endParaRPr lang="en-US" dirty="0"/>
          </a:p>
          <a:p>
            <a:r>
              <a:rPr lang="en-US" dirty="0"/>
              <a:t>Not </a:t>
            </a:r>
            <a:r>
              <a:rPr lang="en-US" dirty="0" err="1" smtClean="0"/>
              <a:t>internationalizable</a:t>
            </a:r>
            <a:endParaRPr lang="en-US" dirty="0" smtClean="0"/>
          </a:p>
          <a:p>
            <a:r>
              <a:rPr lang="en-US" dirty="0" smtClean="0"/>
              <a:t>Millisecond granularity</a:t>
            </a:r>
          </a:p>
          <a:p>
            <a:r>
              <a:rPr lang="en-US" dirty="0"/>
              <a:t>Does not reflect </a:t>
            </a:r>
            <a:r>
              <a:rPr lang="en-US" dirty="0" smtClean="0"/>
              <a:t>UTC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Sorry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JSR 310: A New Java Date/Time API</a:t>
            </a:r>
            <a:endParaRPr lang="en-US" dirty="0"/>
          </a:p>
          <a:p>
            <a:r>
              <a:rPr lang="en-US" dirty="0" err="1" smtClean="0">
                <a:hlinkClick r:id="rId3"/>
              </a:rPr>
              <a:t>Joda</a:t>
            </a:r>
            <a:r>
              <a:rPr lang="en-US" dirty="0" smtClean="0">
                <a:hlinkClick r:id="rId3"/>
              </a:rPr>
              <a:t>-Time</a:t>
            </a:r>
            <a:endParaRPr lang="en-US" dirty="0" smtClean="0"/>
          </a:p>
          <a:p>
            <a:r>
              <a:rPr lang="en-US" dirty="0">
                <a:hlinkClick r:id="rId4"/>
              </a:rPr>
              <a:t>Why JSR-310 isn't </a:t>
            </a:r>
            <a:r>
              <a:rPr lang="en-US" dirty="0" err="1">
                <a:hlinkClick r:id="rId4"/>
              </a:rPr>
              <a:t>Joda</a:t>
            </a:r>
            <a:r>
              <a:rPr lang="en-US" dirty="0">
                <a:hlinkClick r:id="rId4"/>
              </a:rPr>
              <a:t>-Time</a:t>
            </a:r>
            <a:endParaRPr lang="en-US" dirty="0"/>
          </a:p>
          <a:p>
            <a:r>
              <a:rPr lang="en-US" dirty="0" smtClean="0">
                <a:hlinkClick r:id="rId5"/>
              </a:rPr>
              <a:t>Java </a:t>
            </a:r>
            <a:r>
              <a:rPr lang="en-US" dirty="0">
                <a:hlinkClick r:id="rId5"/>
              </a:rPr>
              <a:t>101: The next generation: It's time for a </a:t>
            </a:r>
            <a:r>
              <a:rPr lang="en-US" dirty="0" smtClean="0">
                <a:hlinkClick r:id="rId5"/>
              </a:rPr>
              <a:t>change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Code used in this presentation on </a:t>
            </a:r>
            <a:r>
              <a:rPr lang="en-US" sz="2400" dirty="0" err="1" smtClean="0"/>
              <a:t>GitHub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https://github.com/sualeh/java8-timeapi-examples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4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5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dirty="0" smtClean="0"/>
              <a:t> was the work of </a:t>
            </a:r>
            <a:r>
              <a:rPr lang="en-US" dirty="0"/>
              <a:t>James Gosling and Arthur van </a:t>
            </a:r>
            <a:r>
              <a:rPr lang="en-US" dirty="0" smtClean="0"/>
              <a:t>Hoff</a:t>
            </a:r>
          </a:p>
          <a:p>
            <a:r>
              <a:rPr lang="en-US" dirty="0" smtClean="0"/>
              <a:t>Added in JDK 1.0, mostly deprecated in JDK 1.1, never removed</a:t>
            </a:r>
          </a:p>
          <a:p>
            <a:r>
              <a:rPr lang="en-US" dirty="0"/>
              <a:t>IBM donated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Calendar</a:t>
            </a:r>
            <a:r>
              <a:rPr lang="en-US" dirty="0"/>
              <a:t> </a:t>
            </a:r>
            <a:r>
              <a:rPr lang="en-US" dirty="0" smtClean="0"/>
              <a:t>code to Sun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6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5625"/>
            <a:ext cx="8382000" cy="9937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(12, 12, 12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Revisited Examples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2895601"/>
            <a:ext cx="8382000" cy="3352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java.util.GregorianCalendar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[time=?,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areFieldsSet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false,areAllFieldsSet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false,lenient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true,zone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sun.util.calendar.ZoneInfo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[id="America/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New_York",offset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=-18000000,dstSavings=3600000,useDaylight=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true,transitions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=235,lastRule=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java.util.Simpletime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zone[id=America/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New_York,offset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=-18000000,dstSavings=3600000,useDaylight=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true,startYear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=0,startMode=3,startMonth=2,startDay=8,startDayOfWeek=1,startTime=7200000,startTimeMode=0,endMode=3,endMonth=10,endDay=1,endDayOfWeek=1,endTime=7200000,endTimeMode=0]],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firstDayOfWeek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=1,minimalDaysInFirstWeek=1,ERA=?,YEAR=12,MONTH=12,WEEK_OF_YEAR=?,WEEK_OF_MONTH=?,DAY_OF_MONTH=12,DAY_OF_YEAR=?,DAY_OF_WEEK=?,DAY_OF_WEEK_IN_MONTH=?,AM_PM=0,HOUR=0,HOUR_OF_DAY=0,MINUTE=0,SECOND=0,MILLISECOND=?,ZONE_OFFSET=?,DST_OFFSET=?]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98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2"/>
            <a:ext cx="8229600" cy="3535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cs typeface="Consolas" panose="020B0609020204030204" pitchFamily="49" charset="0"/>
              </a:rPr>
              <a:t>Several problems 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Which 12 is for which date field?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Month 12 is December, right? No. January.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They got the year right! Almost. 13 CE.</a:t>
            </a:r>
            <a:endParaRPr lang="en-US" dirty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Wait - there is a time in a calendar?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More than that, there is a time zone.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Getting a 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7070" y="1371600"/>
            <a:ext cx="8169730" cy="1261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dtFmt.format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(12,12,12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getTime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January 12, 0013 12:00:00 AM EST</a:t>
            </a:r>
          </a:p>
        </p:txBody>
      </p:sp>
    </p:spTree>
    <p:extLst>
      <p:ext uri="{BB962C8B-B14F-4D97-AF65-F5344CB8AC3E}">
        <p14:creationId xmlns:p14="http://schemas.microsoft.com/office/powerpoint/2010/main" val="350196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Calendar</a:t>
            </a:r>
            <a:r>
              <a:rPr lang="en-US" dirty="0" smtClean="0"/>
              <a:t>” represents a date, time and time-zone</a:t>
            </a:r>
          </a:p>
          <a:p>
            <a:r>
              <a:rPr lang="en-US" dirty="0" smtClean="0"/>
              <a:t>Defaults to Gregorian calendar </a:t>
            </a:r>
          </a:p>
          <a:p>
            <a:r>
              <a:rPr lang="en-US" dirty="0" smtClean="0"/>
              <a:t>In Thailand only, you get a Buddhist calendar</a:t>
            </a:r>
          </a:p>
          <a:p>
            <a:r>
              <a:rPr lang="en-US" dirty="0"/>
              <a:t>Y</a:t>
            </a:r>
            <a:r>
              <a:rPr lang="en-US" dirty="0" smtClean="0"/>
              <a:t>ou can ask specifically ask for a Japanese calendar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8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Conceptually an instant, </a:t>
            </a:r>
            <a:r>
              <a:rPr lang="en-US" dirty="0"/>
              <a:t>not a </a:t>
            </a:r>
            <a:r>
              <a:rPr lang="en-US" dirty="0" smtClean="0"/>
              <a:t>calendar</a:t>
            </a:r>
            <a:endParaRPr lang="en-US" dirty="0"/>
          </a:p>
          <a:p>
            <a:r>
              <a:rPr lang="en-US" dirty="0" smtClean="0"/>
              <a:t>But, can’t </a:t>
            </a:r>
            <a:r>
              <a:rPr lang="en-US" dirty="0"/>
              <a:t>create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Calendar</a:t>
            </a:r>
            <a:r>
              <a:rPr lang="en-US" dirty="0"/>
              <a:t> from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</a:p>
          <a:p>
            <a:r>
              <a:rPr lang="en-US" dirty="0" smtClean="0"/>
              <a:t>Can’t format 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Calendar</a:t>
            </a:r>
          </a:p>
          <a:p>
            <a:r>
              <a:rPr lang="en-US" dirty="0" smtClean="0"/>
              <a:t>Zero-based offsets</a:t>
            </a:r>
          </a:p>
          <a:p>
            <a:r>
              <a:rPr lang="en-US" dirty="0"/>
              <a:t>Stores internal state in two different ways</a:t>
            </a:r>
          </a:p>
          <a:p>
            <a:pPr lvl="1"/>
            <a:r>
              <a:rPr lang="en-US" dirty="0" smtClean="0"/>
              <a:t>milliseconds from epoch </a:t>
            </a:r>
            <a:endParaRPr lang="en-US" dirty="0"/>
          </a:p>
          <a:p>
            <a:pPr lvl="1"/>
            <a:r>
              <a:rPr lang="en-US" dirty="0" smtClean="0"/>
              <a:t>set </a:t>
            </a:r>
            <a:r>
              <a:rPr lang="en-US" dirty="0"/>
              <a:t>of fields</a:t>
            </a:r>
          </a:p>
          <a:p>
            <a:r>
              <a:rPr lang="en-US" dirty="0" smtClean="0"/>
              <a:t>Has </a:t>
            </a:r>
            <a:r>
              <a:rPr lang="en-US" dirty="0"/>
              <a:t>bugs and performance issues</a:t>
            </a:r>
          </a:p>
          <a:p>
            <a:r>
              <a:rPr lang="en-US" dirty="0"/>
              <a:t>Mutable, not </a:t>
            </a:r>
            <a:r>
              <a:rPr lang="en-US" dirty="0" smtClean="0"/>
              <a:t>thread-safe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Much Improvement</a:t>
            </a:r>
            <a:endParaRPr lang="en-US" dirty="0"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15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 level design" id="{00E2FDB5-77A3-416C-8232-A2B8AB0B9A01}" vid="{6E3E8A63-E899-4F92-AFE5-C80B3CCFC0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TS103460540</Template>
  <TotalTime>6728</TotalTime>
  <Words>1558</Words>
  <Application>Microsoft Office PowerPoint</Application>
  <PresentationFormat>On-screen Show (4:3)</PresentationFormat>
  <Paragraphs>339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Presentation level design</vt:lpstr>
      <vt:lpstr>Java 8 Date and Time API</vt:lpstr>
      <vt:lpstr>Overview</vt:lpstr>
      <vt:lpstr>Problems Getting a Date</vt:lpstr>
      <vt:lpstr>A Sorry Implementation</vt:lpstr>
      <vt:lpstr>Back Story</vt:lpstr>
      <vt:lpstr>Revisited Examples</vt:lpstr>
      <vt:lpstr>Problems Getting a Date</vt:lpstr>
      <vt:lpstr>Calendar</vt:lpstr>
      <vt:lpstr>Not Much Improvement</vt:lpstr>
      <vt:lpstr>Java 8 Date and Time API</vt:lpstr>
      <vt:lpstr>No Problem Getting a Date</vt:lpstr>
      <vt:lpstr>Bad Arguments</vt:lpstr>
      <vt:lpstr>Concepts</vt:lpstr>
      <vt:lpstr>Epoch</vt:lpstr>
      <vt:lpstr>Computer System Epochs</vt:lpstr>
      <vt:lpstr>Calendar System</vt:lpstr>
      <vt:lpstr>UTC</vt:lpstr>
      <vt:lpstr>ISO 8601</vt:lpstr>
      <vt:lpstr>PowerPoint Presentation</vt:lpstr>
      <vt:lpstr>Machine and Human Timelines</vt:lpstr>
      <vt:lpstr>Design Principles</vt:lpstr>
      <vt:lpstr>Instant</vt:lpstr>
      <vt:lpstr>Partial</vt:lpstr>
      <vt:lpstr>Duration</vt:lpstr>
      <vt:lpstr>Period</vt:lpstr>
      <vt:lpstr>Time Zone</vt:lpstr>
      <vt:lpstr>Clock</vt:lpstr>
      <vt:lpstr>Chronology</vt:lpstr>
      <vt:lpstr>Temporal Adjusters</vt:lpstr>
      <vt:lpstr>Temporal Adjusters Java 8 Style</vt:lpstr>
      <vt:lpstr>Temporal Queries</vt:lpstr>
      <vt:lpstr>New Packages</vt:lpstr>
      <vt:lpstr>Commonly Used Classes</vt:lpstr>
      <vt:lpstr>Commonly Used Classes</vt:lpstr>
      <vt:lpstr>Consistent Operations</vt:lpstr>
      <vt:lpstr>Staying Constant</vt:lpstr>
      <vt:lpstr>Formatting</vt:lpstr>
      <vt:lpstr>Parsing</vt:lpstr>
      <vt:lpstr>Summary</vt:lpstr>
      <vt:lpstr>Resources</vt:lpstr>
      <vt:lpstr>Code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Sualeh Fatehi</dc:creator>
  <cp:lastModifiedBy>Sualeh Fatehi</cp:lastModifiedBy>
  <cp:revision>599</cp:revision>
  <dcterms:created xsi:type="dcterms:W3CDTF">2014-03-12T00:27:13Z</dcterms:created>
  <dcterms:modified xsi:type="dcterms:W3CDTF">2014-04-17T03:06:12Z</dcterms:modified>
</cp:coreProperties>
</file>