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1" r:id="rId4"/>
    <p:sldId id="265" r:id="rId5"/>
    <p:sldId id="294" r:id="rId6"/>
    <p:sldId id="286" r:id="rId7"/>
    <p:sldId id="289" r:id="rId8"/>
    <p:sldId id="292" r:id="rId9"/>
    <p:sldId id="287" r:id="rId10"/>
    <p:sldId id="290" r:id="rId11"/>
    <p:sldId id="295" r:id="rId12"/>
    <p:sldId id="297" r:id="rId13"/>
    <p:sldId id="296" r:id="rId14"/>
    <p:sldId id="288" r:id="rId15"/>
    <p:sldId id="291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6188"/>
    <a:srgbClr val="E7C7A0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77" autoAdjust="0"/>
    <p:restoredTop sz="94627" autoAdjust="0"/>
  </p:normalViewPr>
  <p:slideViewPr>
    <p:cSldViewPr snapToGrid="0" showGuides="1">
      <p:cViewPr varScale="1">
        <p:scale>
          <a:sx n="107" d="100"/>
          <a:sy n="107" d="100"/>
        </p:scale>
        <p:origin x="108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7EDBB-4C7E-458C-8081-732E81F2C989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64D19-9D93-47A8-8EC6-5175BEEC19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225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64D19-9D93-47A8-8EC6-5175BEEC192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8572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64D19-9D93-47A8-8EC6-5175BEEC192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6891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64D19-9D93-47A8-8EC6-5175BEEC192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449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64D19-9D93-47A8-8EC6-5175BEEC192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86887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64D19-9D93-47A8-8EC6-5175BEEC192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5949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64D19-9D93-47A8-8EC6-5175BEEC192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9566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64D19-9D93-47A8-8EC6-5175BEEC192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4843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64D19-9D93-47A8-8EC6-5175BEEC192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0151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64D19-9D93-47A8-8EC6-5175BEEC192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7796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64D19-9D93-47A8-8EC6-5175BEEC192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1575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CAB6-B07E-4BA4-BC4B-DDB8D129D594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4A21-C178-4EF4-9692-581FD3539F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CAB6-B07E-4BA4-BC4B-DDB8D129D594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4A21-C178-4EF4-9692-581FD3539F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CAB6-B07E-4BA4-BC4B-DDB8D129D594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4A21-C178-4EF4-9692-581FD3539F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CAB6-B07E-4BA4-BC4B-DDB8D129D594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4A21-C178-4EF4-9692-581FD3539F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CAB6-B07E-4BA4-BC4B-DDB8D129D594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4A21-C178-4EF4-9692-581FD3539F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CAB6-B07E-4BA4-BC4B-DDB8D129D594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4A21-C178-4EF4-9692-581FD3539F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CAB6-B07E-4BA4-BC4B-DDB8D129D594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4A21-C178-4EF4-9692-581FD3539F5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8712796" y="4459951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www.1ppt.com/xiazai/jihua/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www.1ppt.com/xiazai/jianli/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www.1ppt.com/xiazai/huibao/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CAB6-B07E-4BA4-BC4B-DDB8D129D594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4A21-C178-4EF4-9692-581FD3539F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: 形状 4"/>
          <p:cNvSpPr/>
          <p:nvPr userDrawn="1"/>
        </p:nvSpPr>
        <p:spPr bwMode="auto">
          <a:xfrm flipH="1">
            <a:off x="0" y="5871029"/>
            <a:ext cx="12192000" cy="1012232"/>
          </a:xfrm>
          <a:custGeom>
            <a:avLst/>
            <a:gdLst>
              <a:gd name="connsiteX0" fmla="*/ 2457949 w 12192000"/>
              <a:gd name="connsiteY0" fmla="*/ 0 h 1012232"/>
              <a:gd name="connsiteX1" fmla="*/ 9057549 w 12192000"/>
              <a:gd name="connsiteY1" fmla="*/ 610553 h 1012232"/>
              <a:gd name="connsiteX2" fmla="*/ 12192000 w 12192000"/>
              <a:gd name="connsiteY2" fmla="*/ 305277 h 1012232"/>
              <a:gd name="connsiteX3" fmla="*/ 12192000 w 12192000"/>
              <a:gd name="connsiteY3" fmla="*/ 1012232 h 1012232"/>
              <a:gd name="connsiteX4" fmla="*/ 114300 w 12192000"/>
              <a:gd name="connsiteY4" fmla="*/ 1012232 h 1012232"/>
              <a:gd name="connsiteX5" fmla="*/ 0 w 12192000"/>
              <a:gd name="connsiteY5" fmla="*/ 1012232 h 1012232"/>
              <a:gd name="connsiteX6" fmla="*/ 0 w 12192000"/>
              <a:gd name="connsiteY6" fmla="*/ 160434 h 1012232"/>
              <a:gd name="connsiteX7" fmla="*/ 270087 w 12192000"/>
              <a:gd name="connsiteY7" fmla="*/ 129128 h 1012232"/>
              <a:gd name="connsiteX8" fmla="*/ 2457949 w 12192000"/>
              <a:gd name="connsiteY8" fmla="*/ 0 h 101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012232">
                <a:moveTo>
                  <a:pt x="2457949" y="0"/>
                </a:moveTo>
                <a:cubicBezTo>
                  <a:pt x="4506845" y="0"/>
                  <a:pt x="7360920" y="610553"/>
                  <a:pt x="9057549" y="610553"/>
                </a:cubicBezTo>
                <a:cubicBezTo>
                  <a:pt x="10754179" y="610553"/>
                  <a:pt x="12192000" y="305277"/>
                  <a:pt x="12192000" y="305277"/>
                </a:cubicBezTo>
                <a:cubicBezTo>
                  <a:pt x="12192000" y="1012232"/>
                  <a:pt x="12192000" y="1012232"/>
                  <a:pt x="12192000" y="1012232"/>
                </a:cubicBezTo>
                <a:cubicBezTo>
                  <a:pt x="5290457" y="1012232"/>
                  <a:pt x="1839686" y="1012232"/>
                  <a:pt x="114300" y="1012232"/>
                </a:cubicBezTo>
                <a:lnTo>
                  <a:pt x="0" y="1012232"/>
                </a:lnTo>
                <a:lnTo>
                  <a:pt x="0" y="160434"/>
                </a:lnTo>
                <a:lnTo>
                  <a:pt x="270087" y="129128"/>
                </a:lnTo>
                <a:cubicBezTo>
                  <a:pt x="925321" y="57390"/>
                  <a:pt x="1689613" y="0"/>
                  <a:pt x="2457949" y="0"/>
                </a:cubicBezTo>
                <a:close/>
              </a:path>
            </a:pathLst>
          </a:custGeom>
          <a:solidFill>
            <a:srgbClr val="526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CAB6-B07E-4BA4-BC4B-DDB8D129D594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4A21-C178-4EF4-9692-581FD3539F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CAB6-B07E-4BA4-BC4B-DDB8D129D594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4A21-C178-4EF4-9692-581FD3539F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0CAB6-B07E-4BA4-BC4B-DDB8D129D594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B4A21-C178-4EF4-9692-581FD3539F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256564" y="1110858"/>
            <a:ext cx="83563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C00000"/>
                </a:solidFill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rPr>
              <a:t>Academic Certification System </a:t>
            </a:r>
          </a:p>
          <a:p>
            <a:r>
              <a:rPr lang="en-US" altLang="zh-CN" sz="4000" b="1" dirty="0">
                <a:solidFill>
                  <a:srgbClr val="526188"/>
                </a:solidFill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rPr>
              <a:t>based on </a:t>
            </a:r>
          </a:p>
          <a:p>
            <a:r>
              <a:rPr lang="en-US" altLang="zh-CN" sz="4000" b="1" dirty="0">
                <a:solidFill>
                  <a:srgbClr val="526188"/>
                </a:solidFill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rPr>
              <a:t>Blockchain Technology </a:t>
            </a:r>
            <a:endParaRPr lang="zh-CN" altLang="en-US" sz="4000" b="1" dirty="0">
              <a:solidFill>
                <a:srgbClr val="526188"/>
              </a:solidFill>
              <a:latin typeface="方正细谭黑简体" panose="02000000000000000000" pitchFamily="2" charset="-122"/>
              <a:ea typeface="方正细谭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58417" y="4072024"/>
            <a:ext cx="4632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800" dirty="0">
                <a:solidFill>
                  <a:schemeClr val="bg2">
                    <a:lumMod val="50000"/>
                  </a:schemeClr>
                </a:solidFill>
                <a:latin typeface="Agency FB" panose="020B0503020202020204" pitchFamily="34" charset="0"/>
                <a:cs typeface="+mn-ea"/>
                <a:sym typeface="+mn-lt"/>
              </a:rPr>
              <a:t>SUSTECH</a:t>
            </a:r>
            <a:endParaRPr lang="zh-CN" altLang="en-US" sz="2800" dirty="0">
              <a:solidFill>
                <a:schemeClr val="bg2">
                  <a:lumMod val="50000"/>
                </a:schemeClr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858416" y="5381509"/>
            <a:ext cx="10428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程蕴玉</a:t>
            </a:r>
          </a:p>
          <a:p>
            <a:pPr algn="dist"/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任博涛</a:t>
            </a:r>
          </a:p>
          <a:p>
            <a:pPr algn="dist"/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黎原朝</a:t>
            </a:r>
          </a:p>
        </p:txBody>
      </p:sp>
      <p:cxnSp>
        <p:nvCxnSpPr>
          <p:cNvPr id="24" name="直接连接符 23"/>
          <p:cNvCxnSpPr/>
          <p:nvPr/>
        </p:nvCxnSpPr>
        <p:spPr>
          <a:xfrm>
            <a:off x="926111" y="5164746"/>
            <a:ext cx="2774274" cy="0"/>
          </a:xfrm>
          <a:prstGeom prst="line">
            <a:avLst/>
          </a:prstGeom>
          <a:ln w="31750">
            <a:solidFill>
              <a:srgbClr val="5261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6698566" y="879190"/>
            <a:ext cx="5376171" cy="5485135"/>
            <a:chOff x="6698566" y="879190"/>
            <a:chExt cx="5376171" cy="5485135"/>
          </a:xfrm>
        </p:grpSpPr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11925" y="5470844"/>
              <a:ext cx="573074" cy="652329"/>
            </a:xfrm>
            <a:prstGeom prst="rect">
              <a:avLst/>
            </a:prstGeom>
          </p:spPr>
        </p:pic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83297" y="4565510"/>
              <a:ext cx="1438781" cy="1231499"/>
            </a:xfrm>
            <a:prstGeom prst="rect">
              <a:avLst/>
            </a:prstGeom>
          </p:spPr>
        </p:pic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98566" y="879190"/>
              <a:ext cx="3828620" cy="3298222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rgbClr val="D9C3A5">
                  <a:tint val="50000"/>
                  <a:satMod val="180000"/>
                </a:srgbClr>
              </a:duotone>
            </a:blip>
            <a:stretch>
              <a:fillRect/>
            </a:stretch>
          </p:blipFill>
          <p:spPr>
            <a:xfrm>
              <a:off x="8574362" y="1163521"/>
              <a:ext cx="2962913" cy="2091109"/>
            </a:xfrm>
            <a:prstGeom prst="rect">
              <a:avLst/>
            </a:prstGeom>
          </p:spPr>
        </p:pic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520461" y="3297771"/>
              <a:ext cx="3554276" cy="3066554"/>
            </a:xfrm>
            <a:prstGeom prst="rect">
              <a:avLst/>
            </a:prstGeom>
          </p:spPr>
        </p:pic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C4928B98-536E-415A-8D9C-94A084BB7028}"/>
              </a:ext>
            </a:extLst>
          </p:cNvPr>
          <p:cNvSpPr txBox="1"/>
          <p:nvPr/>
        </p:nvSpPr>
        <p:spPr>
          <a:xfrm>
            <a:off x="858416" y="4592353"/>
            <a:ext cx="4632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800" dirty="0">
                <a:solidFill>
                  <a:schemeClr val="bg2">
                    <a:lumMod val="50000"/>
                  </a:schemeClr>
                </a:solidFill>
                <a:latin typeface="Agency FB" panose="020B0503020202020204" pitchFamily="34" charset="0"/>
                <a:cs typeface="+mn-ea"/>
                <a:sym typeface="+mn-lt"/>
              </a:rPr>
              <a:t>REPORT 1</a:t>
            </a:r>
            <a:endParaRPr lang="zh-CN" altLang="en-US" sz="2800" dirty="0">
              <a:solidFill>
                <a:schemeClr val="bg2">
                  <a:lumMod val="50000"/>
                </a:schemeClr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346076" y="364699"/>
            <a:ext cx="2506852" cy="759031"/>
            <a:chOff x="384176" y="307549"/>
            <a:chExt cx="2230868" cy="759031"/>
          </a:xfrm>
        </p:grpSpPr>
        <p:grpSp>
          <p:nvGrpSpPr>
            <p:cNvPr id="16" name="组合 15"/>
            <p:cNvGrpSpPr/>
            <p:nvPr/>
          </p:nvGrpSpPr>
          <p:grpSpPr>
            <a:xfrm>
              <a:off x="384176" y="307549"/>
              <a:ext cx="377371" cy="507162"/>
              <a:chOff x="899886" y="361978"/>
              <a:chExt cx="377371" cy="507162"/>
            </a:xfrm>
          </p:grpSpPr>
          <p:sp>
            <p:nvSpPr>
              <p:cNvPr id="14" name="等腰三角形 13"/>
              <p:cNvSpPr/>
              <p:nvPr/>
            </p:nvSpPr>
            <p:spPr>
              <a:xfrm>
                <a:off x="899886" y="613178"/>
                <a:ext cx="377371" cy="255962"/>
              </a:xfrm>
              <a:prstGeom prst="triangle">
                <a:avLst/>
              </a:prstGeom>
              <a:solidFill>
                <a:srgbClr val="5261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5" name="等腰三角形 14"/>
              <p:cNvSpPr/>
              <p:nvPr/>
            </p:nvSpPr>
            <p:spPr>
              <a:xfrm rot="10800000">
                <a:off x="899886" y="361978"/>
                <a:ext cx="377371" cy="255962"/>
              </a:xfrm>
              <a:prstGeom prst="triangle">
                <a:avLst/>
              </a:prstGeom>
              <a:solidFill>
                <a:srgbClr val="E7C7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29" name="文本框 28"/>
            <p:cNvSpPr txBox="1"/>
            <p:nvPr/>
          </p:nvSpPr>
          <p:spPr>
            <a:xfrm>
              <a:off x="786321" y="358694"/>
              <a:ext cx="182872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526188"/>
                  </a:solidFill>
                  <a:cs typeface="+mn-ea"/>
                  <a:sym typeface="+mn-lt"/>
                </a:rPr>
                <a:t>System Design</a:t>
              </a:r>
              <a:endParaRPr lang="zh-CN" altLang="en-US" sz="2000" b="1" dirty="0">
                <a:solidFill>
                  <a:srgbClr val="526188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2" name="任意多边形: 形状 11"/>
          <p:cNvSpPr/>
          <p:nvPr/>
        </p:nvSpPr>
        <p:spPr bwMode="auto">
          <a:xfrm flipH="1">
            <a:off x="0" y="5871029"/>
            <a:ext cx="12192000" cy="1012232"/>
          </a:xfrm>
          <a:custGeom>
            <a:avLst/>
            <a:gdLst>
              <a:gd name="connsiteX0" fmla="*/ 2457949 w 12192000"/>
              <a:gd name="connsiteY0" fmla="*/ 0 h 1012232"/>
              <a:gd name="connsiteX1" fmla="*/ 9057549 w 12192000"/>
              <a:gd name="connsiteY1" fmla="*/ 610553 h 1012232"/>
              <a:gd name="connsiteX2" fmla="*/ 12192000 w 12192000"/>
              <a:gd name="connsiteY2" fmla="*/ 305277 h 1012232"/>
              <a:gd name="connsiteX3" fmla="*/ 12192000 w 12192000"/>
              <a:gd name="connsiteY3" fmla="*/ 1012232 h 1012232"/>
              <a:gd name="connsiteX4" fmla="*/ 114300 w 12192000"/>
              <a:gd name="connsiteY4" fmla="*/ 1012232 h 1012232"/>
              <a:gd name="connsiteX5" fmla="*/ 0 w 12192000"/>
              <a:gd name="connsiteY5" fmla="*/ 1012232 h 1012232"/>
              <a:gd name="connsiteX6" fmla="*/ 0 w 12192000"/>
              <a:gd name="connsiteY6" fmla="*/ 160434 h 1012232"/>
              <a:gd name="connsiteX7" fmla="*/ 270087 w 12192000"/>
              <a:gd name="connsiteY7" fmla="*/ 129128 h 1012232"/>
              <a:gd name="connsiteX8" fmla="*/ 2457949 w 12192000"/>
              <a:gd name="connsiteY8" fmla="*/ 0 h 101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012232">
                <a:moveTo>
                  <a:pt x="2457949" y="0"/>
                </a:moveTo>
                <a:cubicBezTo>
                  <a:pt x="4506845" y="0"/>
                  <a:pt x="7360920" y="610553"/>
                  <a:pt x="9057549" y="610553"/>
                </a:cubicBezTo>
                <a:cubicBezTo>
                  <a:pt x="10754179" y="610553"/>
                  <a:pt x="12192000" y="305277"/>
                  <a:pt x="12192000" y="305277"/>
                </a:cubicBezTo>
                <a:cubicBezTo>
                  <a:pt x="12192000" y="1012232"/>
                  <a:pt x="12192000" y="1012232"/>
                  <a:pt x="12192000" y="1012232"/>
                </a:cubicBezTo>
                <a:cubicBezTo>
                  <a:pt x="5290457" y="1012232"/>
                  <a:pt x="1839686" y="1012232"/>
                  <a:pt x="114300" y="1012232"/>
                </a:cubicBezTo>
                <a:lnTo>
                  <a:pt x="0" y="1012232"/>
                </a:lnTo>
                <a:lnTo>
                  <a:pt x="0" y="160434"/>
                </a:lnTo>
                <a:lnTo>
                  <a:pt x="270087" y="129128"/>
                </a:lnTo>
                <a:cubicBezTo>
                  <a:pt x="925321" y="57390"/>
                  <a:pt x="1689613" y="0"/>
                  <a:pt x="2457949" y="0"/>
                </a:cubicBezTo>
                <a:close/>
              </a:path>
            </a:pathLst>
          </a:custGeom>
          <a:solidFill>
            <a:srgbClr val="526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pic>
        <p:nvPicPr>
          <p:cNvPr id="5" name="图片 4" descr="图示&#10;&#10;描述已自动生成">
            <a:extLst>
              <a:ext uri="{FF2B5EF4-FFF2-40B4-BE49-F238E27FC236}">
                <a16:creationId xmlns:a16="http://schemas.microsoft.com/office/drawing/2014/main" id="{8BFF6581-D5D5-4720-8250-29748EDB12D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177"/>
          <a:stretch/>
        </p:blipFill>
        <p:spPr>
          <a:xfrm>
            <a:off x="5460418" y="1286890"/>
            <a:ext cx="6047132" cy="418708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C2100E7-160A-451F-AB17-7C8D345EF918}"/>
              </a:ext>
            </a:extLst>
          </p:cNvPr>
          <p:cNvSpPr txBox="1"/>
          <p:nvPr/>
        </p:nvSpPr>
        <p:spPr>
          <a:xfrm>
            <a:off x="429541" y="1736801"/>
            <a:ext cx="4599659" cy="3521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>
                <a:latin typeface="华文仿宋" panose="02010600040101010101" pitchFamily="2" charset="-122"/>
                <a:ea typeface="华文仿宋" panose="02010600040101010101" pitchFamily="2" charset="-122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altLang="zh-CN" sz="2800" dirty="0">
                <a:latin typeface="+mn-lt"/>
                <a:ea typeface="+mn-ea"/>
                <a:cs typeface="+mn-ea"/>
                <a:sym typeface="+mn-lt"/>
              </a:rPr>
              <a:t>Store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Authenticator(Professor) sign the certification</a:t>
            </a:r>
          </a:p>
          <a:p>
            <a:pPr marL="514350" indent="-514350" algn="l">
              <a:buFont typeface="+mj-lt"/>
              <a:buAutoNum type="arabicPeriod"/>
            </a:pP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Authenticator store the certification into the database of university</a:t>
            </a:r>
          </a:p>
          <a:p>
            <a:pPr marL="514350" indent="-514350" algn="l">
              <a:buFont typeface="+mj-lt"/>
              <a:buAutoNum type="arabicPeriod"/>
            </a:pP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Authenticator store the hash value of certification into the blockchain</a:t>
            </a:r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endParaRPr lang="en-US" altLang="zh-CN" sz="2800" dirty="0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2888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346076" y="364699"/>
            <a:ext cx="2506852" cy="759031"/>
            <a:chOff x="384176" y="307549"/>
            <a:chExt cx="2230868" cy="759031"/>
          </a:xfrm>
        </p:grpSpPr>
        <p:grpSp>
          <p:nvGrpSpPr>
            <p:cNvPr id="16" name="组合 15"/>
            <p:cNvGrpSpPr/>
            <p:nvPr/>
          </p:nvGrpSpPr>
          <p:grpSpPr>
            <a:xfrm>
              <a:off x="384176" y="307549"/>
              <a:ext cx="377371" cy="507162"/>
              <a:chOff x="899886" y="361978"/>
              <a:chExt cx="377371" cy="507162"/>
            </a:xfrm>
          </p:grpSpPr>
          <p:sp>
            <p:nvSpPr>
              <p:cNvPr id="14" name="等腰三角形 13"/>
              <p:cNvSpPr/>
              <p:nvPr/>
            </p:nvSpPr>
            <p:spPr>
              <a:xfrm>
                <a:off x="899886" y="613178"/>
                <a:ext cx="377371" cy="255962"/>
              </a:xfrm>
              <a:prstGeom prst="triangle">
                <a:avLst/>
              </a:prstGeom>
              <a:solidFill>
                <a:srgbClr val="5261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5" name="等腰三角形 14"/>
              <p:cNvSpPr/>
              <p:nvPr/>
            </p:nvSpPr>
            <p:spPr>
              <a:xfrm rot="10800000">
                <a:off x="899886" y="361978"/>
                <a:ext cx="377371" cy="255962"/>
              </a:xfrm>
              <a:prstGeom prst="triangle">
                <a:avLst/>
              </a:prstGeom>
              <a:solidFill>
                <a:srgbClr val="E7C7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29" name="文本框 28"/>
            <p:cNvSpPr txBox="1"/>
            <p:nvPr/>
          </p:nvSpPr>
          <p:spPr>
            <a:xfrm>
              <a:off x="786321" y="358694"/>
              <a:ext cx="182872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526188"/>
                  </a:solidFill>
                  <a:cs typeface="+mn-ea"/>
                  <a:sym typeface="+mn-lt"/>
                </a:rPr>
                <a:t>System Design</a:t>
              </a:r>
              <a:endParaRPr lang="zh-CN" altLang="en-US" sz="2000" b="1" dirty="0">
                <a:solidFill>
                  <a:srgbClr val="526188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2" name="任意多边形: 形状 11"/>
          <p:cNvSpPr/>
          <p:nvPr/>
        </p:nvSpPr>
        <p:spPr bwMode="auto">
          <a:xfrm flipH="1">
            <a:off x="0" y="5871029"/>
            <a:ext cx="12192000" cy="1012232"/>
          </a:xfrm>
          <a:custGeom>
            <a:avLst/>
            <a:gdLst>
              <a:gd name="connsiteX0" fmla="*/ 2457949 w 12192000"/>
              <a:gd name="connsiteY0" fmla="*/ 0 h 1012232"/>
              <a:gd name="connsiteX1" fmla="*/ 9057549 w 12192000"/>
              <a:gd name="connsiteY1" fmla="*/ 610553 h 1012232"/>
              <a:gd name="connsiteX2" fmla="*/ 12192000 w 12192000"/>
              <a:gd name="connsiteY2" fmla="*/ 305277 h 1012232"/>
              <a:gd name="connsiteX3" fmla="*/ 12192000 w 12192000"/>
              <a:gd name="connsiteY3" fmla="*/ 1012232 h 1012232"/>
              <a:gd name="connsiteX4" fmla="*/ 114300 w 12192000"/>
              <a:gd name="connsiteY4" fmla="*/ 1012232 h 1012232"/>
              <a:gd name="connsiteX5" fmla="*/ 0 w 12192000"/>
              <a:gd name="connsiteY5" fmla="*/ 1012232 h 1012232"/>
              <a:gd name="connsiteX6" fmla="*/ 0 w 12192000"/>
              <a:gd name="connsiteY6" fmla="*/ 160434 h 1012232"/>
              <a:gd name="connsiteX7" fmla="*/ 270087 w 12192000"/>
              <a:gd name="connsiteY7" fmla="*/ 129128 h 1012232"/>
              <a:gd name="connsiteX8" fmla="*/ 2457949 w 12192000"/>
              <a:gd name="connsiteY8" fmla="*/ 0 h 101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012232">
                <a:moveTo>
                  <a:pt x="2457949" y="0"/>
                </a:moveTo>
                <a:cubicBezTo>
                  <a:pt x="4506845" y="0"/>
                  <a:pt x="7360920" y="610553"/>
                  <a:pt x="9057549" y="610553"/>
                </a:cubicBezTo>
                <a:cubicBezTo>
                  <a:pt x="10754179" y="610553"/>
                  <a:pt x="12192000" y="305277"/>
                  <a:pt x="12192000" y="305277"/>
                </a:cubicBezTo>
                <a:cubicBezTo>
                  <a:pt x="12192000" y="1012232"/>
                  <a:pt x="12192000" y="1012232"/>
                  <a:pt x="12192000" y="1012232"/>
                </a:cubicBezTo>
                <a:cubicBezTo>
                  <a:pt x="5290457" y="1012232"/>
                  <a:pt x="1839686" y="1012232"/>
                  <a:pt x="114300" y="1012232"/>
                </a:cubicBezTo>
                <a:lnTo>
                  <a:pt x="0" y="1012232"/>
                </a:lnTo>
                <a:lnTo>
                  <a:pt x="0" y="160434"/>
                </a:lnTo>
                <a:lnTo>
                  <a:pt x="270087" y="129128"/>
                </a:lnTo>
                <a:cubicBezTo>
                  <a:pt x="925321" y="57390"/>
                  <a:pt x="1689613" y="0"/>
                  <a:pt x="2457949" y="0"/>
                </a:cubicBezTo>
                <a:close/>
              </a:path>
            </a:pathLst>
          </a:custGeom>
          <a:solidFill>
            <a:srgbClr val="526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C2100E7-160A-451F-AB17-7C8D345EF918}"/>
              </a:ext>
            </a:extLst>
          </p:cNvPr>
          <p:cNvSpPr txBox="1"/>
          <p:nvPr/>
        </p:nvSpPr>
        <p:spPr>
          <a:xfrm>
            <a:off x="6895821" y="1610867"/>
            <a:ext cx="4982415" cy="3521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>
                <a:latin typeface="华文仿宋" panose="02010600040101010101" pitchFamily="2" charset="-122"/>
                <a:ea typeface="华文仿宋" panose="02010600040101010101" pitchFamily="2" charset="-122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altLang="zh-CN" sz="2800" dirty="0">
                <a:latin typeface="+mn-lt"/>
                <a:ea typeface="+mn-ea"/>
                <a:cs typeface="+mn-ea"/>
                <a:sym typeface="+mn-lt"/>
              </a:rPr>
              <a:t>Verify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Verifier search the academic certification in Certification Authority(University)</a:t>
            </a:r>
          </a:p>
          <a:p>
            <a:pPr marL="514350" indent="-514350" algn="l">
              <a:buFont typeface="+mj-lt"/>
              <a:buAutoNum type="arabicPeriod"/>
            </a:pP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Verifier search the hash of certification in blockchain</a:t>
            </a:r>
          </a:p>
          <a:p>
            <a:pPr marL="514350" indent="-514350" algn="l">
              <a:buFont typeface="+mj-lt"/>
              <a:buAutoNum type="arabicPeriod"/>
            </a:pP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Verifier compare with the hash values of 1 and 2.</a:t>
            </a:r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endParaRPr lang="en-US" altLang="zh-CN" sz="2800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3" name="图片 2" descr="图片包含 图形用户界面&#10;&#10;描述已自动生成">
            <a:extLst>
              <a:ext uri="{FF2B5EF4-FFF2-40B4-BE49-F238E27FC236}">
                <a16:creationId xmlns:a16="http://schemas.microsoft.com/office/drawing/2014/main" id="{D1A7FBE3-5750-4AA8-8084-0A74313FE5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377" y="1430492"/>
            <a:ext cx="6185647" cy="36307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12044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346076" y="364699"/>
            <a:ext cx="2506852" cy="759031"/>
            <a:chOff x="384176" y="307549"/>
            <a:chExt cx="2230868" cy="759031"/>
          </a:xfrm>
        </p:grpSpPr>
        <p:grpSp>
          <p:nvGrpSpPr>
            <p:cNvPr id="16" name="组合 15"/>
            <p:cNvGrpSpPr/>
            <p:nvPr/>
          </p:nvGrpSpPr>
          <p:grpSpPr>
            <a:xfrm>
              <a:off x="384176" y="307549"/>
              <a:ext cx="377371" cy="507162"/>
              <a:chOff x="899886" y="361978"/>
              <a:chExt cx="377371" cy="507162"/>
            </a:xfrm>
          </p:grpSpPr>
          <p:sp>
            <p:nvSpPr>
              <p:cNvPr id="14" name="等腰三角形 13"/>
              <p:cNvSpPr/>
              <p:nvPr/>
            </p:nvSpPr>
            <p:spPr>
              <a:xfrm>
                <a:off x="899886" y="613178"/>
                <a:ext cx="377371" cy="255962"/>
              </a:xfrm>
              <a:prstGeom prst="triangle">
                <a:avLst/>
              </a:prstGeom>
              <a:solidFill>
                <a:srgbClr val="5261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5" name="等腰三角形 14"/>
              <p:cNvSpPr/>
              <p:nvPr/>
            </p:nvSpPr>
            <p:spPr>
              <a:xfrm rot="10800000">
                <a:off x="899886" y="361978"/>
                <a:ext cx="377371" cy="255962"/>
              </a:xfrm>
              <a:prstGeom prst="triangle">
                <a:avLst/>
              </a:prstGeom>
              <a:solidFill>
                <a:srgbClr val="E7C7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29" name="文本框 28"/>
            <p:cNvSpPr txBox="1"/>
            <p:nvPr/>
          </p:nvSpPr>
          <p:spPr>
            <a:xfrm>
              <a:off x="786321" y="358694"/>
              <a:ext cx="182872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526188"/>
                  </a:solidFill>
                  <a:cs typeface="+mn-ea"/>
                  <a:sym typeface="+mn-lt"/>
                </a:rPr>
                <a:t>System Design</a:t>
              </a:r>
              <a:endParaRPr lang="zh-CN" altLang="en-US" sz="2000" b="1" dirty="0">
                <a:solidFill>
                  <a:srgbClr val="526188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2" name="任意多边形: 形状 11"/>
          <p:cNvSpPr/>
          <p:nvPr/>
        </p:nvSpPr>
        <p:spPr bwMode="auto">
          <a:xfrm flipH="1">
            <a:off x="0" y="5871029"/>
            <a:ext cx="12192000" cy="1012232"/>
          </a:xfrm>
          <a:custGeom>
            <a:avLst/>
            <a:gdLst>
              <a:gd name="connsiteX0" fmla="*/ 2457949 w 12192000"/>
              <a:gd name="connsiteY0" fmla="*/ 0 h 1012232"/>
              <a:gd name="connsiteX1" fmla="*/ 9057549 w 12192000"/>
              <a:gd name="connsiteY1" fmla="*/ 610553 h 1012232"/>
              <a:gd name="connsiteX2" fmla="*/ 12192000 w 12192000"/>
              <a:gd name="connsiteY2" fmla="*/ 305277 h 1012232"/>
              <a:gd name="connsiteX3" fmla="*/ 12192000 w 12192000"/>
              <a:gd name="connsiteY3" fmla="*/ 1012232 h 1012232"/>
              <a:gd name="connsiteX4" fmla="*/ 114300 w 12192000"/>
              <a:gd name="connsiteY4" fmla="*/ 1012232 h 1012232"/>
              <a:gd name="connsiteX5" fmla="*/ 0 w 12192000"/>
              <a:gd name="connsiteY5" fmla="*/ 1012232 h 1012232"/>
              <a:gd name="connsiteX6" fmla="*/ 0 w 12192000"/>
              <a:gd name="connsiteY6" fmla="*/ 160434 h 1012232"/>
              <a:gd name="connsiteX7" fmla="*/ 270087 w 12192000"/>
              <a:gd name="connsiteY7" fmla="*/ 129128 h 1012232"/>
              <a:gd name="connsiteX8" fmla="*/ 2457949 w 12192000"/>
              <a:gd name="connsiteY8" fmla="*/ 0 h 101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012232">
                <a:moveTo>
                  <a:pt x="2457949" y="0"/>
                </a:moveTo>
                <a:cubicBezTo>
                  <a:pt x="4506845" y="0"/>
                  <a:pt x="7360920" y="610553"/>
                  <a:pt x="9057549" y="610553"/>
                </a:cubicBezTo>
                <a:cubicBezTo>
                  <a:pt x="10754179" y="610553"/>
                  <a:pt x="12192000" y="305277"/>
                  <a:pt x="12192000" y="305277"/>
                </a:cubicBezTo>
                <a:cubicBezTo>
                  <a:pt x="12192000" y="1012232"/>
                  <a:pt x="12192000" y="1012232"/>
                  <a:pt x="12192000" y="1012232"/>
                </a:cubicBezTo>
                <a:cubicBezTo>
                  <a:pt x="5290457" y="1012232"/>
                  <a:pt x="1839686" y="1012232"/>
                  <a:pt x="114300" y="1012232"/>
                </a:cubicBezTo>
                <a:lnTo>
                  <a:pt x="0" y="1012232"/>
                </a:lnTo>
                <a:lnTo>
                  <a:pt x="0" y="160434"/>
                </a:lnTo>
                <a:lnTo>
                  <a:pt x="270087" y="129128"/>
                </a:lnTo>
                <a:cubicBezTo>
                  <a:pt x="925321" y="57390"/>
                  <a:pt x="1689613" y="0"/>
                  <a:pt x="2457949" y="0"/>
                </a:cubicBezTo>
                <a:close/>
              </a:path>
            </a:pathLst>
          </a:custGeom>
          <a:solidFill>
            <a:srgbClr val="526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C2100E7-160A-451F-AB17-7C8D345EF918}"/>
              </a:ext>
            </a:extLst>
          </p:cNvPr>
          <p:cNvSpPr txBox="1"/>
          <p:nvPr/>
        </p:nvSpPr>
        <p:spPr>
          <a:xfrm>
            <a:off x="1825449" y="1516045"/>
            <a:ext cx="5314110" cy="3459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>
                <a:latin typeface="华文仿宋" panose="02010600040101010101" pitchFamily="2" charset="-122"/>
                <a:ea typeface="华文仿宋" panose="02010600040101010101" pitchFamily="2" charset="-122"/>
              </a:defRPr>
            </a:lvl1pPr>
          </a:lstStyle>
          <a:p>
            <a:pPr algn="l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800" dirty="0">
                <a:latin typeface="+mn-lt"/>
                <a:ea typeface="+mn-ea"/>
                <a:cs typeface="+mn-ea"/>
                <a:sym typeface="+mn-lt"/>
              </a:rPr>
              <a:t>Innovation: credit rating</a:t>
            </a:r>
          </a:p>
          <a:p>
            <a:pPr marL="457200" indent="-45720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Credit rating is an indicator of the reliability of the CA(certification authority)</a:t>
            </a:r>
          </a:p>
          <a:p>
            <a:pPr marL="457200" indent="-45720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Each certification of a CA be used, will make the rating of the CA higher. </a:t>
            </a:r>
          </a:p>
          <a:p>
            <a:pPr marL="457200" indent="-45720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Verifier can check the rating of the CA</a:t>
            </a:r>
          </a:p>
          <a:p>
            <a:pPr marL="514350" indent="-514350" algn="l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endParaRPr lang="en-US" altLang="zh-CN" sz="2800" dirty="0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277321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346076" y="364699"/>
            <a:ext cx="2506852" cy="759031"/>
            <a:chOff x="384176" y="307549"/>
            <a:chExt cx="2230868" cy="759031"/>
          </a:xfrm>
        </p:grpSpPr>
        <p:grpSp>
          <p:nvGrpSpPr>
            <p:cNvPr id="16" name="组合 15"/>
            <p:cNvGrpSpPr/>
            <p:nvPr/>
          </p:nvGrpSpPr>
          <p:grpSpPr>
            <a:xfrm>
              <a:off x="384176" y="307549"/>
              <a:ext cx="377371" cy="507162"/>
              <a:chOff x="899886" y="361978"/>
              <a:chExt cx="377371" cy="507162"/>
            </a:xfrm>
          </p:grpSpPr>
          <p:sp>
            <p:nvSpPr>
              <p:cNvPr id="14" name="等腰三角形 13"/>
              <p:cNvSpPr/>
              <p:nvPr/>
            </p:nvSpPr>
            <p:spPr>
              <a:xfrm>
                <a:off x="899886" y="613178"/>
                <a:ext cx="377371" cy="255962"/>
              </a:xfrm>
              <a:prstGeom prst="triangle">
                <a:avLst/>
              </a:prstGeom>
              <a:solidFill>
                <a:srgbClr val="5261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5" name="等腰三角形 14"/>
              <p:cNvSpPr/>
              <p:nvPr/>
            </p:nvSpPr>
            <p:spPr>
              <a:xfrm rot="10800000">
                <a:off x="899886" y="361978"/>
                <a:ext cx="377371" cy="255962"/>
              </a:xfrm>
              <a:prstGeom prst="triangle">
                <a:avLst/>
              </a:prstGeom>
              <a:solidFill>
                <a:srgbClr val="E7C7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29" name="文本框 28"/>
            <p:cNvSpPr txBox="1"/>
            <p:nvPr/>
          </p:nvSpPr>
          <p:spPr>
            <a:xfrm>
              <a:off x="786321" y="358694"/>
              <a:ext cx="182872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526188"/>
                  </a:solidFill>
                  <a:cs typeface="+mn-ea"/>
                  <a:sym typeface="+mn-lt"/>
                </a:rPr>
                <a:t>System Design</a:t>
              </a:r>
              <a:endParaRPr lang="zh-CN" altLang="en-US" sz="2000" b="1" dirty="0">
                <a:solidFill>
                  <a:srgbClr val="526188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2" name="任意多边形: 形状 11"/>
          <p:cNvSpPr/>
          <p:nvPr/>
        </p:nvSpPr>
        <p:spPr bwMode="auto">
          <a:xfrm flipH="1">
            <a:off x="0" y="5871029"/>
            <a:ext cx="12192000" cy="1012232"/>
          </a:xfrm>
          <a:custGeom>
            <a:avLst/>
            <a:gdLst>
              <a:gd name="connsiteX0" fmla="*/ 2457949 w 12192000"/>
              <a:gd name="connsiteY0" fmla="*/ 0 h 1012232"/>
              <a:gd name="connsiteX1" fmla="*/ 9057549 w 12192000"/>
              <a:gd name="connsiteY1" fmla="*/ 610553 h 1012232"/>
              <a:gd name="connsiteX2" fmla="*/ 12192000 w 12192000"/>
              <a:gd name="connsiteY2" fmla="*/ 305277 h 1012232"/>
              <a:gd name="connsiteX3" fmla="*/ 12192000 w 12192000"/>
              <a:gd name="connsiteY3" fmla="*/ 1012232 h 1012232"/>
              <a:gd name="connsiteX4" fmla="*/ 114300 w 12192000"/>
              <a:gd name="connsiteY4" fmla="*/ 1012232 h 1012232"/>
              <a:gd name="connsiteX5" fmla="*/ 0 w 12192000"/>
              <a:gd name="connsiteY5" fmla="*/ 1012232 h 1012232"/>
              <a:gd name="connsiteX6" fmla="*/ 0 w 12192000"/>
              <a:gd name="connsiteY6" fmla="*/ 160434 h 1012232"/>
              <a:gd name="connsiteX7" fmla="*/ 270087 w 12192000"/>
              <a:gd name="connsiteY7" fmla="*/ 129128 h 1012232"/>
              <a:gd name="connsiteX8" fmla="*/ 2457949 w 12192000"/>
              <a:gd name="connsiteY8" fmla="*/ 0 h 101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012232">
                <a:moveTo>
                  <a:pt x="2457949" y="0"/>
                </a:moveTo>
                <a:cubicBezTo>
                  <a:pt x="4506845" y="0"/>
                  <a:pt x="7360920" y="610553"/>
                  <a:pt x="9057549" y="610553"/>
                </a:cubicBezTo>
                <a:cubicBezTo>
                  <a:pt x="10754179" y="610553"/>
                  <a:pt x="12192000" y="305277"/>
                  <a:pt x="12192000" y="305277"/>
                </a:cubicBezTo>
                <a:cubicBezTo>
                  <a:pt x="12192000" y="1012232"/>
                  <a:pt x="12192000" y="1012232"/>
                  <a:pt x="12192000" y="1012232"/>
                </a:cubicBezTo>
                <a:cubicBezTo>
                  <a:pt x="5290457" y="1012232"/>
                  <a:pt x="1839686" y="1012232"/>
                  <a:pt x="114300" y="1012232"/>
                </a:cubicBezTo>
                <a:lnTo>
                  <a:pt x="0" y="1012232"/>
                </a:lnTo>
                <a:lnTo>
                  <a:pt x="0" y="160434"/>
                </a:lnTo>
                <a:lnTo>
                  <a:pt x="270087" y="129128"/>
                </a:lnTo>
                <a:cubicBezTo>
                  <a:pt x="925321" y="57390"/>
                  <a:pt x="1689613" y="0"/>
                  <a:pt x="2457949" y="0"/>
                </a:cubicBezTo>
                <a:close/>
              </a:path>
            </a:pathLst>
          </a:custGeom>
          <a:solidFill>
            <a:srgbClr val="526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C2100E7-160A-451F-AB17-7C8D345EF918}"/>
              </a:ext>
            </a:extLst>
          </p:cNvPr>
          <p:cNvSpPr txBox="1"/>
          <p:nvPr/>
        </p:nvSpPr>
        <p:spPr>
          <a:xfrm>
            <a:off x="346075" y="2159886"/>
            <a:ext cx="5314110" cy="1920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>
                <a:latin typeface="华文仿宋" panose="02010600040101010101" pitchFamily="2" charset="-122"/>
                <a:ea typeface="华文仿宋" panose="02010600040101010101" pitchFamily="2" charset="-122"/>
              </a:defRPr>
            </a:lvl1pPr>
          </a:lstStyle>
          <a:p>
            <a:pPr algn="l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800" dirty="0">
                <a:latin typeface="+mn-lt"/>
                <a:ea typeface="+mn-ea"/>
                <a:cs typeface="+mn-ea"/>
                <a:sym typeface="+mn-lt"/>
              </a:rPr>
              <a:t>Addition: Raspberry Pi Cluster</a:t>
            </a:r>
          </a:p>
          <a:p>
            <a:pPr marL="457200" indent="-45720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A cluster with 13+ raspberry pi 4b</a:t>
            </a:r>
          </a:p>
          <a:p>
            <a:pPr marL="514350" indent="-514350" algn="l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endParaRPr lang="en-US" altLang="zh-CN" sz="2800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4" name="图片 3" descr="图片包含 室内, 灯光, 桌子, 蛋糕&#10;&#10;描述已自动生成">
            <a:extLst>
              <a:ext uri="{FF2B5EF4-FFF2-40B4-BE49-F238E27FC236}">
                <a16:creationId xmlns:a16="http://schemas.microsoft.com/office/drawing/2014/main" id="{E633AAF9-D1FC-487F-A24B-8EE60942D11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4085" y="1559001"/>
            <a:ext cx="6461840" cy="373999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0998079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: 形状 4"/>
          <p:cNvSpPr/>
          <p:nvPr/>
        </p:nvSpPr>
        <p:spPr bwMode="auto">
          <a:xfrm flipH="1">
            <a:off x="0" y="5871029"/>
            <a:ext cx="12192000" cy="1012232"/>
          </a:xfrm>
          <a:custGeom>
            <a:avLst/>
            <a:gdLst>
              <a:gd name="connsiteX0" fmla="*/ 2457949 w 12192000"/>
              <a:gd name="connsiteY0" fmla="*/ 0 h 1012232"/>
              <a:gd name="connsiteX1" fmla="*/ 9057549 w 12192000"/>
              <a:gd name="connsiteY1" fmla="*/ 610553 h 1012232"/>
              <a:gd name="connsiteX2" fmla="*/ 12192000 w 12192000"/>
              <a:gd name="connsiteY2" fmla="*/ 305277 h 1012232"/>
              <a:gd name="connsiteX3" fmla="*/ 12192000 w 12192000"/>
              <a:gd name="connsiteY3" fmla="*/ 1012232 h 1012232"/>
              <a:gd name="connsiteX4" fmla="*/ 114300 w 12192000"/>
              <a:gd name="connsiteY4" fmla="*/ 1012232 h 1012232"/>
              <a:gd name="connsiteX5" fmla="*/ 0 w 12192000"/>
              <a:gd name="connsiteY5" fmla="*/ 1012232 h 1012232"/>
              <a:gd name="connsiteX6" fmla="*/ 0 w 12192000"/>
              <a:gd name="connsiteY6" fmla="*/ 160434 h 1012232"/>
              <a:gd name="connsiteX7" fmla="*/ 270087 w 12192000"/>
              <a:gd name="connsiteY7" fmla="*/ 129128 h 1012232"/>
              <a:gd name="connsiteX8" fmla="*/ 2457949 w 12192000"/>
              <a:gd name="connsiteY8" fmla="*/ 0 h 101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012232">
                <a:moveTo>
                  <a:pt x="2457949" y="0"/>
                </a:moveTo>
                <a:cubicBezTo>
                  <a:pt x="4506845" y="0"/>
                  <a:pt x="7360920" y="610553"/>
                  <a:pt x="9057549" y="610553"/>
                </a:cubicBezTo>
                <a:cubicBezTo>
                  <a:pt x="10754179" y="610553"/>
                  <a:pt x="12192000" y="305277"/>
                  <a:pt x="12192000" y="305277"/>
                </a:cubicBezTo>
                <a:cubicBezTo>
                  <a:pt x="12192000" y="1012232"/>
                  <a:pt x="12192000" y="1012232"/>
                  <a:pt x="12192000" y="1012232"/>
                </a:cubicBezTo>
                <a:cubicBezTo>
                  <a:pt x="5290457" y="1012232"/>
                  <a:pt x="1839686" y="1012232"/>
                  <a:pt x="114300" y="1012232"/>
                </a:cubicBezTo>
                <a:lnTo>
                  <a:pt x="0" y="1012232"/>
                </a:lnTo>
                <a:lnTo>
                  <a:pt x="0" y="160434"/>
                </a:lnTo>
                <a:lnTo>
                  <a:pt x="270087" y="129128"/>
                </a:lnTo>
                <a:cubicBezTo>
                  <a:pt x="925321" y="57390"/>
                  <a:pt x="1689613" y="0"/>
                  <a:pt x="2457949" y="0"/>
                </a:cubicBezTo>
                <a:close/>
              </a:path>
            </a:pathLst>
          </a:custGeom>
          <a:solidFill>
            <a:srgbClr val="526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74686" y="530846"/>
            <a:ext cx="5376171" cy="5485135"/>
            <a:chOff x="6698566" y="879190"/>
            <a:chExt cx="5376171" cy="5485135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11925" y="5470844"/>
              <a:ext cx="573074" cy="652329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83297" y="4565510"/>
              <a:ext cx="1438781" cy="1231499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98566" y="879190"/>
              <a:ext cx="3828620" cy="3298222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rgbClr val="D9C3A5">
                  <a:tint val="50000"/>
                  <a:satMod val="180000"/>
                </a:srgbClr>
              </a:duotone>
            </a:blip>
            <a:stretch>
              <a:fillRect/>
            </a:stretch>
          </p:blipFill>
          <p:spPr>
            <a:xfrm>
              <a:off x="8574362" y="1163521"/>
              <a:ext cx="2962913" cy="2091109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520461" y="3297771"/>
              <a:ext cx="3554276" cy="3066554"/>
            </a:xfrm>
            <a:prstGeom prst="rect">
              <a:avLst/>
            </a:prstGeom>
          </p:spPr>
        </p:pic>
      </p:grpSp>
      <p:sp>
        <p:nvSpPr>
          <p:cNvPr id="12" name="文本框 11"/>
          <p:cNvSpPr txBox="1"/>
          <p:nvPr/>
        </p:nvSpPr>
        <p:spPr>
          <a:xfrm>
            <a:off x="6493184" y="2321004"/>
            <a:ext cx="4737311" cy="1107996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+mn-ea"/>
                <a:sym typeface="+mn-lt"/>
              </a:rPr>
              <a:t>Future work</a:t>
            </a:r>
            <a:endParaRPr lang="zh-CN" altLang="en-US" sz="66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974582" y="3090789"/>
            <a:ext cx="2613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solidFill>
                  <a:srgbClr val="F2F2F2"/>
                </a:solidFill>
                <a:cs typeface="+mn-ea"/>
                <a:sym typeface="+mn-lt"/>
              </a:rPr>
              <a:t>PART.4</a:t>
            </a:r>
            <a:endParaRPr lang="zh-CN" altLang="en-US" sz="5400" b="1" dirty="0">
              <a:solidFill>
                <a:srgbClr val="F2F2F2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340444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346076" y="364699"/>
            <a:ext cx="2142268" cy="507162"/>
            <a:chOff x="384176" y="307549"/>
            <a:chExt cx="2142268" cy="507162"/>
          </a:xfrm>
        </p:grpSpPr>
        <p:grpSp>
          <p:nvGrpSpPr>
            <p:cNvPr id="16" name="组合 15"/>
            <p:cNvGrpSpPr/>
            <p:nvPr/>
          </p:nvGrpSpPr>
          <p:grpSpPr>
            <a:xfrm>
              <a:off x="384176" y="307549"/>
              <a:ext cx="377371" cy="507162"/>
              <a:chOff x="899886" y="361978"/>
              <a:chExt cx="377371" cy="507162"/>
            </a:xfrm>
          </p:grpSpPr>
          <p:sp>
            <p:nvSpPr>
              <p:cNvPr id="14" name="等腰三角形 13"/>
              <p:cNvSpPr/>
              <p:nvPr/>
            </p:nvSpPr>
            <p:spPr>
              <a:xfrm>
                <a:off x="899886" y="613178"/>
                <a:ext cx="377371" cy="255962"/>
              </a:xfrm>
              <a:prstGeom prst="triangle">
                <a:avLst/>
              </a:prstGeom>
              <a:solidFill>
                <a:srgbClr val="5261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5" name="等腰三角形 14"/>
              <p:cNvSpPr/>
              <p:nvPr/>
            </p:nvSpPr>
            <p:spPr>
              <a:xfrm rot="10800000">
                <a:off x="899886" y="361978"/>
                <a:ext cx="377371" cy="255962"/>
              </a:xfrm>
              <a:prstGeom prst="triangle">
                <a:avLst/>
              </a:prstGeom>
              <a:solidFill>
                <a:srgbClr val="E7C7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29" name="文本框 28"/>
            <p:cNvSpPr txBox="1"/>
            <p:nvPr/>
          </p:nvSpPr>
          <p:spPr>
            <a:xfrm>
              <a:off x="786322" y="358694"/>
              <a:ext cx="17401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526188"/>
                  </a:solidFill>
                  <a:cs typeface="+mn-ea"/>
                  <a:sym typeface="+mn-lt"/>
                </a:rPr>
                <a:t>Future work</a:t>
              </a:r>
              <a:endParaRPr lang="zh-CN" altLang="en-US" sz="2000" b="1" dirty="0">
                <a:solidFill>
                  <a:srgbClr val="526188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2" name="任意多边形: 形状 11"/>
          <p:cNvSpPr/>
          <p:nvPr/>
        </p:nvSpPr>
        <p:spPr bwMode="auto">
          <a:xfrm flipH="1">
            <a:off x="0" y="5871029"/>
            <a:ext cx="12192000" cy="1012232"/>
          </a:xfrm>
          <a:custGeom>
            <a:avLst/>
            <a:gdLst>
              <a:gd name="connsiteX0" fmla="*/ 2457949 w 12192000"/>
              <a:gd name="connsiteY0" fmla="*/ 0 h 1012232"/>
              <a:gd name="connsiteX1" fmla="*/ 9057549 w 12192000"/>
              <a:gd name="connsiteY1" fmla="*/ 610553 h 1012232"/>
              <a:gd name="connsiteX2" fmla="*/ 12192000 w 12192000"/>
              <a:gd name="connsiteY2" fmla="*/ 305277 h 1012232"/>
              <a:gd name="connsiteX3" fmla="*/ 12192000 w 12192000"/>
              <a:gd name="connsiteY3" fmla="*/ 1012232 h 1012232"/>
              <a:gd name="connsiteX4" fmla="*/ 114300 w 12192000"/>
              <a:gd name="connsiteY4" fmla="*/ 1012232 h 1012232"/>
              <a:gd name="connsiteX5" fmla="*/ 0 w 12192000"/>
              <a:gd name="connsiteY5" fmla="*/ 1012232 h 1012232"/>
              <a:gd name="connsiteX6" fmla="*/ 0 w 12192000"/>
              <a:gd name="connsiteY6" fmla="*/ 160434 h 1012232"/>
              <a:gd name="connsiteX7" fmla="*/ 270087 w 12192000"/>
              <a:gd name="connsiteY7" fmla="*/ 129128 h 1012232"/>
              <a:gd name="connsiteX8" fmla="*/ 2457949 w 12192000"/>
              <a:gd name="connsiteY8" fmla="*/ 0 h 101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012232">
                <a:moveTo>
                  <a:pt x="2457949" y="0"/>
                </a:moveTo>
                <a:cubicBezTo>
                  <a:pt x="4506845" y="0"/>
                  <a:pt x="7360920" y="610553"/>
                  <a:pt x="9057549" y="610553"/>
                </a:cubicBezTo>
                <a:cubicBezTo>
                  <a:pt x="10754179" y="610553"/>
                  <a:pt x="12192000" y="305277"/>
                  <a:pt x="12192000" y="305277"/>
                </a:cubicBezTo>
                <a:cubicBezTo>
                  <a:pt x="12192000" y="1012232"/>
                  <a:pt x="12192000" y="1012232"/>
                  <a:pt x="12192000" y="1012232"/>
                </a:cubicBezTo>
                <a:cubicBezTo>
                  <a:pt x="5290457" y="1012232"/>
                  <a:pt x="1839686" y="1012232"/>
                  <a:pt x="114300" y="1012232"/>
                </a:cubicBezTo>
                <a:lnTo>
                  <a:pt x="0" y="1012232"/>
                </a:lnTo>
                <a:lnTo>
                  <a:pt x="0" y="160434"/>
                </a:lnTo>
                <a:lnTo>
                  <a:pt x="270087" y="129128"/>
                </a:lnTo>
                <a:cubicBezTo>
                  <a:pt x="925321" y="57390"/>
                  <a:pt x="1689613" y="0"/>
                  <a:pt x="2457949" y="0"/>
                </a:cubicBezTo>
                <a:close/>
              </a:path>
            </a:pathLst>
          </a:custGeom>
          <a:solidFill>
            <a:srgbClr val="526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B240F5D-F9F7-49C2-9F5D-9B835EA96388}"/>
              </a:ext>
            </a:extLst>
          </p:cNvPr>
          <p:cNvSpPr txBox="1"/>
          <p:nvPr/>
        </p:nvSpPr>
        <p:spPr>
          <a:xfrm>
            <a:off x="2121284" y="1901528"/>
            <a:ext cx="5314110" cy="2382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>
                <a:latin typeface="华文仿宋" panose="02010600040101010101" pitchFamily="2" charset="-122"/>
                <a:ea typeface="华文仿宋" panose="02010600040101010101" pitchFamily="2" charset="-122"/>
              </a:defRPr>
            </a:lvl1pPr>
          </a:lstStyle>
          <a:p>
            <a:pPr algn="l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800" dirty="0">
                <a:latin typeface="+mn-lt"/>
                <a:ea typeface="+mn-ea"/>
                <a:cs typeface="+mn-ea"/>
                <a:sym typeface="+mn-lt"/>
              </a:rPr>
              <a:t>Plan</a:t>
            </a:r>
          </a:p>
          <a:p>
            <a:pPr marL="457200" indent="-45720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Complete the smart contract</a:t>
            </a:r>
          </a:p>
          <a:p>
            <a:pPr marL="457200" indent="-45720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Deploy the system into cluster</a:t>
            </a:r>
          </a:p>
          <a:p>
            <a:pPr marL="514350" indent="-514350" algn="l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endParaRPr lang="en-US" altLang="zh-CN" sz="2800" dirty="0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44766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: 形状 6"/>
          <p:cNvSpPr/>
          <p:nvPr/>
        </p:nvSpPr>
        <p:spPr bwMode="auto">
          <a:xfrm>
            <a:off x="0" y="5871029"/>
            <a:ext cx="12192000" cy="1012232"/>
          </a:xfrm>
          <a:custGeom>
            <a:avLst/>
            <a:gdLst>
              <a:gd name="connsiteX0" fmla="*/ 2457949 w 12192000"/>
              <a:gd name="connsiteY0" fmla="*/ 0 h 1012232"/>
              <a:gd name="connsiteX1" fmla="*/ 9057549 w 12192000"/>
              <a:gd name="connsiteY1" fmla="*/ 610553 h 1012232"/>
              <a:gd name="connsiteX2" fmla="*/ 12192000 w 12192000"/>
              <a:gd name="connsiteY2" fmla="*/ 305277 h 1012232"/>
              <a:gd name="connsiteX3" fmla="*/ 12192000 w 12192000"/>
              <a:gd name="connsiteY3" fmla="*/ 1012232 h 1012232"/>
              <a:gd name="connsiteX4" fmla="*/ 114300 w 12192000"/>
              <a:gd name="connsiteY4" fmla="*/ 1012232 h 1012232"/>
              <a:gd name="connsiteX5" fmla="*/ 0 w 12192000"/>
              <a:gd name="connsiteY5" fmla="*/ 1012232 h 1012232"/>
              <a:gd name="connsiteX6" fmla="*/ 0 w 12192000"/>
              <a:gd name="connsiteY6" fmla="*/ 160434 h 1012232"/>
              <a:gd name="connsiteX7" fmla="*/ 270087 w 12192000"/>
              <a:gd name="connsiteY7" fmla="*/ 129128 h 1012232"/>
              <a:gd name="connsiteX8" fmla="*/ 2457949 w 12192000"/>
              <a:gd name="connsiteY8" fmla="*/ 0 h 101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012232">
                <a:moveTo>
                  <a:pt x="2457949" y="0"/>
                </a:moveTo>
                <a:cubicBezTo>
                  <a:pt x="4506845" y="0"/>
                  <a:pt x="7360920" y="610553"/>
                  <a:pt x="9057549" y="610553"/>
                </a:cubicBezTo>
                <a:cubicBezTo>
                  <a:pt x="10754179" y="610553"/>
                  <a:pt x="12192000" y="305277"/>
                  <a:pt x="12192000" y="305277"/>
                </a:cubicBezTo>
                <a:cubicBezTo>
                  <a:pt x="12192000" y="1012232"/>
                  <a:pt x="12192000" y="1012232"/>
                  <a:pt x="12192000" y="1012232"/>
                </a:cubicBezTo>
                <a:cubicBezTo>
                  <a:pt x="5290457" y="1012232"/>
                  <a:pt x="1839686" y="1012232"/>
                  <a:pt x="114300" y="1012232"/>
                </a:cubicBezTo>
                <a:lnTo>
                  <a:pt x="0" y="1012232"/>
                </a:lnTo>
                <a:lnTo>
                  <a:pt x="0" y="160434"/>
                </a:lnTo>
                <a:lnTo>
                  <a:pt x="270087" y="129128"/>
                </a:lnTo>
                <a:cubicBezTo>
                  <a:pt x="925321" y="57390"/>
                  <a:pt x="1689613" y="0"/>
                  <a:pt x="2457949" y="0"/>
                </a:cubicBezTo>
                <a:close/>
              </a:path>
            </a:pathLst>
          </a:custGeom>
          <a:solidFill>
            <a:srgbClr val="526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67546" y="490153"/>
            <a:ext cx="1208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zh-CN" altLang="en-US" sz="900" dirty="0">
                <a:solidFill>
                  <a:srgbClr val="526188"/>
                </a:solidFill>
                <a:cs typeface="+mn-ea"/>
                <a:sym typeface="+mn-lt"/>
              </a:rPr>
              <a:t>●●●●●●</a:t>
            </a:r>
            <a:endParaRPr lang="en-US" altLang="zh-CN" sz="900" dirty="0">
              <a:solidFill>
                <a:srgbClr val="526188"/>
              </a:solidFill>
              <a:cs typeface="+mn-ea"/>
              <a:sym typeface="+mn-lt"/>
            </a:endParaRPr>
          </a:p>
          <a:p>
            <a:pPr algn="dist">
              <a:lnSpc>
                <a:spcPct val="150000"/>
              </a:lnSpc>
            </a:pPr>
            <a:r>
              <a:rPr lang="zh-CN" altLang="en-US" sz="900" dirty="0">
                <a:solidFill>
                  <a:srgbClr val="526188"/>
                </a:solidFill>
                <a:cs typeface="+mn-ea"/>
                <a:sym typeface="+mn-lt"/>
              </a:rPr>
              <a:t>●●●●●●</a:t>
            </a:r>
            <a:endParaRPr lang="en-US" altLang="zh-CN" sz="900" dirty="0">
              <a:solidFill>
                <a:srgbClr val="526188"/>
              </a:solidFill>
              <a:cs typeface="+mn-ea"/>
              <a:sym typeface="+mn-lt"/>
            </a:endParaRPr>
          </a:p>
          <a:p>
            <a:pPr algn="dist">
              <a:lnSpc>
                <a:spcPct val="150000"/>
              </a:lnSpc>
            </a:pPr>
            <a:r>
              <a:rPr lang="zh-CN" altLang="en-US" sz="900" dirty="0">
                <a:solidFill>
                  <a:srgbClr val="526188"/>
                </a:solidFill>
                <a:cs typeface="+mn-ea"/>
                <a:sym typeface="+mn-lt"/>
              </a:rPr>
              <a:t>●●●●●●</a:t>
            </a:r>
            <a:endParaRPr lang="en-US" altLang="zh-CN" sz="900" dirty="0">
              <a:solidFill>
                <a:srgbClr val="526188"/>
              </a:solidFill>
              <a:cs typeface="+mn-ea"/>
              <a:sym typeface="+mn-lt"/>
            </a:endParaRPr>
          </a:p>
          <a:p>
            <a:pPr algn="dist">
              <a:lnSpc>
                <a:spcPct val="150000"/>
              </a:lnSpc>
            </a:pPr>
            <a:r>
              <a:rPr lang="zh-CN" altLang="en-US" sz="900" dirty="0">
                <a:solidFill>
                  <a:srgbClr val="526188"/>
                </a:solidFill>
                <a:cs typeface="+mn-ea"/>
                <a:sym typeface="+mn-lt"/>
              </a:rPr>
              <a:t>●●●●●●</a:t>
            </a:r>
            <a:endParaRPr lang="en-US" altLang="zh-CN" sz="900" dirty="0">
              <a:solidFill>
                <a:srgbClr val="526188"/>
              </a:solidFill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16426" y="660822"/>
            <a:ext cx="94664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526188"/>
                </a:solidFill>
                <a:cs typeface="+mn-ea"/>
                <a:sym typeface="+mn-lt"/>
              </a:rPr>
              <a:t>Academic Certification System</a:t>
            </a:r>
            <a:endParaRPr lang="zh-CN" altLang="en-US" sz="4400" b="1" dirty="0">
              <a:solidFill>
                <a:srgbClr val="526188"/>
              </a:solidFill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071755" y="2664977"/>
            <a:ext cx="873333" cy="1012233"/>
            <a:chOff x="1129811" y="2664977"/>
            <a:chExt cx="873333" cy="1012233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6200000">
              <a:off x="1060361" y="2734427"/>
              <a:ext cx="1012233" cy="8733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9" name="文本框 18"/>
            <p:cNvSpPr txBox="1"/>
            <p:nvPr/>
          </p:nvSpPr>
          <p:spPr>
            <a:xfrm>
              <a:off x="1147795" y="2972489"/>
              <a:ext cx="6458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526188"/>
                  </a:solidFill>
                  <a:cs typeface="+mn-ea"/>
                  <a:sym typeface="+mn-lt"/>
                </a:rPr>
                <a:t>01</a:t>
              </a:r>
              <a:endParaRPr lang="zh-CN" altLang="en-US" sz="2000" b="1" dirty="0">
                <a:solidFill>
                  <a:srgbClr val="526188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6383075" y="2664977"/>
            <a:ext cx="873333" cy="1012233"/>
            <a:chOff x="6368561" y="2664977"/>
            <a:chExt cx="873333" cy="1012233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6200000">
              <a:off x="6299111" y="2734427"/>
              <a:ext cx="1012233" cy="8733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0" name="文本框 19"/>
            <p:cNvSpPr txBox="1"/>
            <p:nvPr/>
          </p:nvSpPr>
          <p:spPr>
            <a:xfrm>
              <a:off x="6368561" y="2984212"/>
              <a:ext cx="6458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526188"/>
                  </a:solidFill>
                  <a:cs typeface="+mn-ea"/>
                  <a:sym typeface="+mn-lt"/>
                </a:rPr>
                <a:t>02</a:t>
              </a:r>
              <a:endParaRPr lang="zh-CN" altLang="en-US" sz="2000" b="1" dirty="0">
                <a:solidFill>
                  <a:srgbClr val="526188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066293" y="4334364"/>
            <a:ext cx="878795" cy="1012233"/>
            <a:chOff x="1124349" y="4377906"/>
            <a:chExt cx="878795" cy="1012233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6200000">
              <a:off x="1060361" y="4447356"/>
              <a:ext cx="1012233" cy="8733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1" name="文本框 20"/>
            <p:cNvSpPr txBox="1"/>
            <p:nvPr/>
          </p:nvSpPr>
          <p:spPr>
            <a:xfrm>
              <a:off x="1124349" y="4681692"/>
              <a:ext cx="6458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526188"/>
                  </a:solidFill>
                  <a:cs typeface="+mn-ea"/>
                  <a:sym typeface="+mn-lt"/>
                </a:rPr>
                <a:t>03</a:t>
              </a:r>
              <a:endParaRPr lang="zh-CN" altLang="en-US" sz="2000" b="1" dirty="0">
                <a:solidFill>
                  <a:srgbClr val="526188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6383075" y="4334364"/>
            <a:ext cx="873333" cy="1012233"/>
            <a:chOff x="6368561" y="4377906"/>
            <a:chExt cx="873333" cy="1012233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6200000">
              <a:off x="6299111" y="4447356"/>
              <a:ext cx="1012233" cy="8733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2" name="文本框 21"/>
            <p:cNvSpPr txBox="1"/>
            <p:nvPr/>
          </p:nvSpPr>
          <p:spPr>
            <a:xfrm>
              <a:off x="6368561" y="4681692"/>
              <a:ext cx="6458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526188"/>
                  </a:solidFill>
                  <a:cs typeface="+mn-ea"/>
                  <a:sym typeface="+mn-lt"/>
                </a:rPr>
                <a:t>04</a:t>
              </a:r>
              <a:endParaRPr lang="zh-CN" altLang="en-US" sz="2000" b="1" dirty="0">
                <a:solidFill>
                  <a:srgbClr val="526188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2217776" y="2847606"/>
            <a:ext cx="2395858" cy="553998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rtlCol="0">
            <a:spAutoFit/>
          </a:bodyPr>
          <a:lstStyle/>
          <a:p>
            <a:r>
              <a:rPr lang="en-US" altLang="zh-CN" sz="3000" dirty="0">
                <a:solidFill>
                  <a:srgbClr val="526188"/>
                </a:solidFill>
                <a:cs typeface="+mn-ea"/>
                <a:sym typeface="+mn-lt"/>
              </a:rPr>
              <a:t>Introduction</a:t>
            </a:r>
            <a:endParaRPr lang="zh-CN" altLang="en-US" sz="3000" dirty="0">
              <a:solidFill>
                <a:srgbClr val="526188"/>
              </a:solidFill>
              <a:cs typeface="+mn-ea"/>
              <a:sym typeface="+mn-lt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7571814" y="2875002"/>
            <a:ext cx="2395857" cy="553998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rtlCol="0">
            <a:spAutoFit/>
          </a:bodyPr>
          <a:lstStyle/>
          <a:p>
            <a:r>
              <a:rPr lang="en-US" altLang="zh-CN" sz="3000" dirty="0">
                <a:solidFill>
                  <a:srgbClr val="526188"/>
                </a:solidFill>
                <a:cs typeface="+mn-ea"/>
                <a:sym typeface="+mn-lt"/>
              </a:rPr>
              <a:t>Techniques</a:t>
            </a:r>
            <a:endParaRPr lang="zh-CN" altLang="en-US" sz="3000" dirty="0">
              <a:solidFill>
                <a:srgbClr val="526188"/>
              </a:solidFill>
              <a:cs typeface="+mn-ea"/>
              <a:sym typeface="+mn-lt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2217776" y="4561206"/>
            <a:ext cx="2899878" cy="553998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rtlCol="0">
            <a:spAutoFit/>
          </a:bodyPr>
          <a:lstStyle/>
          <a:p>
            <a:r>
              <a:rPr lang="en-US" altLang="zh-CN" sz="3000" dirty="0">
                <a:solidFill>
                  <a:srgbClr val="526188"/>
                </a:solidFill>
                <a:cs typeface="+mn-ea"/>
                <a:sym typeface="+mn-lt"/>
              </a:rPr>
              <a:t>System Design</a:t>
            </a:r>
            <a:endParaRPr lang="zh-CN" altLang="en-US" sz="3000" dirty="0">
              <a:solidFill>
                <a:srgbClr val="526188"/>
              </a:solidFill>
              <a:cs typeface="+mn-ea"/>
              <a:sym typeface="+mn-lt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7571814" y="4561206"/>
            <a:ext cx="2595732" cy="553998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rtlCol="0">
            <a:spAutoFit/>
          </a:bodyPr>
          <a:lstStyle/>
          <a:p>
            <a:r>
              <a:rPr lang="en-US" altLang="zh-CN" sz="3000" dirty="0">
                <a:solidFill>
                  <a:srgbClr val="526188"/>
                </a:solidFill>
                <a:cs typeface="+mn-ea"/>
                <a:sym typeface="+mn-lt"/>
              </a:rPr>
              <a:t>Future Work</a:t>
            </a:r>
            <a:endParaRPr lang="zh-CN" altLang="en-US" sz="3000" dirty="0">
              <a:solidFill>
                <a:srgbClr val="526188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: 形状 4"/>
          <p:cNvSpPr/>
          <p:nvPr/>
        </p:nvSpPr>
        <p:spPr bwMode="auto">
          <a:xfrm flipH="1">
            <a:off x="0" y="5871029"/>
            <a:ext cx="12192000" cy="1012232"/>
          </a:xfrm>
          <a:custGeom>
            <a:avLst/>
            <a:gdLst>
              <a:gd name="connsiteX0" fmla="*/ 2457949 w 12192000"/>
              <a:gd name="connsiteY0" fmla="*/ 0 h 1012232"/>
              <a:gd name="connsiteX1" fmla="*/ 9057549 w 12192000"/>
              <a:gd name="connsiteY1" fmla="*/ 610553 h 1012232"/>
              <a:gd name="connsiteX2" fmla="*/ 12192000 w 12192000"/>
              <a:gd name="connsiteY2" fmla="*/ 305277 h 1012232"/>
              <a:gd name="connsiteX3" fmla="*/ 12192000 w 12192000"/>
              <a:gd name="connsiteY3" fmla="*/ 1012232 h 1012232"/>
              <a:gd name="connsiteX4" fmla="*/ 114300 w 12192000"/>
              <a:gd name="connsiteY4" fmla="*/ 1012232 h 1012232"/>
              <a:gd name="connsiteX5" fmla="*/ 0 w 12192000"/>
              <a:gd name="connsiteY5" fmla="*/ 1012232 h 1012232"/>
              <a:gd name="connsiteX6" fmla="*/ 0 w 12192000"/>
              <a:gd name="connsiteY6" fmla="*/ 160434 h 1012232"/>
              <a:gd name="connsiteX7" fmla="*/ 270087 w 12192000"/>
              <a:gd name="connsiteY7" fmla="*/ 129128 h 1012232"/>
              <a:gd name="connsiteX8" fmla="*/ 2457949 w 12192000"/>
              <a:gd name="connsiteY8" fmla="*/ 0 h 101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012232">
                <a:moveTo>
                  <a:pt x="2457949" y="0"/>
                </a:moveTo>
                <a:cubicBezTo>
                  <a:pt x="4506845" y="0"/>
                  <a:pt x="7360920" y="610553"/>
                  <a:pt x="9057549" y="610553"/>
                </a:cubicBezTo>
                <a:cubicBezTo>
                  <a:pt x="10754179" y="610553"/>
                  <a:pt x="12192000" y="305277"/>
                  <a:pt x="12192000" y="305277"/>
                </a:cubicBezTo>
                <a:cubicBezTo>
                  <a:pt x="12192000" y="1012232"/>
                  <a:pt x="12192000" y="1012232"/>
                  <a:pt x="12192000" y="1012232"/>
                </a:cubicBezTo>
                <a:cubicBezTo>
                  <a:pt x="5290457" y="1012232"/>
                  <a:pt x="1839686" y="1012232"/>
                  <a:pt x="114300" y="1012232"/>
                </a:cubicBezTo>
                <a:lnTo>
                  <a:pt x="0" y="1012232"/>
                </a:lnTo>
                <a:lnTo>
                  <a:pt x="0" y="160434"/>
                </a:lnTo>
                <a:lnTo>
                  <a:pt x="270087" y="129128"/>
                </a:lnTo>
                <a:cubicBezTo>
                  <a:pt x="925321" y="57390"/>
                  <a:pt x="1689613" y="0"/>
                  <a:pt x="2457949" y="0"/>
                </a:cubicBezTo>
                <a:close/>
              </a:path>
            </a:pathLst>
          </a:custGeom>
          <a:solidFill>
            <a:srgbClr val="526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74686" y="530846"/>
            <a:ext cx="5376171" cy="5485135"/>
            <a:chOff x="6698566" y="879190"/>
            <a:chExt cx="5376171" cy="5485135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11925" y="5470844"/>
              <a:ext cx="573074" cy="652329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83297" y="4565510"/>
              <a:ext cx="1438781" cy="1231499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98566" y="879190"/>
              <a:ext cx="3828620" cy="3298222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rgbClr val="D9C3A5">
                  <a:tint val="50000"/>
                  <a:satMod val="180000"/>
                </a:srgbClr>
              </a:duotone>
            </a:blip>
            <a:stretch>
              <a:fillRect/>
            </a:stretch>
          </p:blipFill>
          <p:spPr>
            <a:xfrm>
              <a:off x="8574362" y="1163521"/>
              <a:ext cx="2962913" cy="2091109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520461" y="3297771"/>
              <a:ext cx="3554276" cy="3066554"/>
            </a:xfrm>
            <a:prstGeom prst="rect">
              <a:avLst/>
            </a:prstGeom>
          </p:spPr>
        </p:pic>
      </p:grpSp>
      <p:sp>
        <p:nvSpPr>
          <p:cNvPr id="12" name="文本框 11"/>
          <p:cNvSpPr txBox="1"/>
          <p:nvPr/>
        </p:nvSpPr>
        <p:spPr>
          <a:xfrm>
            <a:off x="6493184" y="2321004"/>
            <a:ext cx="4737311" cy="1107996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+mn-ea"/>
                <a:sym typeface="+mn-lt"/>
              </a:rPr>
              <a:t>Introduction</a:t>
            </a:r>
            <a:endParaRPr lang="zh-CN" altLang="en-US" sz="66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044480" y="3083852"/>
            <a:ext cx="2613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solidFill>
                  <a:srgbClr val="F2F2F2"/>
                </a:solidFill>
                <a:cs typeface="+mn-ea"/>
                <a:sym typeface="+mn-lt"/>
              </a:rPr>
              <a:t>PART.1</a:t>
            </a:r>
            <a:endParaRPr lang="zh-CN" altLang="en-US" sz="5400" b="1" dirty="0">
              <a:solidFill>
                <a:srgbClr val="F2F2F2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346076" y="364699"/>
            <a:ext cx="2142268" cy="507162"/>
            <a:chOff x="384176" y="307549"/>
            <a:chExt cx="2142268" cy="507162"/>
          </a:xfrm>
        </p:grpSpPr>
        <p:grpSp>
          <p:nvGrpSpPr>
            <p:cNvPr id="16" name="组合 15"/>
            <p:cNvGrpSpPr/>
            <p:nvPr/>
          </p:nvGrpSpPr>
          <p:grpSpPr>
            <a:xfrm>
              <a:off x="384176" y="307549"/>
              <a:ext cx="377371" cy="507162"/>
              <a:chOff x="899886" y="361978"/>
              <a:chExt cx="377371" cy="507162"/>
            </a:xfrm>
          </p:grpSpPr>
          <p:sp>
            <p:nvSpPr>
              <p:cNvPr id="14" name="等腰三角形 13"/>
              <p:cNvSpPr/>
              <p:nvPr/>
            </p:nvSpPr>
            <p:spPr>
              <a:xfrm>
                <a:off x="899886" y="613178"/>
                <a:ext cx="377371" cy="255962"/>
              </a:xfrm>
              <a:prstGeom prst="triangle">
                <a:avLst/>
              </a:prstGeom>
              <a:solidFill>
                <a:srgbClr val="5261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5" name="等腰三角形 14"/>
              <p:cNvSpPr/>
              <p:nvPr/>
            </p:nvSpPr>
            <p:spPr>
              <a:xfrm rot="10800000">
                <a:off x="899886" y="361978"/>
                <a:ext cx="377371" cy="255962"/>
              </a:xfrm>
              <a:prstGeom prst="triangle">
                <a:avLst/>
              </a:prstGeom>
              <a:solidFill>
                <a:srgbClr val="E7C7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29" name="文本框 28"/>
            <p:cNvSpPr txBox="1"/>
            <p:nvPr/>
          </p:nvSpPr>
          <p:spPr>
            <a:xfrm>
              <a:off x="786322" y="358694"/>
              <a:ext cx="17401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526188"/>
                  </a:solidFill>
                  <a:cs typeface="+mn-ea"/>
                  <a:sym typeface="+mn-lt"/>
                </a:rPr>
                <a:t>Introduction</a:t>
              </a:r>
              <a:endParaRPr lang="zh-CN" altLang="en-US" sz="2000" b="1" dirty="0">
                <a:solidFill>
                  <a:srgbClr val="526188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2" name="任意多边形: 形状 11"/>
          <p:cNvSpPr/>
          <p:nvPr/>
        </p:nvSpPr>
        <p:spPr bwMode="auto">
          <a:xfrm flipH="1">
            <a:off x="0" y="5871029"/>
            <a:ext cx="12192000" cy="1012232"/>
          </a:xfrm>
          <a:custGeom>
            <a:avLst/>
            <a:gdLst>
              <a:gd name="connsiteX0" fmla="*/ 2457949 w 12192000"/>
              <a:gd name="connsiteY0" fmla="*/ 0 h 1012232"/>
              <a:gd name="connsiteX1" fmla="*/ 9057549 w 12192000"/>
              <a:gd name="connsiteY1" fmla="*/ 610553 h 1012232"/>
              <a:gd name="connsiteX2" fmla="*/ 12192000 w 12192000"/>
              <a:gd name="connsiteY2" fmla="*/ 305277 h 1012232"/>
              <a:gd name="connsiteX3" fmla="*/ 12192000 w 12192000"/>
              <a:gd name="connsiteY3" fmla="*/ 1012232 h 1012232"/>
              <a:gd name="connsiteX4" fmla="*/ 114300 w 12192000"/>
              <a:gd name="connsiteY4" fmla="*/ 1012232 h 1012232"/>
              <a:gd name="connsiteX5" fmla="*/ 0 w 12192000"/>
              <a:gd name="connsiteY5" fmla="*/ 1012232 h 1012232"/>
              <a:gd name="connsiteX6" fmla="*/ 0 w 12192000"/>
              <a:gd name="connsiteY6" fmla="*/ 160434 h 1012232"/>
              <a:gd name="connsiteX7" fmla="*/ 270087 w 12192000"/>
              <a:gd name="connsiteY7" fmla="*/ 129128 h 1012232"/>
              <a:gd name="connsiteX8" fmla="*/ 2457949 w 12192000"/>
              <a:gd name="connsiteY8" fmla="*/ 0 h 101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012232">
                <a:moveTo>
                  <a:pt x="2457949" y="0"/>
                </a:moveTo>
                <a:cubicBezTo>
                  <a:pt x="4506845" y="0"/>
                  <a:pt x="7360920" y="610553"/>
                  <a:pt x="9057549" y="610553"/>
                </a:cubicBezTo>
                <a:cubicBezTo>
                  <a:pt x="10754179" y="610553"/>
                  <a:pt x="12192000" y="305277"/>
                  <a:pt x="12192000" y="305277"/>
                </a:cubicBezTo>
                <a:cubicBezTo>
                  <a:pt x="12192000" y="1012232"/>
                  <a:pt x="12192000" y="1012232"/>
                  <a:pt x="12192000" y="1012232"/>
                </a:cubicBezTo>
                <a:cubicBezTo>
                  <a:pt x="5290457" y="1012232"/>
                  <a:pt x="1839686" y="1012232"/>
                  <a:pt x="114300" y="1012232"/>
                </a:cubicBezTo>
                <a:lnTo>
                  <a:pt x="0" y="1012232"/>
                </a:lnTo>
                <a:lnTo>
                  <a:pt x="0" y="160434"/>
                </a:lnTo>
                <a:lnTo>
                  <a:pt x="270087" y="129128"/>
                </a:lnTo>
                <a:cubicBezTo>
                  <a:pt x="925321" y="57390"/>
                  <a:pt x="1689613" y="0"/>
                  <a:pt x="2457949" y="0"/>
                </a:cubicBezTo>
                <a:close/>
              </a:path>
            </a:pathLst>
          </a:custGeom>
          <a:solidFill>
            <a:srgbClr val="526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B82CF49-299D-490A-95C5-5449C5C1480D}"/>
              </a:ext>
            </a:extLst>
          </p:cNvPr>
          <p:cNvSpPr txBox="1"/>
          <p:nvPr/>
        </p:nvSpPr>
        <p:spPr>
          <a:xfrm>
            <a:off x="2091756" y="1923999"/>
            <a:ext cx="2618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>
                <a:latin typeface="华文仿宋" panose="02010600040101010101" pitchFamily="2" charset="-122"/>
                <a:ea typeface="华文仿宋" panose="02010600040101010101" pitchFamily="2" charset="-122"/>
              </a:defRPr>
            </a:lvl1pPr>
          </a:lstStyle>
          <a:p>
            <a:pPr algn="l"/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Paper certification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27C24C6-2E34-4F8C-B4A6-D99737FFAD74}"/>
              </a:ext>
            </a:extLst>
          </p:cNvPr>
          <p:cNvSpPr txBox="1"/>
          <p:nvPr/>
        </p:nvSpPr>
        <p:spPr>
          <a:xfrm>
            <a:off x="4746473" y="1163172"/>
            <a:ext cx="2699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>
                <a:latin typeface="华文仿宋" panose="02010600040101010101" pitchFamily="2" charset="-122"/>
                <a:ea typeface="华文仿宋" panose="02010600040101010101" pitchFamily="2" charset="-122"/>
              </a:defRPr>
            </a:lvl1pPr>
          </a:lstStyle>
          <a:p>
            <a:pPr algn="ctr"/>
            <a:r>
              <a:rPr lang="en-US" altLang="zh-CN" sz="2800" b="1" dirty="0">
                <a:solidFill>
                  <a:srgbClr val="526188"/>
                </a:solidFill>
                <a:latin typeface="+mn-lt"/>
                <a:ea typeface="+mn-ea"/>
                <a:cs typeface="+mn-ea"/>
                <a:sym typeface="+mn-lt"/>
              </a:rPr>
              <a:t>Compare</a:t>
            </a:r>
            <a:endParaRPr lang="en-US" altLang="zh-CN" sz="2400" b="1" dirty="0">
              <a:solidFill>
                <a:srgbClr val="526188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CA57A393-6DE3-43E8-A17D-06A95D897FCD}"/>
              </a:ext>
            </a:extLst>
          </p:cNvPr>
          <p:cNvCxnSpPr>
            <a:cxnSpLocks/>
          </p:cNvCxnSpPr>
          <p:nvPr/>
        </p:nvCxnSpPr>
        <p:spPr>
          <a:xfrm>
            <a:off x="6096000" y="1874928"/>
            <a:ext cx="0" cy="4090705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AEB25764-2425-4A82-8535-9F08CC783E13}"/>
              </a:ext>
            </a:extLst>
          </p:cNvPr>
          <p:cNvSpPr txBox="1"/>
          <p:nvPr/>
        </p:nvSpPr>
        <p:spPr>
          <a:xfrm>
            <a:off x="8190714" y="1903625"/>
            <a:ext cx="2615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>
                <a:latin typeface="华文仿宋" panose="02010600040101010101" pitchFamily="2" charset="-122"/>
                <a:ea typeface="华文仿宋" panose="02010600040101010101" pitchFamily="2" charset="-122"/>
              </a:defRPr>
            </a:lvl1pPr>
          </a:lstStyle>
          <a:p>
            <a:pPr algn="l"/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Digital certification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346076" y="364699"/>
            <a:ext cx="2142268" cy="507162"/>
            <a:chOff x="384176" y="307549"/>
            <a:chExt cx="2142268" cy="507162"/>
          </a:xfrm>
        </p:grpSpPr>
        <p:grpSp>
          <p:nvGrpSpPr>
            <p:cNvPr id="16" name="组合 15"/>
            <p:cNvGrpSpPr/>
            <p:nvPr/>
          </p:nvGrpSpPr>
          <p:grpSpPr>
            <a:xfrm>
              <a:off x="384176" y="307549"/>
              <a:ext cx="377371" cy="507162"/>
              <a:chOff x="899886" y="361978"/>
              <a:chExt cx="377371" cy="507162"/>
            </a:xfrm>
          </p:grpSpPr>
          <p:sp>
            <p:nvSpPr>
              <p:cNvPr id="14" name="等腰三角形 13"/>
              <p:cNvSpPr/>
              <p:nvPr/>
            </p:nvSpPr>
            <p:spPr>
              <a:xfrm>
                <a:off x="899886" y="613178"/>
                <a:ext cx="377371" cy="255962"/>
              </a:xfrm>
              <a:prstGeom prst="triangle">
                <a:avLst/>
              </a:prstGeom>
              <a:solidFill>
                <a:srgbClr val="5261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5" name="等腰三角形 14"/>
              <p:cNvSpPr/>
              <p:nvPr/>
            </p:nvSpPr>
            <p:spPr>
              <a:xfrm rot="10800000">
                <a:off x="899886" y="361978"/>
                <a:ext cx="377371" cy="255962"/>
              </a:xfrm>
              <a:prstGeom prst="triangle">
                <a:avLst/>
              </a:prstGeom>
              <a:solidFill>
                <a:srgbClr val="E7C7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29" name="文本框 28"/>
            <p:cNvSpPr txBox="1"/>
            <p:nvPr/>
          </p:nvSpPr>
          <p:spPr>
            <a:xfrm>
              <a:off x="786322" y="358694"/>
              <a:ext cx="17401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526188"/>
                  </a:solidFill>
                  <a:cs typeface="+mn-ea"/>
                  <a:sym typeface="+mn-lt"/>
                </a:rPr>
                <a:t>Introduction</a:t>
              </a:r>
              <a:endParaRPr lang="zh-CN" altLang="en-US" sz="2000" b="1" dirty="0">
                <a:solidFill>
                  <a:srgbClr val="526188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2" name="任意多边形: 形状 11"/>
          <p:cNvSpPr/>
          <p:nvPr/>
        </p:nvSpPr>
        <p:spPr bwMode="auto">
          <a:xfrm flipH="1">
            <a:off x="0" y="5871029"/>
            <a:ext cx="12192000" cy="1012232"/>
          </a:xfrm>
          <a:custGeom>
            <a:avLst/>
            <a:gdLst>
              <a:gd name="connsiteX0" fmla="*/ 2457949 w 12192000"/>
              <a:gd name="connsiteY0" fmla="*/ 0 h 1012232"/>
              <a:gd name="connsiteX1" fmla="*/ 9057549 w 12192000"/>
              <a:gd name="connsiteY1" fmla="*/ 610553 h 1012232"/>
              <a:gd name="connsiteX2" fmla="*/ 12192000 w 12192000"/>
              <a:gd name="connsiteY2" fmla="*/ 305277 h 1012232"/>
              <a:gd name="connsiteX3" fmla="*/ 12192000 w 12192000"/>
              <a:gd name="connsiteY3" fmla="*/ 1012232 h 1012232"/>
              <a:gd name="connsiteX4" fmla="*/ 114300 w 12192000"/>
              <a:gd name="connsiteY4" fmla="*/ 1012232 h 1012232"/>
              <a:gd name="connsiteX5" fmla="*/ 0 w 12192000"/>
              <a:gd name="connsiteY5" fmla="*/ 1012232 h 1012232"/>
              <a:gd name="connsiteX6" fmla="*/ 0 w 12192000"/>
              <a:gd name="connsiteY6" fmla="*/ 160434 h 1012232"/>
              <a:gd name="connsiteX7" fmla="*/ 270087 w 12192000"/>
              <a:gd name="connsiteY7" fmla="*/ 129128 h 1012232"/>
              <a:gd name="connsiteX8" fmla="*/ 2457949 w 12192000"/>
              <a:gd name="connsiteY8" fmla="*/ 0 h 101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012232">
                <a:moveTo>
                  <a:pt x="2457949" y="0"/>
                </a:moveTo>
                <a:cubicBezTo>
                  <a:pt x="4506845" y="0"/>
                  <a:pt x="7360920" y="610553"/>
                  <a:pt x="9057549" y="610553"/>
                </a:cubicBezTo>
                <a:cubicBezTo>
                  <a:pt x="10754179" y="610553"/>
                  <a:pt x="12192000" y="305277"/>
                  <a:pt x="12192000" y="305277"/>
                </a:cubicBezTo>
                <a:cubicBezTo>
                  <a:pt x="12192000" y="1012232"/>
                  <a:pt x="12192000" y="1012232"/>
                  <a:pt x="12192000" y="1012232"/>
                </a:cubicBezTo>
                <a:cubicBezTo>
                  <a:pt x="5290457" y="1012232"/>
                  <a:pt x="1839686" y="1012232"/>
                  <a:pt x="114300" y="1012232"/>
                </a:cubicBezTo>
                <a:lnTo>
                  <a:pt x="0" y="1012232"/>
                </a:lnTo>
                <a:lnTo>
                  <a:pt x="0" y="160434"/>
                </a:lnTo>
                <a:lnTo>
                  <a:pt x="270087" y="129128"/>
                </a:lnTo>
                <a:cubicBezTo>
                  <a:pt x="925321" y="57390"/>
                  <a:pt x="1689613" y="0"/>
                  <a:pt x="2457949" y="0"/>
                </a:cubicBezTo>
                <a:close/>
              </a:path>
            </a:pathLst>
          </a:custGeom>
          <a:solidFill>
            <a:srgbClr val="526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52092DB-A574-4487-A3E9-461EAA2110E0}"/>
              </a:ext>
            </a:extLst>
          </p:cNvPr>
          <p:cNvSpPr txBox="1"/>
          <p:nvPr/>
        </p:nvSpPr>
        <p:spPr>
          <a:xfrm>
            <a:off x="1824472" y="1166842"/>
            <a:ext cx="6360305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>
                <a:latin typeface="华文仿宋" panose="02010600040101010101" pitchFamily="2" charset="-122"/>
                <a:ea typeface="华文仿宋" panose="02010600040101010101" pitchFamily="2" charset="-122"/>
              </a:defRPr>
            </a:lvl1pPr>
          </a:lstStyle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US" altLang="zh-CN" sz="2800" dirty="0">
                <a:latin typeface="+mn-lt"/>
                <a:ea typeface="+mn-ea"/>
                <a:cs typeface="+mn-ea"/>
                <a:sym typeface="+mn-lt"/>
              </a:rPr>
              <a:t>Related work</a:t>
            </a:r>
          </a:p>
          <a:p>
            <a:pPr marL="342900" indent="-34290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b="0" i="0" dirty="0">
                <a:effectLst/>
                <a:latin typeface="Arial" panose="020B0604020202020204" pitchFamily="34" charset="0"/>
              </a:rPr>
              <a:t>Digital academic certificates through an application based on blockchain(2017, MIT and Central New Mexico Community College)</a:t>
            </a: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Arial" panose="020B0604020202020204" pitchFamily="34" charset="0"/>
              </a:rPr>
              <a:t>Only use blockchain</a:t>
            </a: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b="0" i="0" dirty="0">
                <a:effectLst/>
                <a:latin typeface="Arial" panose="020B0604020202020204" pitchFamily="34" charset="0"/>
              </a:rPr>
              <a:t>publish a digital academic certification open source standard called </a:t>
            </a:r>
            <a:r>
              <a:rPr lang="en-US" altLang="zh-CN" sz="2000" b="0" i="0" dirty="0" err="1">
                <a:effectLst/>
                <a:latin typeface="Arial" panose="020B0604020202020204" pitchFamily="34" charset="0"/>
              </a:rPr>
              <a:t>Blockcert</a:t>
            </a:r>
            <a:endParaRPr lang="en-US" altLang="zh-CN" sz="2000" b="0" i="0" dirty="0">
              <a:effectLst/>
              <a:latin typeface="Arial" panose="020B0604020202020204" pitchFamily="34" charset="0"/>
            </a:endParaRPr>
          </a:p>
          <a:p>
            <a:pPr marL="342900" indent="-34290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Arial" panose="020B0604020202020204" pitchFamily="34" charset="0"/>
              </a:rPr>
              <a:t>A d</a:t>
            </a:r>
            <a:r>
              <a:rPr lang="en-US" altLang="zh-CN" sz="2000" b="0" i="0" dirty="0">
                <a:effectLst/>
                <a:latin typeface="Arial" panose="020B0604020202020204" pitchFamily="34" charset="0"/>
              </a:rPr>
              <a:t>igital certificate system based on Ethereum blockchain(2020, </a:t>
            </a:r>
            <a:r>
              <a:rPr lang="en-US" altLang="zh-CN" sz="20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HKUST)</a:t>
            </a:r>
            <a:endParaRPr lang="en-US" altLang="zh-CN" sz="2000" b="0" i="0" dirty="0">
              <a:effectLst/>
              <a:latin typeface="Arial" panose="020B0604020202020204" pitchFamily="34" charset="0"/>
            </a:endParaRP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Arial" panose="020B0604020202020204" pitchFamily="34" charset="0"/>
                <a:cs typeface="+mn-ea"/>
                <a:sym typeface="+mn-lt"/>
              </a:rPr>
              <a:t>Use blockchain and smart contract</a:t>
            </a:r>
            <a:endParaRPr lang="en-US" altLang="zh-CN" sz="2000" dirty="0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44487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: 形状 4"/>
          <p:cNvSpPr/>
          <p:nvPr/>
        </p:nvSpPr>
        <p:spPr bwMode="auto">
          <a:xfrm flipH="1">
            <a:off x="0" y="5871029"/>
            <a:ext cx="12192000" cy="1012232"/>
          </a:xfrm>
          <a:custGeom>
            <a:avLst/>
            <a:gdLst>
              <a:gd name="connsiteX0" fmla="*/ 2457949 w 12192000"/>
              <a:gd name="connsiteY0" fmla="*/ 0 h 1012232"/>
              <a:gd name="connsiteX1" fmla="*/ 9057549 w 12192000"/>
              <a:gd name="connsiteY1" fmla="*/ 610553 h 1012232"/>
              <a:gd name="connsiteX2" fmla="*/ 12192000 w 12192000"/>
              <a:gd name="connsiteY2" fmla="*/ 305277 h 1012232"/>
              <a:gd name="connsiteX3" fmla="*/ 12192000 w 12192000"/>
              <a:gd name="connsiteY3" fmla="*/ 1012232 h 1012232"/>
              <a:gd name="connsiteX4" fmla="*/ 114300 w 12192000"/>
              <a:gd name="connsiteY4" fmla="*/ 1012232 h 1012232"/>
              <a:gd name="connsiteX5" fmla="*/ 0 w 12192000"/>
              <a:gd name="connsiteY5" fmla="*/ 1012232 h 1012232"/>
              <a:gd name="connsiteX6" fmla="*/ 0 w 12192000"/>
              <a:gd name="connsiteY6" fmla="*/ 160434 h 1012232"/>
              <a:gd name="connsiteX7" fmla="*/ 270087 w 12192000"/>
              <a:gd name="connsiteY7" fmla="*/ 129128 h 1012232"/>
              <a:gd name="connsiteX8" fmla="*/ 2457949 w 12192000"/>
              <a:gd name="connsiteY8" fmla="*/ 0 h 101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012232">
                <a:moveTo>
                  <a:pt x="2457949" y="0"/>
                </a:moveTo>
                <a:cubicBezTo>
                  <a:pt x="4506845" y="0"/>
                  <a:pt x="7360920" y="610553"/>
                  <a:pt x="9057549" y="610553"/>
                </a:cubicBezTo>
                <a:cubicBezTo>
                  <a:pt x="10754179" y="610553"/>
                  <a:pt x="12192000" y="305277"/>
                  <a:pt x="12192000" y="305277"/>
                </a:cubicBezTo>
                <a:cubicBezTo>
                  <a:pt x="12192000" y="1012232"/>
                  <a:pt x="12192000" y="1012232"/>
                  <a:pt x="12192000" y="1012232"/>
                </a:cubicBezTo>
                <a:cubicBezTo>
                  <a:pt x="5290457" y="1012232"/>
                  <a:pt x="1839686" y="1012232"/>
                  <a:pt x="114300" y="1012232"/>
                </a:cubicBezTo>
                <a:lnTo>
                  <a:pt x="0" y="1012232"/>
                </a:lnTo>
                <a:lnTo>
                  <a:pt x="0" y="160434"/>
                </a:lnTo>
                <a:lnTo>
                  <a:pt x="270087" y="129128"/>
                </a:lnTo>
                <a:cubicBezTo>
                  <a:pt x="925321" y="57390"/>
                  <a:pt x="1689613" y="0"/>
                  <a:pt x="2457949" y="0"/>
                </a:cubicBezTo>
                <a:close/>
              </a:path>
            </a:pathLst>
          </a:custGeom>
          <a:solidFill>
            <a:srgbClr val="526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74686" y="530846"/>
            <a:ext cx="5376171" cy="5485135"/>
            <a:chOff x="6698566" y="879190"/>
            <a:chExt cx="5376171" cy="5485135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11925" y="5470844"/>
              <a:ext cx="573074" cy="652329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83297" y="4565510"/>
              <a:ext cx="1438781" cy="1231499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98566" y="879190"/>
              <a:ext cx="3828620" cy="3298222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rgbClr val="D9C3A5">
                  <a:tint val="50000"/>
                  <a:satMod val="180000"/>
                </a:srgbClr>
              </a:duotone>
            </a:blip>
            <a:stretch>
              <a:fillRect/>
            </a:stretch>
          </p:blipFill>
          <p:spPr>
            <a:xfrm>
              <a:off x="8574362" y="1163521"/>
              <a:ext cx="2962913" cy="2091109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520461" y="3297771"/>
              <a:ext cx="3554276" cy="3066554"/>
            </a:xfrm>
            <a:prstGeom prst="rect">
              <a:avLst/>
            </a:prstGeom>
          </p:spPr>
        </p:pic>
      </p:grpSp>
      <p:sp>
        <p:nvSpPr>
          <p:cNvPr id="12" name="文本框 11"/>
          <p:cNvSpPr txBox="1"/>
          <p:nvPr/>
        </p:nvSpPr>
        <p:spPr>
          <a:xfrm>
            <a:off x="6493184" y="2321004"/>
            <a:ext cx="4737311" cy="1107996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+mn-ea"/>
                <a:sym typeface="+mn-lt"/>
              </a:rPr>
              <a:t>Techniques</a:t>
            </a:r>
            <a:endParaRPr lang="zh-CN" altLang="en-US" sz="66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044480" y="3083852"/>
            <a:ext cx="2613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solidFill>
                  <a:srgbClr val="F2F2F2"/>
                </a:solidFill>
                <a:cs typeface="+mn-ea"/>
                <a:sym typeface="+mn-lt"/>
              </a:rPr>
              <a:t>PART.2</a:t>
            </a:r>
            <a:endParaRPr lang="zh-CN" altLang="en-US" sz="5400" b="1" dirty="0">
              <a:solidFill>
                <a:srgbClr val="F2F2F2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00671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346076" y="364699"/>
            <a:ext cx="2142268" cy="507162"/>
            <a:chOff x="384176" y="307549"/>
            <a:chExt cx="2142268" cy="507162"/>
          </a:xfrm>
        </p:grpSpPr>
        <p:grpSp>
          <p:nvGrpSpPr>
            <p:cNvPr id="16" name="组合 15"/>
            <p:cNvGrpSpPr/>
            <p:nvPr/>
          </p:nvGrpSpPr>
          <p:grpSpPr>
            <a:xfrm>
              <a:off x="384176" y="307549"/>
              <a:ext cx="377371" cy="507162"/>
              <a:chOff x="899886" y="361978"/>
              <a:chExt cx="377371" cy="507162"/>
            </a:xfrm>
          </p:grpSpPr>
          <p:sp>
            <p:nvSpPr>
              <p:cNvPr id="14" name="等腰三角形 13"/>
              <p:cNvSpPr/>
              <p:nvPr/>
            </p:nvSpPr>
            <p:spPr>
              <a:xfrm>
                <a:off x="899886" y="613178"/>
                <a:ext cx="377371" cy="255962"/>
              </a:xfrm>
              <a:prstGeom prst="triangle">
                <a:avLst/>
              </a:prstGeom>
              <a:solidFill>
                <a:srgbClr val="5261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5" name="等腰三角形 14"/>
              <p:cNvSpPr/>
              <p:nvPr/>
            </p:nvSpPr>
            <p:spPr>
              <a:xfrm rot="10800000">
                <a:off x="899886" y="361978"/>
                <a:ext cx="377371" cy="255962"/>
              </a:xfrm>
              <a:prstGeom prst="triangle">
                <a:avLst/>
              </a:prstGeom>
              <a:solidFill>
                <a:srgbClr val="E7C7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29" name="文本框 28"/>
            <p:cNvSpPr txBox="1"/>
            <p:nvPr/>
          </p:nvSpPr>
          <p:spPr>
            <a:xfrm>
              <a:off x="786322" y="358694"/>
              <a:ext cx="17401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526188"/>
                  </a:solidFill>
                  <a:cs typeface="+mn-ea"/>
                  <a:sym typeface="+mn-lt"/>
                </a:rPr>
                <a:t>Techniques</a:t>
              </a:r>
              <a:endParaRPr lang="zh-CN" altLang="en-US" sz="2000" b="1" dirty="0">
                <a:solidFill>
                  <a:srgbClr val="526188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2" name="任意多边形: 形状 11"/>
          <p:cNvSpPr/>
          <p:nvPr/>
        </p:nvSpPr>
        <p:spPr bwMode="auto">
          <a:xfrm flipH="1">
            <a:off x="0" y="5871029"/>
            <a:ext cx="12192000" cy="1012232"/>
          </a:xfrm>
          <a:custGeom>
            <a:avLst/>
            <a:gdLst>
              <a:gd name="connsiteX0" fmla="*/ 2457949 w 12192000"/>
              <a:gd name="connsiteY0" fmla="*/ 0 h 1012232"/>
              <a:gd name="connsiteX1" fmla="*/ 9057549 w 12192000"/>
              <a:gd name="connsiteY1" fmla="*/ 610553 h 1012232"/>
              <a:gd name="connsiteX2" fmla="*/ 12192000 w 12192000"/>
              <a:gd name="connsiteY2" fmla="*/ 305277 h 1012232"/>
              <a:gd name="connsiteX3" fmla="*/ 12192000 w 12192000"/>
              <a:gd name="connsiteY3" fmla="*/ 1012232 h 1012232"/>
              <a:gd name="connsiteX4" fmla="*/ 114300 w 12192000"/>
              <a:gd name="connsiteY4" fmla="*/ 1012232 h 1012232"/>
              <a:gd name="connsiteX5" fmla="*/ 0 w 12192000"/>
              <a:gd name="connsiteY5" fmla="*/ 1012232 h 1012232"/>
              <a:gd name="connsiteX6" fmla="*/ 0 w 12192000"/>
              <a:gd name="connsiteY6" fmla="*/ 160434 h 1012232"/>
              <a:gd name="connsiteX7" fmla="*/ 270087 w 12192000"/>
              <a:gd name="connsiteY7" fmla="*/ 129128 h 1012232"/>
              <a:gd name="connsiteX8" fmla="*/ 2457949 w 12192000"/>
              <a:gd name="connsiteY8" fmla="*/ 0 h 101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012232">
                <a:moveTo>
                  <a:pt x="2457949" y="0"/>
                </a:moveTo>
                <a:cubicBezTo>
                  <a:pt x="4506845" y="0"/>
                  <a:pt x="7360920" y="610553"/>
                  <a:pt x="9057549" y="610553"/>
                </a:cubicBezTo>
                <a:cubicBezTo>
                  <a:pt x="10754179" y="610553"/>
                  <a:pt x="12192000" y="305277"/>
                  <a:pt x="12192000" y="305277"/>
                </a:cubicBezTo>
                <a:cubicBezTo>
                  <a:pt x="12192000" y="1012232"/>
                  <a:pt x="12192000" y="1012232"/>
                  <a:pt x="12192000" y="1012232"/>
                </a:cubicBezTo>
                <a:cubicBezTo>
                  <a:pt x="5290457" y="1012232"/>
                  <a:pt x="1839686" y="1012232"/>
                  <a:pt x="114300" y="1012232"/>
                </a:cubicBezTo>
                <a:lnTo>
                  <a:pt x="0" y="1012232"/>
                </a:lnTo>
                <a:lnTo>
                  <a:pt x="0" y="160434"/>
                </a:lnTo>
                <a:lnTo>
                  <a:pt x="270087" y="129128"/>
                </a:lnTo>
                <a:cubicBezTo>
                  <a:pt x="925321" y="57390"/>
                  <a:pt x="1689613" y="0"/>
                  <a:pt x="2457949" y="0"/>
                </a:cubicBezTo>
                <a:close/>
              </a:path>
            </a:pathLst>
          </a:custGeom>
          <a:solidFill>
            <a:srgbClr val="526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E2D2E90-6382-4DC5-BCAE-54F2602D996B}"/>
              </a:ext>
            </a:extLst>
          </p:cNvPr>
          <p:cNvSpPr txBox="1"/>
          <p:nvPr/>
        </p:nvSpPr>
        <p:spPr>
          <a:xfrm>
            <a:off x="2131686" y="3811824"/>
            <a:ext cx="5086585" cy="2066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>
                <a:latin typeface="华文仿宋" panose="02010600040101010101" pitchFamily="2" charset="-122"/>
                <a:ea typeface="华文仿宋" panose="02010600040101010101" pitchFamily="2" charset="-122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altLang="zh-CN" sz="2800" dirty="0">
                <a:latin typeface="+mn-lt"/>
                <a:ea typeface="+mn-ea"/>
                <a:cs typeface="+mn-ea"/>
                <a:sym typeface="+mn-lt"/>
              </a:rPr>
              <a:t>Blockchain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Decentralization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Openness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PoW</a:t>
            </a:r>
            <a:r>
              <a:rPr lang="en-US" altLang="zh-CN" sz="20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: Consensus mechanism</a:t>
            </a:r>
            <a:endParaRPr lang="en-US" altLang="zh-CN" sz="2000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720A78BA-8A7A-42F8-8A72-6D4406798DD3}"/>
              </a:ext>
            </a:extLst>
          </p:cNvPr>
          <p:cNvGrpSpPr/>
          <p:nvPr/>
        </p:nvGrpSpPr>
        <p:grpSpPr>
          <a:xfrm>
            <a:off x="1413517" y="1234703"/>
            <a:ext cx="2414118" cy="1739247"/>
            <a:chOff x="1453691" y="2779096"/>
            <a:chExt cx="2414118" cy="1739247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3F39AF95-5F88-479B-B717-0B984C728D72}"/>
                </a:ext>
              </a:extLst>
            </p:cNvPr>
            <p:cNvSpPr/>
            <p:nvPr/>
          </p:nvSpPr>
          <p:spPr>
            <a:xfrm>
              <a:off x="1453691" y="2779096"/>
              <a:ext cx="2350009" cy="1739247"/>
            </a:xfrm>
            <a:prstGeom prst="roundRect">
              <a:avLst/>
            </a:prstGeom>
            <a:noFill/>
            <a:ln w="666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92CA739A-F88B-40F8-B0AB-F3719E2F09EE}"/>
                </a:ext>
              </a:extLst>
            </p:cNvPr>
            <p:cNvSpPr txBox="1"/>
            <p:nvPr/>
          </p:nvSpPr>
          <p:spPr>
            <a:xfrm>
              <a:off x="1517801" y="2951946"/>
              <a:ext cx="2350008" cy="1345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400" dirty="0"/>
                <a:t>Random number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400" dirty="0"/>
                <a:t>Transactions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400" dirty="0"/>
                <a:t>Timestamp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400" dirty="0"/>
                <a:t>Hash of previous Block</a:t>
              </a:r>
              <a:endParaRPr lang="zh-CN" altLang="en-US" sz="1400" dirty="0"/>
            </a:p>
          </p:txBody>
        </p: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39708FAF-740E-4644-B7F3-3D5129F6CADC}"/>
              </a:ext>
            </a:extLst>
          </p:cNvPr>
          <p:cNvGrpSpPr/>
          <p:nvPr/>
        </p:nvGrpSpPr>
        <p:grpSpPr>
          <a:xfrm>
            <a:off x="4610869" y="1243224"/>
            <a:ext cx="2414118" cy="1739247"/>
            <a:chOff x="1453691" y="2779096"/>
            <a:chExt cx="2414118" cy="1739247"/>
          </a:xfrm>
        </p:grpSpPr>
        <p:sp>
          <p:nvSpPr>
            <p:cNvPr id="57" name="矩形: 圆角 56">
              <a:extLst>
                <a:ext uri="{FF2B5EF4-FFF2-40B4-BE49-F238E27FC236}">
                  <a16:creationId xmlns:a16="http://schemas.microsoft.com/office/drawing/2014/main" id="{28D20714-481C-4F72-AD2A-2DF2F04744A5}"/>
                </a:ext>
              </a:extLst>
            </p:cNvPr>
            <p:cNvSpPr/>
            <p:nvPr/>
          </p:nvSpPr>
          <p:spPr>
            <a:xfrm>
              <a:off x="1453691" y="2779096"/>
              <a:ext cx="2350009" cy="1739247"/>
            </a:xfrm>
            <a:prstGeom prst="roundRect">
              <a:avLst/>
            </a:prstGeom>
            <a:noFill/>
            <a:ln w="666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04037529-6AF6-4669-9897-9AAC5CDECAF4}"/>
                </a:ext>
              </a:extLst>
            </p:cNvPr>
            <p:cNvSpPr txBox="1"/>
            <p:nvPr/>
          </p:nvSpPr>
          <p:spPr>
            <a:xfrm>
              <a:off x="1517801" y="2951946"/>
              <a:ext cx="2350008" cy="1345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400" dirty="0"/>
                <a:t>Random number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400" dirty="0"/>
                <a:t>Transactions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400" dirty="0"/>
                <a:t>Timestamp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400" dirty="0"/>
                <a:t>Hash of previous Block</a:t>
              </a:r>
              <a:endParaRPr lang="zh-CN" altLang="en-US" sz="1400" dirty="0"/>
            </a:p>
          </p:txBody>
        </p: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E1D56DB7-91FD-46E1-8649-F2E22121236A}"/>
              </a:ext>
            </a:extLst>
          </p:cNvPr>
          <p:cNvGrpSpPr/>
          <p:nvPr/>
        </p:nvGrpSpPr>
        <p:grpSpPr>
          <a:xfrm>
            <a:off x="7744112" y="1234702"/>
            <a:ext cx="2414118" cy="1739247"/>
            <a:chOff x="1453691" y="2779096"/>
            <a:chExt cx="2414118" cy="1739247"/>
          </a:xfrm>
        </p:grpSpPr>
        <p:sp>
          <p:nvSpPr>
            <p:cNvPr id="60" name="矩形: 圆角 59">
              <a:extLst>
                <a:ext uri="{FF2B5EF4-FFF2-40B4-BE49-F238E27FC236}">
                  <a16:creationId xmlns:a16="http://schemas.microsoft.com/office/drawing/2014/main" id="{4C94776D-2A78-417D-B002-7B73B9133FF8}"/>
                </a:ext>
              </a:extLst>
            </p:cNvPr>
            <p:cNvSpPr/>
            <p:nvPr/>
          </p:nvSpPr>
          <p:spPr>
            <a:xfrm>
              <a:off x="1453691" y="2779096"/>
              <a:ext cx="2350009" cy="1739247"/>
            </a:xfrm>
            <a:prstGeom prst="roundRect">
              <a:avLst/>
            </a:prstGeom>
            <a:noFill/>
            <a:ln w="666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0C7B6B09-A709-41C8-A6B5-3C55AA42CD3B}"/>
                </a:ext>
              </a:extLst>
            </p:cNvPr>
            <p:cNvSpPr txBox="1"/>
            <p:nvPr/>
          </p:nvSpPr>
          <p:spPr>
            <a:xfrm>
              <a:off x="1517801" y="2951946"/>
              <a:ext cx="2350008" cy="1345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400" dirty="0"/>
                <a:t>Random number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400" dirty="0"/>
                <a:t>Transactions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400" dirty="0"/>
                <a:t>Timestamp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400" dirty="0"/>
                <a:t>Hash of previous Block</a:t>
              </a:r>
              <a:endParaRPr lang="zh-CN" altLang="en-US" sz="1400" dirty="0"/>
            </a:p>
          </p:txBody>
        </p:sp>
      </p:grpSp>
      <p:cxnSp>
        <p:nvCxnSpPr>
          <p:cNvPr id="10" name="连接符: 曲线 9">
            <a:extLst>
              <a:ext uri="{FF2B5EF4-FFF2-40B4-BE49-F238E27FC236}">
                <a16:creationId xmlns:a16="http://schemas.microsoft.com/office/drawing/2014/main" id="{A32931EE-3576-4C9A-A03C-33D38B6F93B9}"/>
              </a:ext>
            </a:extLst>
          </p:cNvPr>
          <p:cNvCxnSpPr>
            <a:stCxn id="4" idx="2"/>
            <a:endCxn id="57" idx="0"/>
          </p:cNvCxnSpPr>
          <p:nvPr/>
        </p:nvCxnSpPr>
        <p:spPr>
          <a:xfrm rot="5400000" flipH="1" flipV="1">
            <a:off x="3321835" y="509911"/>
            <a:ext cx="1730726" cy="3197352"/>
          </a:xfrm>
          <a:prstGeom prst="curvedConnector5">
            <a:avLst>
              <a:gd name="adj1" fmla="val -13208"/>
              <a:gd name="adj2" fmla="val 50000"/>
              <a:gd name="adj3" fmla="val 113208"/>
            </a:avLst>
          </a:prstGeom>
          <a:ln w="3810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连接符: 曲线 61">
            <a:extLst>
              <a:ext uri="{FF2B5EF4-FFF2-40B4-BE49-F238E27FC236}">
                <a16:creationId xmlns:a16="http://schemas.microsoft.com/office/drawing/2014/main" id="{1D574732-9529-4715-9A9A-82925B7CC5B7}"/>
              </a:ext>
            </a:extLst>
          </p:cNvPr>
          <p:cNvCxnSpPr/>
          <p:nvPr/>
        </p:nvCxnSpPr>
        <p:spPr>
          <a:xfrm rot="5400000" flipH="1" flipV="1">
            <a:off x="6567098" y="518432"/>
            <a:ext cx="1730726" cy="3197352"/>
          </a:xfrm>
          <a:prstGeom prst="curvedConnector5">
            <a:avLst>
              <a:gd name="adj1" fmla="val -13208"/>
              <a:gd name="adj2" fmla="val 50000"/>
              <a:gd name="adj3" fmla="val 113208"/>
            </a:avLst>
          </a:prstGeom>
          <a:ln w="3492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连接符: 曲线 62">
            <a:extLst>
              <a:ext uri="{FF2B5EF4-FFF2-40B4-BE49-F238E27FC236}">
                <a16:creationId xmlns:a16="http://schemas.microsoft.com/office/drawing/2014/main" id="{B31FAC9E-BFCB-49AF-A903-0F46E406B6A8}"/>
              </a:ext>
            </a:extLst>
          </p:cNvPr>
          <p:cNvCxnSpPr/>
          <p:nvPr/>
        </p:nvCxnSpPr>
        <p:spPr>
          <a:xfrm rot="5400000" flipH="1" flipV="1">
            <a:off x="177155" y="481400"/>
            <a:ext cx="1730726" cy="3197352"/>
          </a:xfrm>
          <a:prstGeom prst="curvedConnector5">
            <a:avLst>
              <a:gd name="adj1" fmla="val -13208"/>
              <a:gd name="adj2" fmla="val 50000"/>
              <a:gd name="adj3" fmla="val 113208"/>
            </a:avLst>
          </a:prstGeom>
          <a:ln w="3810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连接符: 曲线 63">
            <a:extLst>
              <a:ext uri="{FF2B5EF4-FFF2-40B4-BE49-F238E27FC236}">
                <a16:creationId xmlns:a16="http://schemas.microsoft.com/office/drawing/2014/main" id="{7C0CD815-3FDF-4C9C-9484-11E0CE054EFB}"/>
              </a:ext>
            </a:extLst>
          </p:cNvPr>
          <p:cNvCxnSpPr/>
          <p:nvPr/>
        </p:nvCxnSpPr>
        <p:spPr>
          <a:xfrm rot="5400000" flipH="1" flipV="1">
            <a:off x="9663866" y="535475"/>
            <a:ext cx="1730726" cy="3197352"/>
          </a:xfrm>
          <a:prstGeom prst="curvedConnector5">
            <a:avLst>
              <a:gd name="adj1" fmla="val -13208"/>
              <a:gd name="adj2" fmla="val 50000"/>
              <a:gd name="adj3" fmla="val 113208"/>
            </a:avLst>
          </a:prstGeom>
          <a:ln w="3810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C2748C6F-B55A-467E-A05C-08B69D4131EA}"/>
              </a:ext>
            </a:extLst>
          </p:cNvPr>
          <p:cNvSpPr/>
          <p:nvPr/>
        </p:nvSpPr>
        <p:spPr>
          <a:xfrm>
            <a:off x="10888792" y="1251745"/>
            <a:ext cx="2350009" cy="1739247"/>
          </a:xfrm>
          <a:prstGeom prst="roundRect">
            <a:avLst/>
          </a:prstGeom>
          <a:noFill/>
          <a:ln w="666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B35DCB6A-0970-49D4-BC45-875D1B662442}"/>
              </a:ext>
            </a:extLst>
          </p:cNvPr>
          <p:cNvSpPr/>
          <p:nvPr/>
        </p:nvSpPr>
        <p:spPr>
          <a:xfrm>
            <a:off x="-1731163" y="1234701"/>
            <a:ext cx="2350009" cy="1739247"/>
          </a:xfrm>
          <a:prstGeom prst="roundRect">
            <a:avLst/>
          </a:prstGeom>
          <a:noFill/>
          <a:ln w="666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073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346076" y="364699"/>
            <a:ext cx="2142268" cy="507162"/>
            <a:chOff x="384176" y="307549"/>
            <a:chExt cx="2142268" cy="507162"/>
          </a:xfrm>
        </p:grpSpPr>
        <p:grpSp>
          <p:nvGrpSpPr>
            <p:cNvPr id="16" name="组合 15"/>
            <p:cNvGrpSpPr/>
            <p:nvPr/>
          </p:nvGrpSpPr>
          <p:grpSpPr>
            <a:xfrm>
              <a:off x="384176" y="307549"/>
              <a:ext cx="377371" cy="507162"/>
              <a:chOff x="899886" y="361978"/>
              <a:chExt cx="377371" cy="507162"/>
            </a:xfrm>
          </p:grpSpPr>
          <p:sp>
            <p:nvSpPr>
              <p:cNvPr id="14" name="等腰三角形 13"/>
              <p:cNvSpPr/>
              <p:nvPr/>
            </p:nvSpPr>
            <p:spPr>
              <a:xfrm>
                <a:off x="899886" y="613178"/>
                <a:ext cx="377371" cy="255962"/>
              </a:xfrm>
              <a:prstGeom prst="triangle">
                <a:avLst/>
              </a:prstGeom>
              <a:solidFill>
                <a:srgbClr val="5261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5" name="等腰三角形 14"/>
              <p:cNvSpPr/>
              <p:nvPr/>
            </p:nvSpPr>
            <p:spPr>
              <a:xfrm rot="10800000">
                <a:off x="899886" y="361978"/>
                <a:ext cx="377371" cy="255962"/>
              </a:xfrm>
              <a:prstGeom prst="triangle">
                <a:avLst/>
              </a:prstGeom>
              <a:solidFill>
                <a:srgbClr val="E7C7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29" name="文本框 28"/>
            <p:cNvSpPr txBox="1"/>
            <p:nvPr/>
          </p:nvSpPr>
          <p:spPr>
            <a:xfrm>
              <a:off x="786322" y="358694"/>
              <a:ext cx="17401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526188"/>
                  </a:solidFill>
                  <a:cs typeface="+mn-ea"/>
                  <a:sym typeface="+mn-lt"/>
                </a:rPr>
                <a:t>Techniques</a:t>
              </a:r>
              <a:endParaRPr lang="zh-CN" altLang="en-US" sz="2000" b="1" dirty="0">
                <a:solidFill>
                  <a:srgbClr val="526188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2" name="任意多边形: 形状 11"/>
          <p:cNvSpPr/>
          <p:nvPr/>
        </p:nvSpPr>
        <p:spPr bwMode="auto">
          <a:xfrm flipH="1">
            <a:off x="0" y="5871029"/>
            <a:ext cx="12192000" cy="1012232"/>
          </a:xfrm>
          <a:custGeom>
            <a:avLst/>
            <a:gdLst>
              <a:gd name="connsiteX0" fmla="*/ 2457949 w 12192000"/>
              <a:gd name="connsiteY0" fmla="*/ 0 h 1012232"/>
              <a:gd name="connsiteX1" fmla="*/ 9057549 w 12192000"/>
              <a:gd name="connsiteY1" fmla="*/ 610553 h 1012232"/>
              <a:gd name="connsiteX2" fmla="*/ 12192000 w 12192000"/>
              <a:gd name="connsiteY2" fmla="*/ 305277 h 1012232"/>
              <a:gd name="connsiteX3" fmla="*/ 12192000 w 12192000"/>
              <a:gd name="connsiteY3" fmla="*/ 1012232 h 1012232"/>
              <a:gd name="connsiteX4" fmla="*/ 114300 w 12192000"/>
              <a:gd name="connsiteY4" fmla="*/ 1012232 h 1012232"/>
              <a:gd name="connsiteX5" fmla="*/ 0 w 12192000"/>
              <a:gd name="connsiteY5" fmla="*/ 1012232 h 1012232"/>
              <a:gd name="connsiteX6" fmla="*/ 0 w 12192000"/>
              <a:gd name="connsiteY6" fmla="*/ 160434 h 1012232"/>
              <a:gd name="connsiteX7" fmla="*/ 270087 w 12192000"/>
              <a:gd name="connsiteY7" fmla="*/ 129128 h 1012232"/>
              <a:gd name="connsiteX8" fmla="*/ 2457949 w 12192000"/>
              <a:gd name="connsiteY8" fmla="*/ 0 h 101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012232">
                <a:moveTo>
                  <a:pt x="2457949" y="0"/>
                </a:moveTo>
                <a:cubicBezTo>
                  <a:pt x="4506845" y="0"/>
                  <a:pt x="7360920" y="610553"/>
                  <a:pt x="9057549" y="610553"/>
                </a:cubicBezTo>
                <a:cubicBezTo>
                  <a:pt x="10754179" y="610553"/>
                  <a:pt x="12192000" y="305277"/>
                  <a:pt x="12192000" y="305277"/>
                </a:cubicBezTo>
                <a:cubicBezTo>
                  <a:pt x="12192000" y="1012232"/>
                  <a:pt x="12192000" y="1012232"/>
                  <a:pt x="12192000" y="1012232"/>
                </a:cubicBezTo>
                <a:cubicBezTo>
                  <a:pt x="5290457" y="1012232"/>
                  <a:pt x="1839686" y="1012232"/>
                  <a:pt x="114300" y="1012232"/>
                </a:cubicBezTo>
                <a:lnTo>
                  <a:pt x="0" y="1012232"/>
                </a:lnTo>
                <a:lnTo>
                  <a:pt x="0" y="160434"/>
                </a:lnTo>
                <a:lnTo>
                  <a:pt x="270087" y="129128"/>
                </a:lnTo>
                <a:cubicBezTo>
                  <a:pt x="925321" y="57390"/>
                  <a:pt x="1689613" y="0"/>
                  <a:pt x="2457949" y="0"/>
                </a:cubicBezTo>
                <a:close/>
              </a:path>
            </a:pathLst>
          </a:custGeom>
          <a:solidFill>
            <a:srgbClr val="526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E2D2E90-6382-4DC5-BCAE-54F2602D996B}"/>
              </a:ext>
            </a:extLst>
          </p:cNvPr>
          <p:cNvSpPr txBox="1"/>
          <p:nvPr/>
        </p:nvSpPr>
        <p:spPr>
          <a:xfrm>
            <a:off x="1618283" y="1514044"/>
            <a:ext cx="7068518" cy="2528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>
                <a:latin typeface="华文仿宋" panose="02010600040101010101" pitchFamily="2" charset="-122"/>
                <a:ea typeface="华文仿宋" panose="02010600040101010101" pitchFamily="2" charset="-122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altLang="zh-CN" sz="2800" dirty="0">
                <a:latin typeface="+mn-lt"/>
                <a:ea typeface="+mn-ea"/>
                <a:cs typeface="+mn-ea"/>
                <a:sym typeface="+mn-lt"/>
              </a:rPr>
              <a:t>Smart Contract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Ethereum: a decentralized global state machine 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Solidity: Turing-complete languages of smart contract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Smart Contract: a kind of program execute in blockchain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Execution: Execute in EVM and cost gas</a:t>
            </a:r>
            <a:endParaRPr lang="en-US" altLang="zh-CN" sz="2000" dirty="0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07890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: 形状 4"/>
          <p:cNvSpPr/>
          <p:nvPr/>
        </p:nvSpPr>
        <p:spPr bwMode="auto">
          <a:xfrm flipH="1">
            <a:off x="0" y="5871029"/>
            <a:ext cx="12192000" cy="1012232"/>
          </a:xfrm>
          <a:custGeom>
            <a:avLst/>
            <a:gdLst>
              <a:gd name="connsiteX0" fmla="*/ 2457949 w 12192000"/>
              <a:gd name="connsiteY0" fmla="*/ 0 h 1012232"/>
              <a:gd name="connsiteX1" fmla="*/ 9057549 w 12192000"/>
              <a:gd name="connsiteY1" fmla="*/ 610553 h 1012232"/>
              <a:gd name="connsiteX2" fmla="*/ 12192000 w 12192000"/>
              <a:gd name="connsiteY2" fmla="*/ 305277 h 1012232"/>
              <a:gd name="connsiteX3" fmla="*/ 12192000 w 12192000"/>
              <a:gd name="connsiteY3" fmla="*/ 1012232 h 1012232"/>
              <a:gd name="connsiteX4" fmla="*/ 114300 w 12192000"/>
              <a:gd name="connsiteY4" fmla="*/ 1012232 h 1012232"/>
              <a:gd name="connsiteX5" fmla="*/ 0 w 12192000"/>
              <a:gd name="connsiteY5" fmla="*/ 1012232 h 1012232"/>
              <a:gd name="connsiteX6" fmla="*/ 0 w 12192000"/>
              <a:gd name="connsiteY6" fmla="*/ 160434 h 1012232"/>
              <a:gd name="connsiteX7" fmla="*/ 270087 w 12192000"/>
              <a:gd name="connsiteY7" fmla="*/ 129128 h 1012232"/>
              <a:gd name="connsiteX8" fmla="*/ 2457949 w 12192000"/>
              <a:gd name="connsiteY8" fmla="*/ 0 h 101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012232">
                <a:moveTo>
                  <a:pt x="2457949" y="0"/>
                </a:moveTo>
                <a:cubicBezTo>
                  <a:pt x="4506845" y="0"/>
                  <a:pt x="7360920" y="610553"/>
                  <a:pt x="9057549" y="610553"/>
                </a:cubicBezTo>
                <a:cubicBezTo>
                  <a:pt x="10754179" y="610553"/>
                  <a:pt x="12192000" y="305277"/>
                  <a:pt x="12192000" y="305277"/>
                </a:cubicBezTo>
                <a:cubicBezTo>
                  <a:pt x="12192000" y="1012232"/>
                  <a:pt x="12192000" y="1012232"/>
                  <a:pt x="12192000" y="1012232"/>
                </a:cubicBezTo>
                <a:cubicBezTo>
                  <a:pt x="5290457" y="1012232"/>
                  <a:pt x="1839686" y="1012232"/>
                  <a:pt x="114300" y="1012232"/>
                </a:cubicBezTo>
                <a:lnTo>
                  <a:pt x="0" y="1012232"/>
                </a:lnTo>
                <a:lnTo>
                  <a:pt x="0" y="160434"/>
                </a:lnTo>
                <a:lnTo>
                  <a:pt x="270087" y="129128"/>
                </a:lnTo>
                <a:cubicBezTo>
                  <a:pt x="925321" y="57390"/>
                  <a:pt x="1689613" y="0"/>
                  <a:pt x="2457949" y="0"/>
                </a:cubicBezTo>
                <a:close/>
              </a:path>
            </a:pathLst>
          </a:custGeom>
          <a:solidFill>
            <a:srgbClr val="526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74686" y="530846"/>
            <a:ext cx="5376171" cy="5485135"/>
            <a:chOff x="6698566" y="879190"/>
            <a:chExt cx="5376171" cy="5485135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11925" y="5470844"/>
              <a:ext cx="573074" cy="652329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83297" y="4565510"/>
              <a:ext cx="1438781" cy="1231499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98566" y="879190"/>
              <a:ext cx="3828620" cy="3298222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rgbClr val="D9C3A5">
                  <a:tint val="50000"/>
                  <a:satMod val="180000"/>
                </a:srgbClr>
              </a:duotone>
            </a:blip>
            <a:stretch>
              <a:fillRect/>
            </a:stretch>
          </p:blipFill>
          <p:spPr>
            <a:xfrm>
              <a:off x="8574362" y="1163521"/>
              <a:ext cx="2962913" cy="2091109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520461" y="3297771"/>
              <a:ext cx="3554276" cy="3066554"/>
            </a:xfrm>
            <a:prstGeom prst="rect">
              <a:avLst/>
            </a:prstGeom>
          </p:spPr>
        </p:pic>
      </p:grpSp>
      <p:sp>
        <p:nvSpPr>
          <p:cNvPr id="12" name="文本框 11"/>
          <p:cNvSpPr txBox="1"/>
          <p:nvPr/>
        </p:nvSpPr>
        <p:spPr>
          <a:xfrm>
            <a:off x="6154908" y="2536791"/>
            <a:ext cx="5833041" cy="1107996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+mn-ea"/>
                <a:sym typeface="+mn-lt"/>
              </a:rPr>
              <a:t>System Design</a:t>
            </a:r>
            <a:endParaRPr lang="zh-CN" altLang="en-US" sz="66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974582" y="3090789"/>
            <a:ext cx="2613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solidFill>
                  <a:srgbClr val="F2F2F2"/>
                </a:solidFill>
                <a:cs typeface="+mn-ea"/>
                <a:sym typeface="+mn-lt"/>
              </a:rPr>
              <a:t>PART.3</a:t>
            </a:r>
            <a:endParaRPr lang="zh-CN" altLang="en-US" sz="5400" b="1" dirty="0">
              <a:solidFill>
                <a:srgbClr val="F2F2F2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67138684"/>
      </p:ext>
    </p:extLst>
  </p:cSld>
  <p:clrMapOvr>
    <a:masterClrMapping/>
  </p:clrMapOvr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qjmjn0g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324</Words>
  <Application>Microsoft Office PowerPoint</Application>
  <PresentationFormat>宽屏</PresentationFormat>
  <Paragraphs>99</Paragraphs>
  <Slides>15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等线</vt:lpstr>
      <vt:lpstr>方正细谭黑简体</vt:lpstr>
      <vt:lpstr>Agency FB</vt:lpstr>
      <vt:lpstr>Arial</vt:lpstr>
      <vt:lpstr>Arial</vt:lpstr>
      <vt:lpstr>Calibri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蓝黄商务</dc:title>
  <dc:creator>第一PPT</dc:creator>
  <cp:keywords>www.1ppt.com</cp:keywords>
  <dc:description>www.1ppt.com</dc:description>
  <cp:lastModifiedBy>ChaoS Bravo</cp:lastModifiedBy>
  <cp:revision>93</cp:revision>
  <dcterms:created xsi:type="dcterms:W3CDTF">2020-03-11T02:21:00Z</dcterms:created>
  <dcterms:modified xsi:type="dcterms:W3CDTF">2020-10-26T18:03:24Z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