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1" r:id="rId6"/>
    <p:sldId id="306" r:id="rId7"/>
    <p:sldId id="265" r:id="rId8"/>
    <p:sldId id="294" r:id="rId9"/>
    <p:sldId id="308" r:id="rId10"/>
    <p:sldId id="286" r:id="rId11"/>
    <p:sldId id="289" r:id="rId12"/>
    <p:sldId id="292" r:id="rId13"/>
    <p:sldId id="287" r:id="rId14"/>
    <p:sldId id="290" r:id="rId15"/>
    <p:sldId id="295" r:id="rId16"/>
    <p:sldId id="297" r:id="rId17"/>
    <p:sldId id="296" r:id="rId18"/>
    <p:sldId id="288" r:id="rId19"/>
    <p:sldId id="29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6188"/>
    <a:srgbClr val="E7C7A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27" autoAdjust="0"/>
  </p:normalViewPr>
  <p:slideViewPr>
    <p:cSldViewPr snapToGrid="0" showGuides="1">
      <p:cViewPr varScale="1">
        <p:scale>
          <a:sx n="107" d="100"/>
          <a:sy n="107" d="100"/>
        </p:scale>
        <p:origin x="10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7EDBB-4C7E-458C-8081-732E81F2C9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64D19-9D93-47A8-8EC6-5175BEEC192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640CAB6-B07E-4BA4-BC4B-DDB8D129D59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640CAB6-B07E-4BA4-BC4B-DDB8D129D59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640CAB6-B07E-4BA4-BC4B-DDB8D129D59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640CAB6-B07E-4BA4-BC4B-DDB8D129D59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640CAB6-B07E-4BA4-BC4B-DDB8D129D59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640CAB6-B07E-4BA4-BC4B-DDB8D129D59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640CAB6-B07E-4BA4-BC4B-DDB8D129D59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7B4A21-C178-4EF4-9692-581FD3539F5E}" type="slidenum">
              <a:rPr lang="zh-CN" altLang="en-US" smtClean="0"/>
            </a:fld>
            <a:endParaRPr lang="zh-CN" altLang="en-US"/>
          </a:p>
        </p:txBody>
      </p:sp>
      <p:sp>
        <p:nvSpPr>
          <p:cNvPr id="11" name="矩形 10"/>
          <p:cNvSpPr/>
          <p:nvPr userDrawn="1"/>
        </p:nvSpPr>
        <p:spPr>
          <a:xfrm>
            <a:off x="8712796" y="4459951"/>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640CAB6-B07E-4BA4-BC4B-DDB8D129D59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7B4A21-C178-4EF4-9692-581FD3539F5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任意多边形: 形状 4"/>
          <p:cNvSpPr/>
          <p:nvPr userDrawn="1"/>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640CAB6-B07E-4BA4-BC4B-DDB8D129D59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640CAB6-B07E-4BA4-BC4B-DDB8D129D59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0CAB6-B07E-4BA4-BC4B-DDB8D129D59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B4A21-C178-4EF4-9692-581FD3539F5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56564" y="1110858"/>
            <a:ext cx="8356312" cy="1938992"/>
          </a:xfrm>
          <a:prstGeom prst="rect">
            <a:avLst/>
          </a:prstGeom>
          <a:noFill/>
        </p:spPr>
        <p:txBody>
          <a:bodyPr wrap="square" rtlCol="0">
            <a:spAutoFit/>
          </a:bodyPr>
          <a:lstStyle/>
          <a:p>
            <a:r>
              <a:rPr lang="en-US" altLang="zh-CN" sz="4000" b="1" dirty="0">
                <a:solidFill>
                  <a:srgbClr val="C00000"/>
                </a:solidFill>
                <a:latin typeface="方正细谭黑简体" panose="02000000000000000000" pitchFamily="2" charset="-122"/>
                <a:ea typeface="方正细谭黑简体" panose="02000000000000000000" pitchFamily="2" charset="-122"/>
                <a:cs typeface="+mn-ea"/>
                <a:sym typeface="+mn-lt"/>
              </a:rPr>
              <a:t>Academic Certification System </a:t>
            </a:r>
            <a:endParaRPr lang="en-US" altLang="zh-CN" sz="4000" b="1" dirty="0">
              <a:solidFill>
                <a:srgbClr val="C00000"/>
              </a:solidFill>
              <a:latin typeface="方正细谭黑简体" panose="02000000000000000000" pitchFamily="2" charset="-122"/>
              <a:ea typeface="方正细谭黑简体" panose="02000000000000000000" pitchFamily="2" charset="-122"/>
              <a:cs typeface="+mn-ea"/>
              <a:sym typeface="+mn-lt"/>
            </a:endParaRPr>
          </a:p>
          <a:p>
            <a:r>
              <a:rPr lang="en-US" altLang="zh-CN" sz="4000" b="1" dirty="0">
                <a:solidFill>
                  <a:srgbClr val="526188"/>
                </a:solidFill>
                <a:latin typeface="方正细谭黑简体" panose="02000000000000000000" pitchFamily="2" charset="-122"/>
                <a:ea typeface="方正细谭黑简体" panose="02000000000000000000" pitchFamily="2" charset="-122"/>
                <a:cs typeface="+mn-ea"/>
                <a:sym typeface="+mn-lt"/>
              </a:rPr>
              <a:t>based on </a:t>
            </a:r>
            <a:endParaRPr lang="en-US" altLang="zh-CN" sz="4000" b="1" dirty="0">
              <a:solidFill>
                <a:srgbClr val="526188"/>
              </a:solidFill>
              <a:latin typeface="方正细谭黑简体" panose="02000000000000000000" pitchFamily="2" charset="-122"/>
              <a:ea typeface="方正细谭黑简体" panose="02000000000000000000" pitchFamily="2" charset="-122"/>
              <a:cs typeface="+mn-ea"/>
              <a:sym typeface="+mn-lt"/>
            </a:endParaRPr>
          </a:p>
          <a:p>
            <a:r>
              <a:rPr lang="en-US" altLang="zh-CN" sz="4000" b="1" dirty="0">
                <a:solidFill>
                  <a:srgbClr val="526188"/>
                </a:solidFill>
                <a:latin typeface="方正细谭黑简体" panose="02000000000000000000" pitchFamily="2" charset="-122"/>
                <a:ea typeface="方正细谭黑简体" panose="02000000000000000000" pitchFamily="2" charset="-122"/>
                <a:cs typeface="+mn-ea"/>
                <a:sym typeface="+mn-lt"/>
              </a:rPr>
              <a:t>Blockchain Technology </a:t>
            </a:r>
            <a:endParaRPr lang="zh-CN" altLang="en-US" sz="4000" b="1" dirty="0">
              <a:solidFill>
                <a:srgbClr val="526188"/>
              </a:solidFill>
              <a:latin typeface="方正细谭黑简体" panose="02000000000000000000" pitchFamily="2" charset="-122"/>
              <a:ea typeface="方正细谭黑简体" panose="02000000000000000000" pitchFamily="2" charset="-122"/>
              <a:cs typeface="+mn-ea"/>
              <a:sym typeface="+mn-lt"/>
            </a:endParaRPr>
          </a:p>
        </p:txBody>
      </p:sp>
      <p:sp>
        <p:nvSpPr>
          <p:cNvPr id="20" name="文本框 19"/>
          <p:cNvSpPr txBox="1"/>
          <p:nvPr/>
        </p:nvSpPr>
        <p:spPr>
          <a:xfrm>
            <a:off x="858417" y="4072024"/>
            <a:ext cx="4632385" cy="523220"/>
          </a:xfrm>
          <a:prstGeom prst="rect">
            <a:avLst/>
          </a:prstGeom>
          <a:noFill/>
        </p:spPr>
        <p:txBody>
          <a:bodyPr wrap="square" rtlCol="0">
            <a:spAutoFit/>
          </a:bodyPr>
          <a:lstStyle/>
          <a:p>
            <a:pPr algn="dist"/>
            <a:r>
              <a:rPr lang="en-US" altLang="zh-CN" sz="2800" dirty="0">
                <a:solidFill>
                  <a:schemeClr val="bg2">
                    <a:lumMod val="50000"/>
                  </a:schemeClr>
                </a:solidFill>
                <a:latin typeface="Agency FB" panose="020B0503020202020204" pitchFamily="34" charset="0"/>
                <a:cs typeface="+mn-ea"/>
                <a:sym typeface="+mn-lt"/>
              </a:rPr>
              <a:t>SUSTECH</a:t>
            </a:r>
            <a:endParaRPr lang="zh-CN" altLang="en-US" sz="2800" dirty="0">
              <a:solidFill>
                <a:schemeClr val="bg2">
                  <a:lumMod val="50000"/>
                </a:schemeClr>
              </a:solidFill>
              <a:latin typeface="Agency FB" panose="020B0503020202020204" pitchFamily="34" charset="0"/>
              <a:cs typeface="+mn-ea"/>
              <a:sym typeface="+mn-lt"/>
            </a:endParaRPr>
          </a:p>
        </p:txBody>
      </p:sp>
      <p:sp>
        <p:nvSpPr>
          <p:cNvPr id="23" name="文本框 22"/>
          <p:cNvSpPr txBox="1"/>
          <p:nvPr/>
        </p:nvSpPr>
        <p:spPr>
          <a:xfrm>
            <a:off x="858416" y="5381509"/>
            <a:ext cx="1042817" cy="830997"/>
          </a:xfrm>
          <a:prstGeom prst="rect">
            <a:avLst/>
          </a:prstGeom>
          <a:noFill/>
        </p:spPr>
        <p:txBody>
          <a:bodyPr wrap="square" rtlCol="0">
            <a:spAutoFit/>
          </a:bodyPr>
          <a:lstStyle/>
          <a:p>
            <a:pPr algn="dist"/>
            <a:r>
              <a:rPr lang="zh-CN" altLang="en-US" sz="1600" dirty="0">
                <a:solidFill>
                  <a:schemeClr val="bg2">
                    <a:lumMod val="50000"/>
                  </a:schemeClr>
                </a:solidFill>
                <a:cs typeface="+mn-ea"/>
                <a:sym typeface="+mn-lt"/>
              </a:rPr>
              <a:t>程蕴玉</a:t>
            </a:r>
            <a:endParaRPr lang="zh-CN" altLang="en-US" sz="1600" dirty="0">
              <a:solidFill>
                <a:schemeClr val="bg2">
                  <a:lumMod val="50000"/>
                </a:schemeClr>
              </a:solidFill>
              <a:cs typeface="+mn-ea"/>
              <a:sym typeface="+mn-lt"/>
            </a:endParaRPr>
          </a:p>
          <a:p>
            <a:pPr algn="dist"/>
            <a:r>
              <a:rPr lang="zh-CN" altLang="en-US" sz="1600" dirty="0">
                <a:solidFill>
                  <a:schemeClr val="bg2">
                    <a:lumMod val="50000"/>
                  </a:schemeClr>
                </a:solidFill>
                <a:cs typeface="+mn-ea"/>
                <a:sym typeface="+mn-lt"/>
              </a:rPr>
              <a:t>任博涛</a:t>
            </a:r>
            <a:endParaRPr lang="zh-CN" altLang="en-US" sz="1600" dirty="0">
              <a:solidFill>
                <a:schemeClr val="bg2">
                  <a:lumMod val="50000"/>
                </a:schemeClr>
              </a:solidFill>
              <a:cs typeface="+mn-ea"/>
              <a:sym typeface="+mn-lt"/>
            </a:endParaRPr>
          </a:p>
          <a:p>
            <a:pPr algn="dist"/>
            <a:r>
              <a:rPr lang="zh-CN" altLang="en-US" sz="1600" dirty="0">
                <a:solidFill>
                  <a:schemeClr val="bg2">
                    <a:lumMod val="50000"/>
                  </a:schemeClr>
                </a:solidFill>
                <a:cs typeface="+mn-ea"/>
                <a:sym typeface="+mn-lt"/>
              </a:rPr>
              <a:t>黎原朝</a:t>
            </a:r>
            <a:endParaRPr lang="zh-CN" altLang="en-US" sz="1600" dirty="0">
              <a:solidFill>
                <a:schemeClr val="bg2">
                  <a:lumMod val="50000"/>
                </a:schemeClr>
              </a:solidFill>
              <a:cs typeface="+mn-ea"/>
              <a:sym typeface="+mn-lt"/>
            </a:endParaRPr>
          </a:p>
        </p:txBody>
      </p:sp>
      <p:cxnSp>
        <p:nvCxnSpPr>
          <p:cNvPr id="24" name="直接连接符 23"/>
          <p:cNvCxnSpPr/>
          <p:nvPr/>
        </p:nvCxnSpPr>
        <p:spPr>
          <a:xfrm>
            <a:off x="926111" y="5164746"/>
            <a:ext cx="2774274" cy="0"/>
          </a:xfrm>
          <a:prstGeom prst="line">
            <a:avLst/>
          </a:prstGeom>
          <a:ln w="31750">
            <a:solidFill>
              <a:srgbClr val="526188"/>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698566" y="879190"/>
            <a:ext cx="5376171" cy="5485135"/>
            <a:chOff x="6698566" y="879190"/>
            <a:chExt cx="5376171" cy="5485135"/>
          </a:xfrm>
        </p:grpSpPr>
        <p:pic>
          <p:nvPicPr>
            <p:cNvPr id="35" name="图片 34"/>
            <p:cNvPicPr>
              <a:picLocks noChangeAspect="1"/>
            </p:cNvPicPr>
            <p:nvPr/>
          </p:nvPicPr>
          <p:blipFill>
            <a:blip r:embed="rId1"/>
            <a:stretch>
              <a:fillRect/>
            </a:stretch>
          </p:blipFill>
          <p:spPr>
            <a:xfrm>
              <a:off x="8811925" y="5470844"/>
              <a:ext cx="573074" cy="652329"/>
            </a:xfrm>
            <a:prstGeom prst="rect">
              <a:avLst/>
            </a:prstGeom>
          </p:spPr>
        </p:pic>
        <p:pic>
          <p:nvPicPr>
            <p:cNvPr id="33" name="图片 32"/>
            <p:cNvPicPr>
              <a:picLocks noChangeAspect="1"/>
            </p:cNvPicPr>
            <p:nvPr/>
          </p:nvPicPr>
          <p:blipFill>
            <a:blip r:embed="rId2"/>
            <a:stretch>
              <a:fillRect/>
            </a:stretch>
          </p:blipFill>
          <p:spPr>
            <a:xfrm>
              <a:off x="7483297" y="4565510"/>
              <a:ext cx="1438781" cy="1231499"/>
            </a:xfrm>
            <a:prstGeom prst="rect">
              <a:avLst/>
            </a:prstGeom>
          </p:spPr>
        </p:pic>
        <p:pic>
          <p:nvPicPr>
            <p:cNvPr id="31" name="图片 30"/>
            <p:cNvPicPr>
              <a:picLocks noChangeAspect="1"/>
            </p:cNvPicPr>
            <p:nvPr/>
          </p:nvPicPr>
          <p:blipFill>
            <a:blip r:embed="rId3"/>
            <a:stretch>
              <a:fillRect/>
            </a:stretch>
          </p:blipFill>
          <p:spPr>
            <a:xfrm>
              <a:off x="6698566" y="879190"/>
              <a:ext cx="3828620" cy="3298222"/>
            </a:xfrm>
            <a:prstGeom prst="rect">
              <a:avLst/>
            </a:prstGeom>
          </p:spPr>
        </p:pic>
        <p:pic>
          <p:nvPicPr>
            <p:cNvPr id="9" name="图片 8"/>
            <p:cNvPicPr>
              <a:picLocks noChangeAspect="1"/>
            </p:cNvPicPr>
            <p:nvPr/>
          </p:nvPicPr>
          <p:blipFill>
            <a:blip r:embed="rId4">
              <a:duotone>
                <a:prstClr val="black"/>
                <a:srgbClr val="D9C3A5">
                  <a:tint val="50000"/>
                  <a:satMod val="180000"/>
                </a:srgbClr>
              </a:duotone>
            </a:blip>
            <a:stretch>
              <a:fillRect/>
            </a:stretch>
          </p:blipFill>
          <p:spPr>
            <a:xfrm>
              <a:off x="8574362" y="1163521"/>
              <a:ext cx="2962913" cy="2091109"/>
            </a:xfrm>
            <a:prstGeom prst="rect">
              <a:avLst/>
            </a:prstGeom>
          </p:spPr>
        </p:pic>
        <p:pic>
          <p:nvPicPr>
            <p:cNvPr id="32" name="图片 31"/>
            <p:cNvPicPr>
              <a:picLocks noChangeAspect="1"/>
            </p:cNvPicPr>
            <p:nvPr/>
          </p:nvPicPr>
          <p:blipFill>
            <a:blip r:embed="rId5"/>
            <a:stretch>
              <a:fillRect/>
            </a:stretch>
          </p:blipFill>
          <p:spPr>
            <a:xfrm>
              <a:off x="8520461" y="3297771"/>
              <a:ext cx="3554276" cy="3066554"/>
            </a:xfrm>
            <a:prstGeom prst="rect">
              <a:avLst/>
            </a:prstGeom>
          </p:spPr>
        </p:pic>
      </p:grpSp>
      <p:sp>
        <p:nvSpPr>
          <p:cNvPr id="3" name="文本框 2"/>
          <p:cNvSpPr txBox="1"/>
          <p:nvPr/>
        </p:nvSpPr>
        <p:spPr>
          <a:xfrm>
            <a:off x="858416" y="4592353"/>
            <a:ext cx="4632385" cy="523220"/>
          </a:xfrm>
          <a:prstGeom prst="rect">
            <a:avLst/>
          </a:prstGeom>
          <a:noFill/>
        </p:spPr>
        <p:txBody>
          <a:bodyPr wrap="square" rtlCol="0">
            <a:spAutoFit/>
          </a:bodyPr>
          <a:lstStyle/>
          <a:p>
            <a:pPr algn="dist"/>
            <a:r>
              <a:rPr lang="en-US" altLang="zh-CN" sz="2800" dirty="0">
                <a:solidFill>
                  <a:schemeClr val="bg2">
                    <a:lumMod val="50000"/>
                  </a:schemeClr>
                </a:solidFill>
                <a:latin typeface="Agency FB" panose="020B0503020202020204" pitchFamily="34" charset="0"/>
                <a:cs typeface="+mn-ea"/>
                <a:sym typeface="+mn-lt"/>
              </a:rPr>
              <a:t>REPORT 1</a:t>
            </a:r>
            <a:endParaRPr lang="zh-CN" altLang="en-US" sz="2800" dirty="0">
              <a:solidFill>
                <a:schemeClr val="bg2">
                  <a:lumMod val="50000"/>
                </a:schemeClr>
              </a:solidFill>
              <a:latin typeface="Agency FB" panose="020B0503020202020204" pitchFamily="34" charset="0"/>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142268" cy="507162"/>
            <a:chOff x="384176" y="307549"/>
            <a:chExt cx="2142268"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2" y="358694"/>
              <a:ext cx="1740122" cy="400110"/>
            </a:xfrm>
            <a:prstGeom prst="rect">
              <a:avLst/>
            </a:prstGeom>
            <a:noFill/>
          </p:spPr>
          <p:txBody>
            <a:bodyPr wrap="square" rtlCol="0">
              <a:spAutoFit/>
            </a:bodyPr>
            <a:lstStyle/>
            <a:p>
              <a:r>
                <a:rPr lang="en-US" altLang="zh-CN" sz="2000" b="1" dirty="0">
                  <a:solidFill>
                    <a:srgbClr val="526188"/>
                  </a:solidFill>
                  <a:cs typeface="+mn-ea"/>
                  <a:sym typeface="+mn-lt"/>
                </a:rPr>
                <a:t>Techniques</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3" name="文本框 2"/>
          <p:cNvSpPr txBox="1"/>
          <p:nvPr/>
        </p:nvSpPr>
        <p:spPr>
          <a:xfrm>
            <a:off x="1618283" y="1514044"/>
            <a:ext cx="7068518" cy="252832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2800" dirty="0">
                <a:latin typeface="+mn-lt"/>
                <a:ea typeface="+mn-ea"/>
                <a:cs typeface="+mn-ea"/>
                <a:sym typeface="+mn-lt"/>
              </a:rPr>
              <a:t>Smart Contract</a:t>
            </a:r>
            <a:endParaRPr lang="en-US" altLang="zh-CN" sz="2800" dirty="0">
              <a:latin typeface="+mn-lt"/>
              <a:ea typeface="+mn-ea"/>
              <a:cs typeface="+mn-ea"/>
              <a:sym typeface="+mn-lt"/>
            </a:endParaRPr>
          </a:p>
          <a:p>
            <a:pPr marL="285750" indent="-285750" algn="l">
              <a:lnSpc>
                <a:spcPct val="150000"/>
              </a:lnSpc>
              <a:buFont typeface="Arial" panose="020B0604020202020204" pitchFamily="34" charset="0"/>
              <a:buChar char="•"/>
            </a:pPr>
            <a:r>
              <a:rPr lang="en-US" altLang="zh-CN" sz="2000" dirty="0">
                <a:latin typeface="+mn-lt"/>
                <a:ea typeface="+mn-ea"/>
                <a:cs typeface="+mn-ea"/>
                <a:sym typeface="+mn-lt"/>
              </a:rPr>
              <a:t>Ethereum: a decentralized global state machine </a:t>
            </a:r>
            <a:endParaRPr lang="en-US" altLang="zh-CN" sz="2000" dirty="0">
              <a:latin typeface="+mn-lt"/>
              <a:ea typeface="+mn-ea"/>
              <a:cs typeface="+mn-ea"/>
              <a:sym typeface="+mn-lt"/>
            </a:endParaRPr>
          </a:p>
          <a:p>
            <a:pPr marL="285750" indent="-285750" algn="l">
              <a:lnSpc>
                <a:spcPct val="150000"/>
              </a:lnSpc>
              <a:buFont typeface="Arial" panose="020B0604020202020204" pitchFamily="34" charset="0"/>
              <a:buChar char="•"/>
            </a:pPr>
            <a:r>
              <a:rPr lang="en-US" altLang="zh-CN" sz="2000" dirty="0">
                <a:latin typeface="+mn-lt"/>
                <a:ea typeface="+mn-ea"/>
                <a:cs typeface="+mn-ea"/>
                <a:sym typeface="+mn-lt"/>
              </a:rPr>
              <a:t>Solidity: Turing-complete languages of smart contract</a:t>
            </a:r>
            <a:endParaRPr lang="en-US" altLang="zh-CN" sz="2000" dirty="0">
              <a:latin typeface="+mn-lt"/>
              <a:ea typeface="+mn-ea"/>
              <a:cs typeface="+mn-ea"/>
              <a:sym typeface="+mn-lt"/>
            </a:endParaRPr>
          </a:p>
          <a:p>
            <a:pPr marL="285750" indent="-285750" algn="l">
              <a:lnSpc>
                <a:spcPct val="150000"/>
              </a:lnSpc>
              <a:buFont typeface="Arial" panose="020B0604020202020204" pitchFamily="34" charset="0"/>
              <a:buChar char="•"/>
            </a:pPr>
            <a:r>
              <a:rPr lang="en-US" altLang="zh-CN" sz="2000" dirty="0">
                <a:latin typeface="+mn-lt"/>
                <a:ea typeface="+mn-ea"/>
                <a:cs typeface="+mn-ea"/>
                <a:sym typeface="+mn-lt"/>
              </a:rPr>
              <a:t>Smart Contract: a kind of program execute in blockchain</a:t>
            </a:r>
            <a:endParaRPr lang="en-US" altLang="zh-CN" sz="2000" dirty="0">
              <a:latin typeface="+mn-lt"/>
              <a:ea typeface="+mn-ea"/>
              <a:cs typeface="+mn-ea"/>
              <a:sym typeface="+mn-lt"/>
            </a:endParaRPr>
          </a:p>
          <a:p>
            <a:pPr marL="285750" indent="-285750" algn="l">
              <a:lnSpc>
                <a:spcPct val="150000"/>
              </a:lnSpc>
              <a:buFont typeface="Arial" panose="020B0604020202020204" pitchFamily="34" charset="0"/>
              <a:buChar char="•"/>
            </a:pPr>
            <a:r>
              <a:rPr lang="en-US" altLang="zh-CN" sz="2000" b="0" i="0" dirty="0">
                <a:solidFill>
                  <a:srgbClr val="333333"/>
                </a:solidFill>
                <a:effectLst/>
                <a:latin typeface="Arial" panose="020B0604020202020204" pitchFamily="34" charset="0"/>
              </a:rPr>
              <a:t>Execution: Execute in EVM and cost gas</a:t>
            </a:r>
            <a:endParaRPr lang="en-US" altLang="zh-CN" sz="2000" dirty="0">
              <a:latin typeface="+mn-lt"/>
              <a:ea typeface="+mn-ea"/>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1"/>
            <a:stretch>
              <a:fillRect/>
            </a:stretch>
          </p:blipFill>
          <p:spPr>
            <a:xfrm>
              <a:off x="8811925" y="5470844"/>
              <a:ext cx="573074" cy="652329"/>
            </a:xfrm>
            <a:prstGeom prst="rect">
              <a:avLst/>
            </a:prstGeom>
          </p:spPr>
        </p:pic>
        <p:pic>
          <p:nvPicPr>
            <p:cNvPr id="8" name="图片 7"/>
            <p:cNvPicPr>
              <a:picLocks noChangeAspect="1"/>
            </p:cNvPicPr>
            <p:nvPr/>
          </p:nvPicPr>
          <p:blipFill>
            <a:blip r:embed="rId2"/>
            <a:stretch>
              <a:fillRect/>
            </a:stretch>
          </p:blipFill>
          <p:spPr>
            <a:xfrm>
              <a:off x="7483297" y="4565510"/>
              <a:ext cx="1438781" cy="1231499"/>
            </a:xfrm>
            <a:prstGeom prst="rect">
              <a:avLst/>
            </a:prstGeom>
          </p:spPr>
        </p:pic>
        <p:pic>
          <p:nvPicPr>
            <p:cNvPr id="9" name="图片 8"/>
            <p:cNvPicPr>
              <a:picLocks noChangeAspect="1"/>
            </p:cNvPicPr>
            <p:nvPr/>
          </p:nvPicPr>
          <p:blipFill>
            <a:blip r:embed="rId3"/>
            <a:stretch>
              <a:fillRect/>
            </a:stretch>
          </p:blipFill>
          <p:spPr>
            <a:xfrm>
              <a:off x="6698566" y="879190"/>
              <a:ext cx="3828620" cy="3298222"/>
            </a:xfrm>
            <a:prstGeom prst="rect">
              <a:avLst/>
            </a:prstGeom>
          </p:spPr>
        </p:pic>
        <p:pic>
          <p:nvPicPr>
            <p:cNvPr id="10" name="图片 9"/>
            <p:cNvPicPr>
              <a:picLocks noChangeAspect="1"/>
            </p:cNvPicPr>
            <p:nvPr/>
          </p:nvPicPr>
          <p:blipFill>
            <a:blip r:embed="rId4">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5"/>
            <a:stretch>
              <a:fillRect/>
            </a:stretch>
          </p:blipFill>
          <p:spPr>
            <a:xfrm>
              <a:off x="8520461" y="3297771"/>
              <a:ext cx="3554276" cy="3066554"/>
            </a:xfrm>
            <a:prstGeom prst="rect">
              <a:avLst/>
            </a:prstGeom>
          </p:spPr>
        </p:pic>
      </p:grpSp>
      <p:sp>
        <p:nvSpPr>
          <p:cNvPr id="12" name="文本框 11"/>
          <p:cNvSpPr txBox="1"/>
          <p:nvPr/>
        </p:nvSpPr>
        <p:spPr>
          <a:xfrm>
            <a:off x="6154908" y="2536791"/>
            <a:ext cx="5833041"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altLang="zh-CN" sz="6600" dirty="0">
                <a:effectLst>
                  <a:outerShdw blurRad="50800" dist="38100" dir="5400000" algn="t" rotWithShape="0">
                    <a:prstClr val="black">
                      <a:alpha val="40000"/>
                    </a:prstClr>
                  </a:outerShdw>
                </a:effectLst>
                <a:cs typeface="+mn-ea"/>
                <a:sym typeface="+mn-lt"/>
              </a:rPr>
              <a:t>System Design</a:t>
            </a:r>
            <a:endParaRPr lang="zh-CN" altLang="en-US" sz="6600" dirty="0">
              <a:effectLst>
                <a:outerShdw blurRad="50800" dist="38100" dir="5400000" algn="t" rotWithShape="0">
                  <a:prstClr val="black">
                    <a:alpha val="40000"/>
                  </a:prstClr>
                </a:outerShdw>
              </a:effectLst>
              <a:cs typeface="+mn-ea"/>
              <a:sym typeface="+mn-lt"/>
            </a:endParaRPr>
          </a:p>
        </p:txBody>
      </p:sp>
      <p:sp>
        <p:nvSpPr>
          <p:cNvPr id="15" name="文本框 14"/>
          <p:cNvSpPr txBox="1"/>
          <p:nvPr/>
        </p:nvSpPr>
        <p:spPr>
          <a:xfrm>
            <a:off x="2974582" y="3090789"/>
            <a:ext cx="2613936" cy="923330"/>
          </a:xfrm>
          <a:prstGeom prst="rect">
            <a:avLst/>
          </a:prstGeom>
          <a:noFill/>
        </p:spPr>
        <p:txBody>
          <a:bodyPr wrap="square" rtlCol="0">
            <a:spAutoFit/>
          </a:bodyPr>
          <a:lstStyle/>
          <a:p>
            <a:r>
              <a:rPr lang="en-US" altLang="zh-CN" sz="5400" b="1" dirty="0">
                <a:solidFill>
                  <a:srgbClr val="F2F2F2"/>
                </a:solidFill>
                <a:cs typeface="+mn-ea"/>
                <a:sym typeface="+mn-lt"/>
              </a:rPr>
              <a:t>PART.3</a:t>
            </a:r>
            <a:endParaRPr lang="zh-CN" altLang="en-US" sz="5400" b="1" dirty="0">
              <a:solidFill>
                <a:srgbClr val="F2F2F2"/>
              </a:solidFill>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506852" cy="759031"/>
            <a:chOff x="384176" y="307549"/>
            <a:chExt cx="2230868" cy="759031"/>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1" y="358694"/>
              <a:ext cx="1828723" cy="707886"/>
            </a:xfrm>
            <a:prstGeom prst="rect">
              <a:avLst/>
            </a:prstGeom>
            <a:noFill/>
          </p:spPr>
          <p:txBody>
            <a:bodyPr wrap="square" rtlCol="0">
              <a:spAutoFit/>
            </a:bodyPr>
            <a:lstStyle/>
            <a:p>
              <a:r>
                <a:rPr lang="en-US" altLang="zh-CN" sz="2000" b="1" dirty="0">
                  <a:solidFill>
                    <a:srgbClr val="526188"/>
                  </a:solidFill>
                  <a:cs typeface="+mn-ea"/>
                  <a:sym typeface="+mn-lt"/>
                </a:rPr>
                <a:t>System Design</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pic>
        <p:nvPicPr>
          <p:cNvPr id="5" name="图片 4" descr="图示&#10;&#10;描述已自动生成"/>
          <p:cNvPicPr>
            <a:picLocks noChangeAspect="1"/>
          </p:cNvPicPr>
          <p:nvPr/>
        </p:nvPicPr>
        <p:blipFill rotWithShape="1">
          <a:blip r:embed="rId1">
            <a:extLst>
              <a:ext uri="{28A0092B-C50C-407E-A947-70E740481C1C}">
                <a14:useLocalDpi xmlns:a14="http://schemas.microsoft.com/office/drawing/2010/main" val="0"/>
              </a:ext>
            </a:extLst>
          </a:blip>
          <a:srcRect r="18177"/>
          <a:stretch>
            <a:fillRect/>
          </a:stretch>
        </p:blipFill>
        <p:spPr>
          <a:xfrm>
            <a:off x="5460418" y="1286890"/>
            <a:ext cx="6047132" cy="41870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p:cNvSpPr txBox="1"/>
          <p:nvPr/>
        </p:nvSpPr>
        <p:spPr>
          <a:xfrm>
            <a:off x="429541" y="1736801"/>
            <a:ext cx="4599659" cy="352115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2800" dirty="0">
                <a:latin typeface="+mn-lt"/>
                <a:ea typeface="+mn-ea"/>
                <a:cs typeface="+mn-ea"/>
                <a:sym typeface="+mn-lt"/>
              </a:rPr>
              <a:t>Store</a:t>
            </a:r>
            <a:endParaRPr lang="en-US" altLang="zh-CN" sz="2800" dirty="0">
              <a:latin typeface="+mn-lt"/>
              <a:ea typeface="+mn-ea"/>
              <a:cs typeface="+mn-ea"/>
              <a:sym typeface="+mn-lt"/>
            </a:endParaRPr>
          </a:p>
          <a:p>
            <a:pPr marL="514350" indent="-514350" algn="l">
              <a:buFont typeface="+mj-lt"/>
              <a:buAutoNum type="arabicPeriod"/>
            </a:pPr>
            <a:r>
              <a:rPr lang="en-US" altLang="zh-CN" dirty="0">
                <a:latin typeface="+mn-lt"/>
                <a:ea typeface="+mn-ea"/>
                <a:cs typeface="+mn-ea"/>
                <a:sym typeface="+mn-lt"/>
              </a:rPr>
              <a:t>Authenticator(Professor) sign the certification</a:t>
            </a:r>
            <a:endParaRPr lang="en-US" altLang="zh-CN" dirty="0">
              <a:latin typeface="+mn-lt"/>
              <a:ea typeface="+mn-ea"/>
              <a:cs typeface="+mn-ea"/>
              <a:sym typeface="+mn-lt"/>
            </a:endParaRPr>
          </a:p>
          <a:p>
            <a:pPr marL="514350" indent="-514350" algn="l">
              <a:buFont typeface="+mj-lt"/>
              <a:buAutoNum type="arabicPeriod"/>
            </a:pPr>
            <a:endParaRPr lang="en-US" altLang="zh-CN" dirty="0">
              <a:latin typeface="+mn-lt"/>
              <a:ea typeface="+mn-ea"/>
              <a:cs typeface="+mn-ea"/>
              <a:sym typeface="+mn-lt"/>
            </a:endParaRPr>
          </a:p>
          <a:p>
            <a:pPr marL="514350" indent="-514350" algn="l">
              <a:buFont typeface="+mj-lt"/>
              <a:buAutoNum type="arabicPeriod"/>
            </a:pPr>
            <a:r>
              <a:rPr lang="en-US" altLang="zh-CN" dirty="0">
                <a:latin typeface="+mn-lt"/>
                <a:ea typeface="+mn-ea"/>
                <a:cs typeface="+mn-ea"/>
                <a:sym typeface="+mn-lt"/>
              </a:rPr>
              <a:t>Authenticator store the certification into the database of university</a:t>
            </a:r>
            <a:endParaRPr lang="en-US" altLang="zh-CN" dirty="0">
              <a:latin typeface="+mn-lt"/>
              <a:ea typeface="+mn-ea"/>
              <a:cs typeface="+mn-ea"/>
              <a:sym typeface="+mn-lt"/>
            </a:endParaRPr>
          </a:p>
          <a:p>
            <a:pPr marL="514350" indent="-514350" algn="l">
              <a:buFont typeface="+mj-lt"/>
              <a:buAutoNum type="arabicPeriod"/>
            </a:pPr>
            <a:endParaRPr lang="en-US" altLang="zh-CN" dirty="0">
              <a:latin typeface="+mn-lt"/>
              <a:ea typeface="+mn-ea"/>
              <a:cs typeface="+mn-ea"/>
              <a:sym typeface="+mn-lt"/>
            </a:endParaRPr>
          </a:p>
          <a:p>
            <a:pPr marL="514350" indent="-514350" algn="l">
              <a:buFont typeface="+mj-lt"/>
              <a:buAutoNum type="arabicPeriod"/>
            </a:pPr>
            <a:r>
              <a:rPr lang="en-US" altLang="zh-CN" dirty="0">
                <a:latin typeface="+mn-lt"/>
                <a:ea typeface="+mn-ea"/>
                <a:cs typeface="+mn-ea"/>
                <a:sym typeface="+mn-lt"/>
              </a:rPr>
              <a:t>Authenticator store the hash value of certification into the blockchain</a:t>
            </a:r>
            <a:endParaRPr lang="en-US" altLang="zh-CN" dirty="0">
              <a:latin typeface="+mn-lt"/>
              <a:ea typeface="+mn-ea"/>
              <a:cs typeface="+mn-ea"/>
              <a:sym typeface="+mn-lt"/>
            </a:endParaRPr>
          </a:p>
          <a:p>
            <a:pPr marL="514350" indent="-514350" algn="l">
              <a:lnSpc>
                <a:spcPct val="150000"/>
              </a:lnSpc>
              <a:buFont typeface="+mj-lt"/>
              <a:buAutoNum type="arabicPeriod"/>
            </a:pPr>
            <a:endParaRPr lang="en-US" altLang="zh-CN" sz="2800" dirty="0">
              <a:latin typeface="+mn-lt"/>
              <a:ea typeface="+mn-ea"/>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506852" cy="759031"/>
            <a:chOff x="384176" y="307549"/>
            <a:chExt cx="2230868" cy="759031"/>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1" y="358694"/>
              <a:ext cx="1828723" cy="707886"/>
            </a:xfrm>
            <a:prstGeom prst="rect">
              <a:avLst/>
            </a:prstGeom>
            <a:noFill/>
          </p:spPr>
          <p:txBody>
            <a:bodyPr wrap="square" rtlCol="0">
              <a:spAutoFit/>
            </a:bodyPr>
            <a:lstStyle/>
            <a:p>
              <a:r>
                <a:rPr lang="en-US" altLang="zh-CN" sz="2000" b="1" dirty="0">
                  <a:solidFill>
                    <a:srgbClr val="526188"/>
                  </a:solidFill>
                  <a:cs typeface="+mn-ea"/>
                  <a:sym typeface="+mn-lt"/>
                </a:rPr>
                <a:t>System Design</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6" name="文本框 5"/>
          <p:cNvSpPr txBox="1"/>
          <p:nvPr/>
        </p:nvSpPr>
        <p:spPr>
          <a:xfrm>
            <a:off x="6895821" y="1610867"/>
            <a:ext cx="4982415" cy="352115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2800" dirty="0">
                <a:latin typeface="+mn-lt"/>
                <a:ea typeface="+mn-ea"/>
                <a:cs typeface="+mn-ea"/>
                <a:sym typeface="+mn-lt"/>
              </a:rPr>
              <a:t>Verify</a:t>
            </a:r>
            <a:endParaRPr lang="en-US" altLang="zh-CN" sz="2800" dirty="0">
              <a:latin typeface="+mn-lt"/>
              <a:ea typeface="+mn-ea"/>
              <a:cs typeface="+mn-ea"/>
              <a:sym typeface="+mn-lt"/>
            </a:endParaRPr>
          </a:p>
          <a:p>
            <a:pPr marL="514350" indent="-514350" algn="l">
              <a:buFont typeface="+mj-lt"/>
              <a:buAutoNum type="arabicPeriod"/>
            </a:pPr>
            <a:r>
              <a:rPr lang="en-US" altLang="zh-CN" dirty="0">
                <a:latin typeface="+mn-lt"/>
                <a:ea typeface="+mn-ea"/>
                <a:cs typeface="+mn-ea"/>
                <a:sym typeface="+mn-lt"/>
              </a:rPr>
              <a:t>Verifier search the academic certification in Certification Authority(University)</a:t>
            </a:r>
            <a:endParaRPr lang="en-US" altLang="zh-CN" dirty="0">
              <a:latin typeface="+mn-lt"/>
              <a:ea typeface="+mn-ea"/>
              <a:cs typeface="+mn-ea"/>
              <a:sym typeface="+mn-lt"/>
            </a:endParaRPr>
          </a:p>
          <a:p>
            <a:pPr marL="514350" indent="-514350" algn="l">
              <a:buFont typeface="+mj-lt"/>
              <a:buAutoNum type="arabicPeriod"/>
            </a:pPr>
            <a:endParaRPr lang="en-US" altLang="zh-CN" dirty="0">
              <a:latin typeface="+mn-lt"/>
              <a:ea typeface="+mn-ea"/>
              <a:cs typeface="+mn-ea"/>
              <a:sym typeface="+mn-lt"/>
            </a:endParaRPr>
          </a:p>
          <a:p>
            <a:pPr marL="514350" indent="-514350" algn="l">
              <a:buFont typeface="+mj-lt"/>
              <a:buAutoNum type="arabicPeriod"/>
            </a:pPr>
            <a:r>
              <a:rPr lang="en-US" altLang="zh-CN" dirty="0">
                <a:latin typeface="+mn-lt"/>
                <a:ea typeface="+mn-ea"/>
                <a:cs typeface="+mn-ea"/>
                <a:sym typeface="+mn-lt"/>
              </a:rPr>
              <a:t>Verifier search the hash of certification in blockchain</a:t>
            </a:r>
            <a:endParaRPr lang="en-US" altLang="zh-CN" dirty="0">
              <a:latin typeface="+mn-lt"/>
              <a:ea typeface="+mn-ea"/>
              <a:cs typeface="+mn-ea"/>
              <a:sym typeface="+mn-lt"/>
            </a:endParaRPr>
          </a:p>
          <a:p>
            <a:pPr marL="514350" indent="-514350" algn="l">
              <a:buFont typeface="+mj-lt"/>
              <a:buAutoNum type="arabicPeriod"/>
            </a:pPr>
            <a:endParaRPr lang="en-US" altLang="zh-CN" dirty="0">
              <a:latin typeface="+mn-lt"/>
              <a:ea typeface="+mn-ea"/>
              <a:cs typeface="+mn-ea"/>
              <a:sym typeface="+mn-lt"/>
            </a:endParaRPr>
          </a:p>
          <a:p>
            <a:pPr marL="514350" indent="-514350" algn="l">
              <a:buFont typeface="+mj-lt"/>
              <a:buAutoNum type="arabicPeriod"/>
            </a:pPr>
            <a:r>
              <a:rPr lang="en-US" altLang="zh-CN" dirty="0">
                <a:latin typeface="+mn-lt"/>
                <a:ea typeface="+mn-ea"/>
                <a:cs typeface="+mn-ea"/>
                <a:sym typeface="+mn-lt"/>
              </a:rPr>
              <a:t>Verifier compare with the hash values of 1 and 2.</a:t>
            </a:r>
            <a:endParaRPr lang="en-US" altLang="zh-CN" dirty="0">
              <a:latin typeface="+mn-lt"/>
              <a:ea typeface="+mn-ea"/>
              <a:cs typeface="+mn-ea"/>
              <a:sym typeface="+mn-lt"/>
            </a:endParaRPr>
          </a:p>
          <a:p>
            <a:pPr marL="514350" indent="-514350" algn="l">
              <a:lnSpc>
                <a:spcPct val="150000"/>
              </a:lnSpc>
              <a:buFont typeface="+mj-lt"/>
              <a:buAutoNum type="arabicPeriod"/>
            </a:pPr>
            <a:endParaRPr lang="en-US" altLang="zh-CN" sz="2800" dirty="0">
              <a:latin typeface="+mn-lt"/>
              <a:ea typeface="+mn-ea"/>
              <a:cs typeface="+mn-ea"/>
              <a:sym typeface="+mn-lt"/>
            </a:endParaRPr>
          </a:p>
        </p:txBody>
      </p:sp>
      <p:pic>
        <p:nvPicPr>
          <p:cNvPr id="3" name="图片 2" descr="图片包含 图形用户界面&#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2377" y="1430492"/>
            <a:ext cx="6185647" cy="36307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506852" cy="759031"/>
            <a:chOff x="384176" y="307549"/>
            <a:chExt cx="2230868" cy="759031"/>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1" y="358694"/>
              <a:ext cx="1828723" cy="707886"/>
            </a:xfrm>
            <a:prstGeom prst="rect">
              <a:avLst/>
            </a:prstGeom>
            <a:noFill/>
          </p:spPr>
          <p:txBody>
            <a:bodyPr wrap="square" rtlCol="0">
              <a:spAutoFit/>
            </a:bodyPr>
            <a:lstStyle/>
            <a:p>
              <a:r>
                <a:rPr lang="en-US" altLang="zh-CN" sz="2000" b="1" dirty="0">
                  <a:solidFill>
                    <a:srgbClr val="526188"/>
                  </a:solidFill>
                  <a:cs typeface="+mn-ea"/>
                  <a:sym typeface="+mn-lt"/>
                </a:rPr>
                <a:t>System Design</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6" name="文本框 5"/>
          <p:cNvSpPr txBox="1"/>
          <p:nvPr/>
        </p:nvSpPr>
        <p:spPr>
          <a:xfrm>
            <a:off x="1825449" y="1516045"/>
            <a:ext cx="5314110" cy="345960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spcBef>
                <a:spcPts val="600"/>
              </a:spcBef>
              <a:spcAft>
                <a:spcPts val="600"/>
              </a:spcAft>
            </a:pPr>
            <a:r>
              <a:rPr lang="en-US" altLang="zh-CN" sz="2800" dirty="0">
                <a:latin typeface="+mn-lt"/>
                <a:ea typeface="+mn-ea"/>
                <a:cs typeface="+mn-ea"/>
                <a:sym typeface="+mn-lt"/>
              </a:rPr>
              <a:t>Innovation: credit rating</a:t>
            </a:r>
            <a:endParaRPr lang="en-US" altLang="zh-CN" sz="2800" dirty="0">
              <a:latin typeface="+mn-lt"/>
              <a:ea typeface="+mn-ea"/>
              <a:cs typeface="+mn-ea"/>
              <a:sym typeface="+mn-lt"/>
            </a:endParaRPr>
          </a:p>
          <a:p>
            <a:pPr marL="457200" indent="-457200" algn="l">
              <a:spcBef>
                <a:spcPts val="600"/>
              </a:spcBef>
              <a:spcAft>
                <a:spcPts val="600"/>
              </a:spcAft>
              <a:buFont typeface="Arial" panose="020B0604020202020204" pitchFamily="34" charset="0"/>
              <a:buChar char="•"/>
            </a:pPr>
            <a:r>
              <a:rPr lang="en-US" altLang="zh-CN" sz="2000" dirty="0">
                <a:latin typeface="+mn-lt"/>
                <a:ea typeface="+mn-ea"/>
                <a:cs typeface="+mn-ea"/>
                <a:sym typeface="+mn-lt"/>
              </a:rPr>
              <a:t>Credit rating is an indicator of the reliability of the CA(certification authority)</a:t>
            </a:r>
            <a:endParaRPr lang="en-US" altLang="zh-CN" sz="2000" dirty="0">
              <a:latin typeface="+mn-lt"/>
              <a:ea typeface="+mn-ea"/>
              <a:cs typeface="+mn-ea"/>
              <a:sym typeface="+mn-lt"/>
            </a:endParaRPr>
          </a:p>
          <a:p>
            <a:pPr marL="457200" indent="-457200" algn="l">
              <a:spcBef>
                <a:spcPts val="600"/>
              </a:spcBef>
              <a:spcAft>
                <a:spcPts val="600"/>
              </a:spcAft>
              <a:buFont typeface="Arial" panose="020B0604020202020204" pitchFamily="34" charset="0"/>
              <a:buChar char="•"/>
            </a:pPr>
            <a:r>
              <a:rPr lang="en-US" altLang="zh-CN" sz="2000" dirty="0">
                <a:latin typeface="+mn-lt"/>
                <a:ea typeface="+mn-ea"/>
                <a:cs typeface="+mn-ea"/>
                <a:sym typeface="+mn-lt"/>
              </a:rPr>
              <a:t>Each certification of a CA be used, will make the rating of the CA higher. </a:t>
            </a:r>
            <a:endParaRPr lang="en-US" altLang="zh-CN" sz="2000" dirty="0">
              <a:latin typeface="+mn-lt"/>
              <a:ea typeface="+mn-ea"/>
              <a:cs typeface="+mn-ea"/>
              <a:sym typeface="+mn-lt"/>
            </a:endParaRPr>
          </a:p>
          <a:p>
            <a:pPr marL="457200" indent="-457200" algn="l">
              <a:spcBef>
                <a:spcPts val="600"/>
              </a:spcBef>
              <a:spcAft>
                <a:spcPts val="600"/>
              </a:spcAft>
              <a:buFont typeface="Arial" panose="020B0604020202020204" pitchFamily="34" charset="0"/>
              <a:buChar char="•"/>
            </a:pPr>
            <a:r>
              <a:rPr lang="en-US" altLang="zh-CN" sz="2000" dirty="0">
                <a:latin typeface="+mn-lt"/>
                <a:ea typeface="+mn-ea"/>
                <a:cs typeface="+mn-ea"/>
                <a:sym typeface="+mn-lt"/>
              </a:rPr>
              <a:t>Verifier can check the rating of the CA</a:t>
            </a:r>
            <a:endParaRPr lang="en-US" altLang="zh-CN" sz="2000" dirty="0">
              <a:latin typeface="+mn-lt"/>
              <a:ea typeface="+mn-ea"/>
              <a:cs typeface="+mn-ea"/>
              <a:sym typeface="+mn-lt"/>
            </a:endParaRPr>
          </a:p>
          <a:p>
            <a:pPr marL="514350" indent="-514350" algn="l">
              <a:lnSpc>
                <a:spcPct val="150000"/>
              </a:lnSpc>
              <a:spcBef>
                <a:spcPts val="600"/>
              </a:spcBef>
              <a:spcAft>
                <a:spcPts val="600"/>
              </a:spcAft>
              <a:buFont typeface="+mj-lt"/>
              <a:buAutoNum type="arabicPeriod"/>
            </a:pPr>
            <a:endParaRPr lang="en-US" altLang="zh-CN" sz="2800" dirty="0">
              <a:latin typeface="+mn-lt"/>
              <a:ea typeface="+mn-ea"/>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506852" cy="759031"/>
            <a:chOff x="384176" y="307549"/>
            <a:chExt cx="2230868" cy="759031"/>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1" y="358694"/>
              <a:ext cx="1828723" cy="707886"/>
            </a:xfrm>
            <a:prstGeom prst="rect">
              <a:avLst/>
            </a:prstGeom>
            <a:noFill/>
          </p:spPr>
          <p:txBody>
            <a:bodyPr wrap="square" rtlCol="0">
              <a:spAutoFit/>
            </a:bodyPr>
            <a:lstStyle/>
            <a:p>
              <a:r>
                <a:rPr lang="en-US" altLang="zh-CN" sz="2000" b="1" dirty="0">
                  <a:solidFill>
                    <a:srgbClr val="526188"/>
                  </a:solidFill>
                  <a:cs typeface="+mn-ea"/>
                  <a:sym typeface="+mn-lt"/>
                </a:rPr>
                <a:t>System Design</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6" name="文本框 5"/>
          <p:cNvSpPr txBox="1"/>
          <p:nvPr/>
        </p:nvSpPr>
        <p:spPr>
          <a:xfrm>
            <a:off x="346075" y="2159886"/>
            <a:ext cx="5314110" cy="1920719"/>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spcBef>
                <a:spcPts val="600"/>
              </a:spcBef>
              <a:spcAft>
                <a:spcPts val="600"/>
              </a:spcAft>
            </a:pPr>
            <a:r>
              <a:rPr lang="en-US" altLang="zh-CN" sz="2800" dirty="0">
                <a:latin typeface="+mn-lt"/>
                <a:ea typeface="+mn-ea"/>
                <a:cs typeface="+mn-ea"/>
                <a:sym typeface="+mn-lt"/>
              </a:rPr>
              <a:t>Addition: Raspberry Pi Cluster</a:t>
            </a:r>
            <a:endParaRPr lang="en-US" altLang="zh-CN" sz="2800" dirty="0">
              <a:latin typeface="+mn-lt"/>
              <a:ea typeface="+mn-ea"/>
              <a:cs typeface="+mn-ea"/>
              <a:sym typeface="+mn-lt"/>
            </a:endParaRPr>
          </a:p>
          <a:p>
            <a:pPr marL="457200" indent="-457200" algn="l">
              <a:spcBef>
                <a:spcPts val="600"/>
              </a:spcBef>
              <a:spcAft>
                <a:spcPts val="600"/>
              </a:spcAft>
              <a:buFont typeface="Arial" panose="020B0604020202020204" pitchFamily="34" charset="0"/>
              <a:buChar char="•"/>
            </a:pPr>
            <a:r>
              <a:rPr lang="en-US" altLang="zh-CN" sz="2000" dirty="0">
                <a:latin typeface="+mn-lt"/>
                <a:ea typeface="+mn-ea"/>
                <a:cs typeface="+mn-ea"/>
                <a:sym typeface="+mn-lt"/>
              </a:rPr>
              <a:t>A cluster with 13+ raspberry pi 4b</a:t>
            </a:r>
            <a:endParaRPr lang="en-US" altLang="zh-CN" sz="2000" dirty="0">
              <a:latin typeface="+mn-lt"/>
              <a:ea typeface="+mn-ea"/>
              <a:cs typeface="+mn-ea"/>
              <a:sym typeface="+mn-lt"/>
            </a:endParaRPr>
          </a:p>
          <a:p>
            <a:pPr marL="514350" indent="-514350" algn="l">
              <a:lnSpc>
                <a:spcPct val="150000"/>
              </a:lnSpc>
              <a:spcBef>
                <a:spcPts val="600"/>
              </a:spcBef>
              <a:spcAft>
                <a:spcPts val="600"/>
              </a:spcAft>
              <a:buFont typeface="+mj-lt"/>
              <a:buAutoNum type="arabicPeriod"/>
            </a:pPr>
            <a:endParaRPr lang="en-US" altLang="zh-CN" sz="2800" dirty="0">
              <a:latin typeface="+mn-lt"/>
              <a:ea typeface="+mn-ea"/>
              <a:cs typeface="+mn-ea"/>
              <a:sym typeface="+mn-lt"/>
            </a:endParaRPr>
          </a:p>
        </p:txBody>
      </p:sp>
      <p:pic>
        <p:nvPicPr>
          <p:cNvPr id="4" name="图片 3" descr="图片包含 室内, 灯光, 桌子, 蛋糕&#10;&#10;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84085" y="1559001"/>
            <a:ext cx="6461840" cy="37399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1"/>
            <a:stretch>
              <a:fillRect/>
            </a:stretch>
          </p:blipFill>
          <p:spPr>
            <a:xfrm>
              <a:off x="8811925" y="5470844"/>
              <a:ext cx="573074" cy="652329"/>
            </a:xfrm>
            <a:prstGeom prst="rect">
              <a:avLst/>
            </a:prstGeom>
          </p:spPr>
        </p:pic>
        <p:pic>
          <p:nvPicPr>
            <p:cNvPr id="8" name="图片 7"/>
            <p:cNvPicPr>
              <a:picLocks noChangeAspect="1"/>
            </p:cNvPicPr>
            <p:nvPr/>
          </p:nvPicPr>
          <p:blipFill>
            <a:blip r:embed="rId2"/>
            <a:stretch>
              <a:fillRect/>
            </a:stretch>
          </p:blipFill>
          <p:spPr>
            <a:xfrm>
              <a:off x="7483297" y="4565510"/>
              <a:ext cx="1438781" cy="1231499"/>
            </a:xfrm>
            <a:prstGeom prst="rect">
              <a:avLst/>
            </a:prstGeom>
          </p:spPr>
        </p:pic>
        <p:pic>
          <p:nvPicPr>
            <p:cNvPr id="9" name="图片 8"/>
            <p:cNvPicPr>
              <a:picLocks noChangeAspect="1"/>
            </p:cNvPicPr>
            <p:nvPr/>
          </p:nvPicPr>
          <p:blipFill>
            <a:blip r:embed="rId3"/>
            <a:stretch>
              <a:fillRect/>
            </a:stretch>
          </p:blipFill>
          <p:spPr>
            <a:xfrm>
              <a:off x="6698566" y="879190"/>
              <a:ext cx="3828620" cy="3298222"/>
            </a:xfrm>
            <a:prstGeom prst="rect">
              <a:avLst/>
            </a:prstGeom>
          </p:spPr>
        </p:pic>
        <p:pic>
          <p:nvPicPr>
            <p:cNvPr id="10" name="图片 9"/>
            <p:cNvPicPr>
              <a:picLocks noChangeAspect="1"/>
            </p:cNvPicPr>
            <p:nvPr/>
          </p:nvPicPr>
          <p:blipFill>
            <a:blip r:embed="rId4">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5"/>
            <a:stretch>
              <a:fillRect/>
            </a:stretch>
          </p:blipFill>
          <p:spPr>
            <a:xfrm>
              <a:off x="8520461" y="3297771"/>
              <a:ext cx="3554276" cy="3066554"/>
            </a:xfrm>
            <a:prstGeom prst="rect">
              <a:avLst/>
            </a:prstGeom>
          </p:spPr>
        </p:pic>
      </p:grpSp>
      <p:sp>
        <p:nvSpPr>
          <p:cNvPr id="12" name="文本框 11"/>
          <p:cNvSpPr txBox="1"/>
          <p:nvPr/>
        </p:nvSpPr>
        <p:spPr>
          <a:xfrm>
            <a:off x="6493184" y="2321004"/>
            <a:ext cx="4737311"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altLang="zh-CN" sz="6600" dirty="0">
                <a:effectLst>
                  <a:outerShdw blurRad="50800" dist="38100" dir="5400000" algn="t" rotWithShape="0">
                    <a:prstClr val="black">
                      <a:alpha val="40000"/>
                    </a:prstClr>
                  </a:outerShdw>
                </a:effectLst>
                <a:cs typeface="+mn-ea"/>
                <a:sym typeface="+mn-lt"/>
              </a:rPr>
              <a:t>Future work</a:t>
            </a:r>
            <a:endParaRPr lang="zh-CN" altLang="en-US" sz="6600" dirty="0">
              <a:effectLst>
                <a:outerShdw blurRad="50800" dist="38100" dir="5400000" algn="t" rotWithShape="0">
                  <a:prstClr val="black">
                    <a:alpha val="40000"/>
                  </a:prstClr>
                </a:outerShdw>
              </a:effectLst>
              <a:cs typeface="+mn-ea"/>
              <a:sym typeface="+mn-lt"/>
            </a:endParaRPr>
          </a:p>
        </p:txBody>
      </p:sp>
      <p:sp>
        <p:nvSpPr>
          <p:cNvPr id="15" name="文本框 14"/>
          <p:cNvSpPr txBox="1"/>
          <p:nvPr/>
        </p:nvSpPr>
        <p:spPr>
          <a:xfrm>
            <a:off x="2974582" y="3090789"/>
            <a:ext cx="2613936" cy="923330"/>
          </a:xfrm>
          <a:prstGeom prst="rect">
            <a:avLst/>
          </a:prstGeom>
          <a:noFill/>
        </p:spPr>
        <p:txBody>
          <a:bodyPr wrap="square" rtlCol="0">
            <a:spAutoFit/>
          </a:bodyPr>
          <a:lstStyle/>
          <a:p>
            <a:r>
              <a:rPr lang="en-US" altLang="zh-CN" sz="5400" b="1" dirty="0">
                <a:solidFill>
                  <a:srgbClr val="F2F2F2"/>
                </a:solidFill>
                <a:cs typeface="+mn-ea"/>
                <a:sym typeface="+mn-lt"/>
              </a:rPr>
              <a:t>PART.4</a:t>
            </a:r>
            <a:endParaRPr lang="zh-CN" altLang="en-US" sz="5400" b="1" dirty="0">
              <a:solidFill>
                <a:srgbClr val="F2F2F2"/>
              </a:solidFill>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142268" cy="507162"/>
            <a:chOff x="384176" y="307549"/>
            <a:chExt cx="2142268"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2" y="358694"/>
              <a:ext cx="1740122" cy="400110"/>
            </a:xfrm>
            <a:prstGeom prst="rect">
              <a:avLst/>
            </a:prstGeom>
            <a:noFill/>
          </p:spPr>
          <p:txBody>
            <a:bodyPr wrap="square" rtlCol="0">
              <a:spAutoFit/>
            </a:bodyPr>
            <a:lstStyle/>
            <a:p>
              <a:r>
                <a:rPr lang="en-US" altLang="zh-CN" sz="2000" b="1" dirty="0">
                  <a:solidFill>
                    <a:srgbClr val="526188"/>
                  </a:solidFill>
                  <a:cs typeface="+mn-ea"/>
                  <a:sym typeface="+mn-lt"/>
                </a:rPr>
                <a:t>Future work</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3" name="文本框 2"/>
          <p:cNvSpPr txBox="1"/>
          <p:nvPr/>
        </p:nvSpPr>
        <p:spPr>
          <a:xfrm>
            <a:off x="2121284" y="1901528"/>
            <a:ext cx="5314110" cy="2382383"/>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spcBef>
                <a:spcPts val="600"/>
              </a:spcBef>
              <a:spcAft>
                <a:spcPts val="600"/>
              </a:spcAft>
            </a:pPr>
            <a:r>
              <a:rPr lang="en-US" altLang="zh-CN" sz="2800" dirty="0">
                <a:latin typeface="+mn-lt"/>
                <a:ea typeface="+mn-ea"/>
                <a:cs typeface="+mn-ea"/>
                <a:sym typeface="+mn-lt"/>
              </a:rPr>
              <a:t>Plan</a:t>
            </a:r>
            <a:endParaRPr lang="en-US" altLang="zh-CN" sz="2800" dirty="0">
              <a:latin typeface="+mn-lt"/>
              <a:ea typeface="+mn-ea"/>
              <a:cs typeface="+mn-ea"/>
              <a:sym typeface="+mn-lt"/>
            </a:endParaRPr>
          </a:p>
          <a:p>
            <a:pPr marL="457200" indent="-457200" algn="l">
              <a:spcBef>
                <a:spcPts val="600"/>
              </a:spcBef>
              <a:spcAft>
                <a:spcPts val="600"/>
              </a:spcAft>
              <a:buFont typeface="Arial" panose="020B0604020202020204" pitchFamily="34" charset="0"/>
              <a:buChar char="•"/>
            </a:pPr>
            <a:r>
              <a:rPr lang="en-US" altLang="zh-CN" sz="2000" dirty="0">
                <a:latin typeface="+mn-lt"/>
                <a:ea typeface="+mn-ea"/>
                <a:cs typeface="+mn-ea"/>
                <a:sym typeface="+mn-lt"/>
              </a:rPr>
              <a:t>Complete the smart contract</a:t>
            </a:r>
            <a:endParaRPr lang="en-US" altLang="zh-CN" sz="2000" dirty="0">
              <a:latin typeface="+mn-lt"/>
              <a:ea typeface="+mn-ea"/>
              <a:cs typeface="+mn-ea"/>
              <a:sym typeface="+mn-lt"/>
            </a:endParaRPr>
          </a:p>
          <a:p>
            <a:pPr marL="457200" indent="-457200" algn="l">
              <a:spcBef>
                <a:spcPts val="600"/>
              </a:spcBef>
              <a:spcAft>
                <a:spcPts val="600"/>
              </a:spcAft>
              <a:buFont typeface="Arial" panose="020B0604020202020204" pitchFamily="34" charset="0"/>
              <a:buChar char="•"/>
            </a:pPr>
            <a:r>
              <a:rPr lang="en-US" altLang="zh-CN" sz="2000" dirty="0">
                <a:latin typeface="+mn-lt"/>
                <a:ea typeface="+mn-ea"/>
                <a:cs typeface="+mn-ea"/>
                <a:sym typeface="+mn-lt"/>
              </a:rPr>
              <a:t>Deploy the system into cluster</a:t>
            </a:r>
            <a:endParaRPr lang="en-US" altLang="zh-CN" sz="2000" dirty="0">
              <a:latin typeface="+mn-lt"/>
              <a:ea typeface="+mn-ea"/>
              <a:cs typeface="+mn-ea"/>
              <a:sym typeface="+mn-lt"/>
            </a:endParaRPr>
          </a:p>
          <a:p>
            <a:pPr marL="514350" indent="-514350" algn="l">
              <a:lnSpc>
                <a:spcPct val="150000"/>
              </a:lnSpc>
              <a:spcBef>
                <a:spcPts val="600"/>
              </a:spcBef>
              <a:spcAft>
                <a:spcPts val="600"/>
              </a:spcAft>
              <a:buFont typeface="+mj-lt"/>
              <a:buAutoNum type="arabicPeriod"/>
            </a:pPr>
            <a:endParaRPr lang="en-US" altLang="zh-CN" sz="2800" dirty="0">
              <a:latin typeface="+mn-lt"/>
              <a:ea typeface="+mn-ea"/>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9" name="文本框 8"/>
          <p:cNvSpPr txBox="1"/>
          <p:nvPr/>
        </p:nvSpPr>
        <p:spPr>
          <a:xfrm>
            <a:off x="10167546" y="490153"/>
            <a:ext cx="1208028" cy="923330"/>
          </a:xfrm>
          <a:prstGeom prst="rect">
            <a:avLst/>
          </a:prstGeom>
          <a:noFill/>
        </p:spPr>
        <p:txBody>
          <a:bodyPr wrap="square" rtlCol="0">
            <a:spAutoFit/>
          </a:bodyPr>
          <a:lstStyle/>
          <a:p>
            <a:pPr algn="dist">
              <a:lnSpc>
                <a:spcPct val="150000"/>
              </a:lnSpc>
            </a:pPr>
            <a:r>
              <a:rPr lang="zh-CN" altLang="en-US" sz="900" dirty="0">
                <a:solidFill>
                  <a:srgbClr val="526188"/>
                </a:solidFill>
                <a:cs typeface="+mn-ea"/>
                <a:sym typeface="+mn-lt"/>
              </a:rPr>
              <a:t>●●●●●●</a:t>
            </a:r>
            <a:endParaRPr lang="en-US" altLang="zh-CN" sz="900" dirty="0">
              <a:solidFill>
                <a:srgbClr val="526188"/>
              </a:solidFill>
              <a:cs typeface="+mn-ea"/>
              <a:sym typeface="+mn-lt"/>
            </a:endParaRPr>
          </a:p>
          <a:p>
            <a:pPr algn="dist">
              <a:lnSpc>
                <a:spcPct val="150000"/>
              </a:lnSpc>
            </a:pPr>
            <a:r>
              <a:rPr lang="zh-CN" altLang="en-US" sz="900" dirty="0">
                <a:solidFill>
                  <a:srgbClr val="526188"/>
                </a:solidFill>
                <a:cs typeface="+mn-ea"/>
                <a:sym typeface="+mn-lt"/>
              </a:rPr>
              <a:t>●●●●●●</a:t>
            </a:r>
            <a:endParaRPr lang="en-US" altLang="zh-CN" sz="900" dirty="0">
              <a:solidFill>
                <a:srgbClr val="526188"/>
              </a:solidFill>
              <a:cs typeface="+mn-ea"/>
              <a:sym typeface="+mn-lt"/>
            </a:endParaRPr>
          </a:p>
          <a:p>
            <a:pPr algn="dist">
              <a:lnSpc>
                <a:spcPct val="150000"/>
              </a:lnSpc>
            </a:pPr>
            <a:r>
              <a:rPr lang="zh-CN" altLang="en-US" sz="900" dirty="0">
                <a:solidFill>
                  <a:srgbClr val="526188"/>
                </a:solidFill>
                <a:cs typeface="+mn-ea"/>
                <a:sym typeface="+mn-lt"/>
              </a:rPr>
              <a:t>●●●●●●</a:t>
            </a:r>
            <a:endParaRPr lang="en-US" altLang="zh-CN" sz="900" dirty="0">
              <a:solidFill>
                <a:srgbClr val="526188"/>
              </a:solidFill>
              <a:cs typeface="+mn-ea"/>
              <a:sym typeface="+mn-lt"/>
            </a:endParaRPr>
          </a:p>
          <a:p>
            <a:pPr algn="dist">
              <a:lnSpc>
                <a:spcPct val="150000"/>
              </a:lnSpc>
            </a:pPr>
            <a:r>
              <a:rPr lang="zh-CN" altLang="en-US" sz="900" dirty="0">
                <a:solidFill>
                  <a:srgbClr val="526188"/>
                </a:solidFill>
                <a:cs typeface="+mn-ea"/>
                <a:sym typeface="+mn-lt"/>
              </a:rPr>
              <a:t>●●●●●●</a:t>
            </a:r>
            <a:endParaRPr lang="en-US" altLang="zh-CN" sz="900" dirty="0">
              <a:solidFill>
                <a:srgbClr val="526188"/>
              </a:solidFill>
              <a:cs typeface="+mn-ea"/>
              <a:sym typeface="+mn-lt"/>
            </a:endParaRPr>
          </a:p>
        </p:txBody>
      </p:sp>
      <p:sp>
        <p:nvSpPr>
          <p:cNvPr id="10" name="文本框 9"/>
          <p:cNvSpPr txBox="1"/>
          <p:nvPr/>
        </p:nvSpPr>
        <p:spPr>
          <a:xfrm>
            <a:off x="816426" y="660822"/>
            <a:ext cx="9466418" cy="769441"/>
          </a:xfrm>
          <a:prstGeom prst="rect">
            <a:avLst/>
          </a:prstGeom>
          <a:noFill/>
        </p:spPr>
        <p:txBody>
          <a:bodyPr wrap="square" rtlCol="0">
            <a:spAutoFit/>
          </a:bodyPr>
          <a:lstStyle/>
          <a:p>
            <a:pPr algn="ctr"/>
            <a:r>
              <a:rPr lang="en-US" altLang="zh-CN" sz="4400" b="1" dirty="0">
                <a:solidFill>
                  <a:srgbClr val="526188"/>
                </a:solidFill>
                <a:cs typeface="+mn-ea"/>
                <a:sym typeface="+mn-lt"/>
              </a:rPr>
              <a:t>Academic Certification System</a:t>
            </a:r>
            <a:endParaRPr lang="zh-CN" altLang="en-US" sz="4400" b="1" dirty="0">
              <a:solidFill>
                <a:srgbClr val="526188"/>
              </a:solidFill>
              <a:cs typeface="+mn-ea"/>
              <a:sym typeface="+mn-lt"/>
            </a:endParaRPr>
          </a:p>
        </p:txBody>
      </p:sp>
      <p:grpSp>
        <p:nvGrpSpPr>
          <p:cNvPr id="5" name="组合 4"/>
          <p:cNvGrpSpPr/>
          <p:nvPr/>
        </p:nvGrpSpPr>
        <p:grpSpPr>
          <a:xfrm>
            <a:off x="1071755" y="2664977"/>
            <a:ext cx="873333" cy="1012233"/>
            <a:chOff x="1129811" y="2664977"/>
            <a:chExt cx="873333" cy="1012233"/>
          </a:xfrm>
        </p:grpSpPr>
        <p:pic>
          <p:nvPicPr>
            <p:cNvPr id="13" name="图片 12"/>
            <p:cNvPicPr>
              <a:picLocks noChangeAspect="1"/>
            </p:cNvPicPr>
            <p:nvPr/>
          </p:nvPicPr>
          <p:blipFill>
            <a:blip r:embed="rId1" cstate="screen"/>
            <a:stretch>
              <a:fillRect/>
            </a:stretch>
          </p:blipFill>
          <p:spPr>
            <a:xfrm rot="16200000">
              <a:off x="1060361" y="2734427"/>
              <a:ext cx="1012233" cy="873333"/>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1147795" y="2972489"/>
              <a:ext cx="645836" cy="400110"/>
            </a:xfrm>
            <a:prstGeom prst="rect">
              <a:avLst/>
            </a:prstGeom>
            <a:noFill/>
          </p:spPr>
          <p:txBody>
            <a:bodyPr wrap="square" rtlCol="0">
              <a:spAutoFit/>
            </a:bodyPr>
            <a:lstStyle/>
            <a:p>
              <a:r>
                <a:rPr lang="en-US" altLang="zh-CN" sz="2000" b="1" dirty="0">
                  <a:solidFill>
                    <a:srgbClr val="526188"/>
                  </a:solidFill>
                  <a:cs typeface="+mn-ea"/>
                  <a:sym typeface="+mn-lt"/>
                </a:rPr>
                <a:t>01</a:t>
              </a:r>
              <a:endParaRPr lang="zh-CN" altLang="en-US" sz="2000" b="1" dirty="0">
                <a:solidFill>
                  <a:srgbClr val="526188"/>
                </a:solidFill>
                <a:cs typeface="+mn-ea"/>
                <a:sym typeface="+mn-lt"/>
              </a:endParaRPr>
            </a:p>
          </p:txBody>
        </p:sp>
      </p:grpSp>
      <p:grpSp>
        <p:nvGrpSpPr>
          <p:cNvPr id="24" name="组合 23"/>
          <p:cNvGrpSpPr/>
          <p:nvPr/>
        </p:nvGrpSpPr>
        <p:grpSpPr>
          <a:xfrm>
            <a:off x="6383075" y="2664977"/>
            <a:ext cx="873333" cy="1012233"/>
            <a:chOff x="6368561" y="2664977"/>
            <a:chExt cx="873333" cy="1012233"/>
          </a:xfrm>
        </p:grpSpPr>
        <p:pic>
          <p:nvPicPr>
            <p:cNvPr id="15" name="图片 14"/>
            <p:cNvPicPr>
              <a:picLocks noChangeAspect="1"/>
            </p:cNvPicPr>
            <p:nvPr/>
          </p:nvPicPr>
          <p:blipFill>
            <a:blip r:embed="rId1" cstate="screen"/>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20" name="文本框 19"/>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cs typeface="+mn-ea"/>
                  <a:sym typeface="+mn-lt"/>
                </a:rPr>
                <a:t>02</a:t>
              </a:r>
              <a:endParaRPr lang="zh-CN" altLang="en-US" sz="2000" b="1" dirty="0">
                <a:solidFill>
                  <a:srgbClr val="526188"/>
                </a:solidFill>
                <a:cs typeface="+mn-ea"/>
                <a:sym typeface="+mn-lt"/>
              </a:endParaRPr>
            </a:p>
          </p:txBody>
        </p:sp>
      </p:grpSp>
      <p:grpSp>
        <p:nvGrpSpPr>
          <p:cNvPr id="6" name="组合 5"/>
          <p:cNvGrpSpPr/>
          <p:nvPr/>
        </p:nvGrpSpPr>
        <p:grpSpPr>
          <a:xfrm>
            <a:off x="1066293" y="4334364"/>
            <a:ext cx="878795" cy="1012233"/>
            <a:chOff x="1124349" y="4377906"/>
            <a:chExt cx="878795" cy="1012233"/>
          </a:xfrm>
        </p:grpSpPr>
        <p:pic>
          <p:nvPicPr>
            <p:cNvPr id="14" name="图片 13"/>
            <p:cNvPicPr>
              <a:picLocks noChangeAspect="1"/>
            </p:cNvPicPr>
            <p:nvPr/>
          </p:nvPicPr>
          <p:blipFill>
            <a:blip r:embed="rId1" cstate="screen"/>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2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cs typeface="+mn-ea"/>
                  <a:sym typeface="+mn-lt"/>
                </a:rPr>
                <a:t>03</a:t>
              </a:r>
              <a:endParaRPr lang="zh-CN" altLang="en-US" sz="2000" b="1" dirty="0">
                <a:solidFill>
                  <a:srgbClr val="526188"/>
                </a:solidFill>
                <a:cs typeface="+mn-ea"/>
                <a:sym typeface="+mn-lt"/>
              </a:endParaRPr>
            </a:p>
          </p:txBody>
        </p:sp>
      </p:grpSp>
      <p:grpSp>
        <p:nvGrpSpPr>
          <p:cNvPr id="23" name="组合 22"/>
          <p:cNvGrpSpPr/>
          <p:nvPr/>
        </p:nvGrpSpPr>
        <p:grpSpPr>
          <a:xfrm>
            <a:off x="6383075" y="4334364"/>
            <a:ext cx="873333" cy="1012233"/>
            <a:chOff x="6368561" y="4377906"/>
            <a:chExt cx="873333" cy="1012233"/>
          </a:xfrm>
        </p:grpSpPr>
        <p:pic>
          <p:nvPicPr>
            <p:cNvPr id="16" name="图片 15"/>
            <p:cNvPicPr>
              <a:picLocks noChangeAspect="1"/>
            </p:cNvPicPr>
            <p:nvPr/>
          </p:nvPicPr>
          <p:blipFill>
            <a:blip r:embed="rId1" cstate="screen"/>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22"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cs typeface="+mn-ea"/>
                  <a:sym typeface="+mn-lt"/>
                </a:rPr>
                <a:t>04</a:t>
              </a:r>
              <a:endParaRPr lang="zh-CN" altLang="en-US" sz="2000" b="1" dirty="0">
                <a:solidFill>
                  <a:srgbClr val="526188"/>
                </a:solidFill>
                <a:cs typeface="+mn-ea"/>
                <a:sym typeface="+mn-lt"/>
              </a:endParaRPr>
            </a:p>
          </p:txBody>
        </p:sp>
      </p:grpSp>
      <p:sp>
        <p:nvSpPr>
          <p:cNvPr id="25" name="文本框 24"/>
          <p:cNvSpPr txBox="1"/>
          <p:nvPr/>
        </p:nvSpPr>
        <p:spPr>
          <a:xfrm>
            <a:off x="2217776" y="2847606"/>
            <a:ext cx="2395858"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altLang="zh-CN" sz="3000" dirty="0">
                <a:solidFill>
                  <a:srgbClr val="526188"/>
                </a:solidFill>
                <a:cs typeface="+mn-ea"/>
                <a:sym typeface="+mn-lt"/>
              </a:rPr>
              <a:t>Introduction</a:t>
            </a:r>
            <a:endParaRPr lang="zh-CN" altLang="en-US" sz="3000" dirty="0">
              <a:solidFill>
                <a:srgbClr val="526188"/>
              </a:solidFill>
              <a:cs typeface="+mn-ea"/>
              <a:sym typeface="+mn-lt"/>
            </a:endParaRPr>
          </a:p>
        </p:txBody>
      </p:sp>
      <p:sp>
        <p:nvSpPr>
          <p:cNvPr id="32" name="文本框 31"/>
          <p:cNvSpPr txBox="1"/>
          <p:nvPr/>
        </p:nvSpPr>
        <p:spPr>
          <a:xfrm>
            <a:off x="7571814" y="2875002"/>
            <a:ext cx="2395857"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altLang="zh-CN" sz="3000" dirty="0">
                <a:solidFill>
                  <a:srgbClr val="526188"/>
                </a:solidFill>
                <a:cs typeface="+mn-ea"/>
                <a:sym typeface="+mn-lt"/>
              </a:rPr>
              <a:t>Techniques</a:t>
            </a:r>
            <a:endParaRPr lang="zh-CN" altLang="en-US" sz="3000" dirty="0">
              <a:solidFill>
                <a:srgbClr val="526188"/>
              </a:solidFill>
              <a:cs typeface="+mn-ea"/>
              <a:sym typeface="+mn-lt"/>
            </a:endParaRPr>
          </a:p>
        </p:txBody>
      </p:sp>
      <p:sp>
        <p:nvSpPr>
          <p:cNvPr id="35" name="文本框 34"/>
          <p:cNvSpPr txBox="1"/>
          <p:nvPr/>
        </p:nvSpPr>
        <p:spPr>
          <a:xfrm>
            <a:off x="2217776" y="4561206"/>
            <a:ext cx="2899878"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altLang="zh-CN" sz="3000" dirty="0">
                <a:solidFill>
                  <a:srgbClr val="526188"/>
                </a:solidFill>
                <a:cs typeface="+mn-ea"/>
                <a:sym typeface="+mn-lt"/>
              </a:rPr>
              <a:t>System Design</a:t>
            </a:r>
            <a:endParaRPr lang="zh-CN" altLang="en-US" sz="3000" dirty="0">
              <a:solidFill>
                <a:srgbClr val="526188"/>
              </a:solidFill>
              <a:cs typeface="+mn-ea"/>
              <a:sym typeface="+mn-lt"/>
            </a:endParaRPr>
          </a:p>
        </p:txBody>
      </p:sp>
      <p:sp>
        <p:nvSpPr>
          <p:cNvPr id="38" name="文本框 37"/>
          <p:cNvSpPr txBox="1"/>
          <p:nvPr/>
        </p:nvSpPr>
        <p:spPr>
          <a:xfrm>
            <a:off x="7571814" y="4561206"/>
            <a:ext cx="2595732"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altLang="zh-CN" sz="3000" dirty="0">
                <a:solidFill>
                  <a:srgbClr val="526188"/>
                </a:solidFill>
                <a:cs typeface="+mn-ea"/>
                <a:sym typeface="+mn-lt"/>
              </a:rPr>
              <a:t>Future Work</a:t>
            </a:r>
            <a:endParaRPr lang="zh-CN" altLang="en-US" sz="3000" dirty="0">
              <a:solidFill>
                <a:srgbClr val="526188"/>
              </a:solidFill>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1"/>
            <a:stretch>
              <a:fillRect/>
            </a:stretch>
          </p:blipFill>
          <p:spPr>
            <a:xfrm>
              <a:off x="8811925" y="5470844"/>
              <a:ext cx="573074" cy="652329"/>
            </a:xfrm>
            <a:prstGeom prst="rect">
              <a:avLst/>
            </a:prstGeom>
          </p:spPr>
        </p:pic>
        <p:pic>
          <p:nvPicPr>
            <p:cNvPr id="8" name="图片 7"/>
            <p:cNvPicPr>
              <a:picLocks noChangeAspect="1"/>
            </p:cNvPicPr>
            <p:nvPr/>
          </p:nvPicPr>
          <p:blipFill>
            <a:blip r:embed="rId2"/>
            <a:stretch>
              <a:fillRect/>
            </a:stretch>
          </p:blipFill>
          <p:spPr>
            <a:xfrm>
              <a:off x="7483297" y="4565510"/>
              <a:ext cx="1438781" cy="1231499"/>
            </a:xfrm>
            <a:prstGeom prst="rect">
              <a:avLst/>
            </a:prstGeom>
          </p:spPr>
        </p:pic>
        <p:pic>
          <p:nvPicPr>
            <p:cNvPr id="9" name="图片 8"/>
            <p:cNvPicPr>
              <a:picLocks noChangeAspect="1"/>
            </p:cNvPicPr>
            <p:nvPr/>
          </p:nvPicPr>
          <p:blipFill>
            <a:blip r:embed="rId3"/>
            <a:stretch>
              <a:fillRect/>
            </a:stretch>
          </p:blipFill>
          <p:spPr>
            <a:xfrm>
              <a:off x="6698566" y="879190"/>
              <a:ext cx="3828620" cy="3298222"/>
            </a:xfrm>
            <a:prstGeom prst="rect">
              <a:avLst/>
            </a:prstGeom>
          </p:spPr>
        </p:pic>
        <p:pic>
          <p:nvPicPr>
            <p:cNvPr id="10" name="图片 9"/>
            <p:cNvPicPr>
              <a:picLocks noChangeAspect="1"/>
            </p:cNvPicPr>
            <p:nvPr/>
          </p:nvPicPr>
          <p:blipFill>
            <a:blip r:embed="rId4">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5"/>
            <a:stretch>
              <a:fillRect/>
            </a:stretch>
          </p:blipFill>
          <p:spPr>
            <a:xfrm>
              <a:off x="8520461" y="3297771"/>
              <a:ext cx="3554276" cy="3066554"/>
            </a:xfrm>
            <a:prstGeom prst="rect">
              <a:avLst/>
            </a:prstGeom>
          </p:spPr>
        </p:pic>
      </p:grpSp>
      <p:sp>
        <p:nvSpPr>
          <p:cNvPr id="12" name="文本框 11"/>
          <p:cNvSpPr txBox="1"/>
          <p:nvPr/>
        </p:nvSpPr>
        <p:spPr>
          <a:xfrm>
            <a:off x="6493184" y="2321004"/>
            <a:ext cx="4737311"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altLang="zh-CN" sz="6600" dirty="0">
                <a:effectLst>
                  <a:outerShdw blurRad="50800" dist="38100" dir="5400000" algn="t" rotWithShape="0">
                    <a:prstClr val="black">
                      <a:alpha val="40000"/>
                    </a:prstClr>
                  </a:outerShdw>
                </a:effectLst>
                <a:cs typeface="+mn-ea"/>
                <a:sym typeface="+mn-lt"/>
              </a:rPr>
              <a:t>Introduction</a:t>
            </a:r>
            <a:endParaRPr lang="zh-CN" altLang="en-US" sz="6600" dirty="0">
              <a:effectLst>
                <a:outerShdw blurRad="50800" dist="38100" dir="5400000" algn="t" rotWithShape="0">
                  <a:prstClr val="black">
                    <a:alpha val="40000"/>
                  </a:prstClr>
                </a:outerShdw>
              </a:effectLst>
              <a:cs typeface="+mn-ea"/>
              <a:sym typeface="+mn-lt"/>
            </a:endParaRPr>
          </a:p>
        </p:txBody>
      </p:sp>
      <p:sp>
        <p:nvSpPr>
          <p:cNvPr id="15" name="文本框 14"/>
          <p:cNvSpPr txBox="1"/>
          <p:nvPr/>
        </p:nvSpPr>
        <p:spPr>
          <a:xfrm>
            <a:off x="3044480" y="3083852"/>
            <a:ext cx="2613936" cy="923330"/>
          </a:xfrm>
          <a:prstGeom prst="rect">
            <a:avLst/>
          </a:prstGeom>
          <a:noFill/>
        </p:spPr>
        <p:txBody>
          <a:bodyPr wrap="square" rtlCol="0">
            <a:spAutoFit/>
          </a:bodyPr>
          <a:lstStyle/>
          <a:p>
            <a:r>
              <a:rPr lang="en-US" altLang="zh-CN" sz="5400" b="1" dirty="0">
                <a:solidFill>
                  <a:srgbClr val="F2F2F2"/>
                </a:solidFill>
                <a:cs typeface="+mn-ea"/>
                <a:sym typeface="+mn-lt"/>
              </a:rPr>
              <a:t>PART.1</a:t>
            </a:r>
            <a:endParaRPr lang="zh-CN" altLang="en-US" sz="5400" b="1" dirty="0">
              <a:solidFill>
                <a:srgbClr val="F2F2F2"/>
              </a:solidFill>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15" name="文本框 14"/>
          <p:cNvSpPr txBox="1"/>
          <p:nvPr/>
        </p:nvSpPr>
        <p:spPr>
          <a:xfrm>
            <a:off x="3044480" y="3083852"/>
            <a:ext cx="2613936" cy="923330"/>
          </a:xfrm>
          <a:prstGeom prst="rect">
            <a:avLst/>
          </a:prstGeom>
          <a:noFill/>
        </p:spPr>
        <p:txBody>
          <a:bodyPr wrap="square" rtlCol="0">
            <a:spAutoFit/>
          </a:bodyPr>
          <a:lstStyle/>
          <a:p>
            <a:r>
              <a:rPr lang="en-US" altLang="zh-CN" sz="5400" b="1" dirty="0">
                <a:solidFill>
                  <a:srgbClr val="F2F2F2"/>
                </a:solidFill>
                <a:cs typeface="+mn-ea"/>
                <a:sym typeface="+mn-lt"/>
              </a:rPr>
              <a:t>PART.1</a:t>
            </a:r>
            <a:endParaRPr lang="zh-CN" altLang="en-US" sz="5400" b="1" dirty="0">
              <a:solidFill>
                <a:srgbClr val="F2F2F2"/>
              </a:solidFill>
              <a:cs typeface="+mn-ea"/>
              <a:sym typeface="+mn-lt"/>
            </a:endParaRPr>
          </a:p>
        </p:txBody>
      </p:sp>
      <p:sp>
        <p:nvSpPr>
          <p:cNvPr id="4" name="文本框 3"/>
          <p:cNvSpPr txBox="1"/>
          <p:nvPr/>
        </p:nvSpPr>
        <p:spPr>
          <a:xfrm>
            <a:off x="1377950" y="1498600"/>
            <a:ext cx="8804275" cy="4092575"/>
          </a:xfrm>
          <a:prstGeom prst="rect">
            <a:avLst/>
          </a:prstGeom>
          <a:noFill/>
        </p:spPr>
        <p:txBody>
          <a:bodyPr wrap="square" rtlCol="0">
            <a:spAutoFit/>
          </a:bodyPr>
          <a:p>
            <a:r>
              <a:rPr lang="en-US" altLang="zh-CN"/>
              <a:t>    </a:t>
            </a:r>
            <a:r>
              <a:rPr lang="en-US" altLang="zh-CN" sz="2000"/>
              <a:t>The degree certification is always an important part for a college student. However, it is very difficult to ensure the authenticity of the certification. So, the digital degree certification is created. Digital degree certification can be stored in the school's database. However, it has another problem: someone may hack into the school's database and modify it viciously.</a:t>
            </a:r>
            <a:endParaRPr lang="en-US" altLang="zh-CN" sz="2000"/>
          </a:p>
          <a:p>
            <a:r>
              <a:rPr lang="en-US" altLang="zh-CN" sz="2000"/>
              <a:t>     To solve this problem, we can use the blockchain. Blockchain has two big features: authenticity and traceable. Once we store the certification's hash value into a blockchain, it almost can not be modified by other user. Once we want to verify this certification, we can hash it and find whether it occurred in the blockchain. So, we can implement this system base on blockchain, such as Ethereum. In the Ethereum, we can also create several smart contract to do these transaction. So, by using Ethereum, we can ensure the authenticity of the degree certification.</a:t>
            </a:r>
            <a:endParaRPr lang="en-US" altLang="zh-CN" sz="2000"/>
          </a:p>
        </p:txBody>
      </p:sp>
      <p:grpSp>
        <p:nvGrpSpPr>
          <p:cNvPr id="32" name="组合 31"/>
          <p:cNvGrpSpPr/>
          <p:nvPr/>
        </p:nvGrpSpPr>
        <p:grpSpPr>
          <a:xfrm>
            <a:off x="346076" y="364699"/>
            <a:ext cx="2142268" cy="507162"/>
            <a:chOff x="384176" y="307549"/>
            <a:chExt cx="2142268"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3" name="等腰三角形 12"/>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29" name="文本框 28"/>
            <p:cNvSpPr txBox="1"/>
            <p:nvPr/>
          </p:nvSpPr>
          <p:spPr>
            <a:xfrm>
              <a:off x="786322" y="358694"/>
              <a:ext cx="1740122" cy="400110"/>
            </a:xfrm>
            <a:prstGeom prst="rect">
              <a:avLst/>
            </a:prstGeom>
            <a:noFill/>
          </p:spPr>
          <p:txBody>
            <a:bodyPr wrap="square" rtlCol="0">
              <a:spAutoFit/>
            </a:bodyPr>
            <a:p>
              <a:r>
                <a:rPr lang="en-US" altLang="zh-CN" sz="2000" b="1" dirty="0">
                  <a:solidFill>
                    <a:srgbClr val="526188"/>
                  </a:solidFill>
                  <a:cs typeface="+mn-ea"/>
                  <a:sym typeface="+mn-lt"/>
                </a:rPr>
                <a:t>Introduction</a:t>
              </a:r>
              <a:endParaRPr lang="zh-CN" altLang="en-US" sz="2000" b="1" dirty="0">
                <a:solidFill>
                  <a:srgbClr val="526188"/>
                </a:solidFill>
                <a:cs typeface="+mn-ea"/>
                <a:sym typeface="+mn-l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142268" cy="507162"/>
            <a:chOff x="384176" y="307549"/>
            <a:chExt cx="2142268"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2" y="358694"/>
              <a:ext cx="1740122" cy="400110"/>
            </a:xfrm>
            <a:prstGeom prst="rect">
              <a:avLst/>
            </a:prstGeom>
            <a:noFill/>
          </p:spPr>
          <p:txBody>
            <a:bodyPr wrap="square" rtlCol="0">
              <a:spAutoFit/>
            </a:bodyPr>
            <a:lstStyle/>
            <a:p>
              <a:r>
                <a:rPr lang="en-US" altLang="zh-CN" sz="2000" b="1" dirty="0">
                  <a:solidFill>
                    <a:srgbClr val="526188"/>
                  </a:solidFill>
                  <a:cs typeface="+mn-ea"/>
                  <a:sym typeface="+mn-lt"/>
                </a:rPr>
                <a:t>Introduction</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2" name="文本框 1"/>
          <p:cNvSpPr txBox="1"/>
          <p:nvPr/>
        </p:nvSpPr>
        <p:spPr>
          <a:xfrm>
            <a:off x="1156335" y="1924050"/>
            <a:ext cx="3058795" cy="70675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sz="2000" b="1" dirty="0">
                <a:latin typeface="+mn-lt"/>
                <a:ea typeface="+mn-ea"/>
                <a:cs typeface="+mn-ea"/>
                <a:sym typeface="+mn-lt"/>
              </a:rPr>
              <a:t>Paper certification</a:t>
            </a:r>
            <a:endParaRPr lang="en-US" altLang="zh-CN" sz="2000" b="1" dirty="0">
              <a:latin typeface="+mn-lt"/>
              <a:ea typeface="+mn-ea"/>
              <a:cs typeface="+mn-ea"/>
              <a:sym typeface="+mn-lt"/>
            </a:endParaRPr>
          </a:p>
          <a:p>
            <a:pPr marL="285750" indent="-285750" algn="l">
              <a:buFont typeface="Arial" panose="020B0604020202020204" pitchFamily="34" charset="0"/>
              <a:buChar char="•"/>
            </a:pPr>
            <a:endParaRPr lang="en-US" altLang="zh-CN" sz="2000" b="1" dirty="0">
              <a:latin typeface="+mn-lt"/>
              <a:ea typeface="+mn-ea"/>
              <a:cs typeface="+mn-ea"/>
              <a:sym typeface="+mn-lt"/>
            </a:endParaRPr>
          </a:p>
        </p:txBody>
      </p:sp>
      <p:sp>
        <p:nvSpPr>
          <p:cNvPr id="5" name="文本框 4"/>
          <p:cNvSpPr txBox="1"/>
          <p:nvPr/>
        </p:nvSpPr>
        <p:spPr>
          <a:xfrm>
            <a:off x="4746473" y="1163172"/>
            <a:ext cx="2699054" cy="52322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ctr"/>
            <a:r>
              <a:rPr lang="en-US" altLang="zh-CN" sz="2800" b="1" dirty="0">
                <a:solidFill>
                  <a:srgbClr val="526188"/>
                </a:solidFill>
                <a:latin typeface="+mn-lt"/>
                <a:ea typeface="+mn-ea"/>
                <a:cs typeface="+mn-ea"/>
                <a:sym typeface="+mn-lt"/>
              </a:rPr>
              <a:t>Compare</a:t>
            </a:r>
            <a:endParaRPr lang="en-US" altLang="zh-CN" sz="2400" b="1" dirty="0">
              <a:solidFill>
                <a:srgbClr val="526188"/>
              </a:solidFill>
              <a:latin typeface="+mn-lt"/>
              <a:ea typeface="+mn-ea"/>
              <a:cs typeface="+mn-ea"/>
              <a:sym typeface="+mn-lt"/>
            </a:endParaRPr>
          </a:p>
        </p:txBody>
      </p:sp>
      <p:cxnSp>
        <p:nvCxnSpPr>
          <p:cNvPr id="7" name="直接连接符 6"/>
          <p:cNvCxnSpPr/>
          <p:nvPr/>
        </p:nvCxnSpPr>
        <p:spPr>
          <a:xfrm>
            <a:off x="4533900" y="1923823"/>
            <a:ext cx="0" cy="4090705"/>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文本框 10"/>
          <p:cNvSpPr txBox="1"/>
          <p:nvPr/>
        </p:nvSpPr>
        <p:spPr>
          <a:xfrm>
            <a:off x="4829024" y="1923945"/>
            <a:ext cx="2615926" cy="39878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sz="2000" b="1" dirty="0">
                <a:latin typeface="+mn-lt"/>
                <a:ea typeface="+mn-ea"/>
                <a:cs typeface="+mn-ea"/>
                <a:sym typeface="+mn-lt"/>
              </a:rPr>
              <a:t>Digital certification</a:t>
            </a:r>
            <a:endParaRPr lang="en-US" altLang="zh-CN" sz="2000" b="1" dirty="0">
              <a:latin typeface="+mn-lt"/>
              <a:ea typeface="+mn-ea"/>
              <a:cs typeface="+mn-ea"/>
              <a:sym typeface="+mn-lt"/>
            </a:endParaRPr>
          </a:p>
        </p:txBody>
      </p:sp>
      <p:sp>
        <p:nvSpPr>
          <p:cNvPr id="3" name="文本框 2"/>
          <p:cNvSpPr txBox="1"/>
          <p:nvPr/>
        </p:nvSpPr>
        <p:spPr>
          <a:xfrm>
            <a:off x="1012825" y="2457450"/>
            <a:ext cx="3345815" cy="1753235"/>
          </a:xfrm>
          <a:prstGeom prst="rect">
            <a:avLst/>
          </a:prstGeom>
          <a:noFill/>
        </p:spPr>
        <p:txBody>
          <a:bodyPr wrap="square" rtlCol="0">
            <a:spAutoFit/>
          </a:bodyPr>
          <a:p>
            <a:r>
              <a:rPr lang="en-US" altLang="zh-CN"/>
              <a:t>1. may be falsify by someone</a:t>
            </a:r>
            <a:endParaRPr lang="en-US" altLang="zh-CN"/>
          </a:p>
          <a:p>
            <a:endParaRPr lang="en-US" altLang="zh-CN"/>
          </a:p>
          <a:p>
            <a:r>
              <a:rPr lang="en-US" altLang="zh-CN"/>
              <a:t>2. difficult to preserve(may be lost)</a:t>
            </a:r>
            <a:endParaRPr lang="en-US" altLang="zh-CN"/>
          </a:p>
          <a:p>
            <a:endParaRPr lang="en-US" altLang="zh-CN"/>
          </a:p>
          <a:p>
            <a:r>
              <a:rPr lang="en-US" altLang="zh-CN"/>
              <a:t>3. inconvenience</a:t>
            </a:r>
            <a:endParaRPr lang="en-US" altLang="zh-CN"/>
          </a:p>
        </p:txBody>
      </p:sp>
      <p:sp>
        <p:nvSpPr>
          <p:cNvPr id="4" name="文本框 3"/>
          <p:cNvSpPr txBox="1"/>
          <p:nvPr/>
        </p:nvSpPr>
        <p:spPr>
          <a:xfrm>
            <a:off x="4735195" y="2477770"/>
            <a:ext cx="3184525" cy="1198880"/>
          </a:xfrm>
          <a:prstGeom prst="rect">
            <a:avLst/>
          </a:prstGeom>
          <a:noFill/>
        </p:spPr>
        <p:txBody>
          <a:bodyPr wrap="square" rtlCol="0">
            <a:spAutoFit/>
          </a:bodyPr>
          <a:p>
            <a:r>
              <a:rPr lang="en-US" altLang="zh-CN"/>
              <a:t>1. convenient</a:t>
            </a:r>
            <a:endParaRPr lang="en-US" altLang="zh-CN"/>
          </a:p>
          <a:p>
            <a:endParaRPr lang="en-US" altLang="zh-CN"/>
          </a:p>
          <a:p>
            <a:r>
              <a:rPr lang="en-US" altLang="zh-CN"/>
              <a:t>2. may be modified by someone(such as hacker)</a:t>
            </a:r>
            <a:endParaRPr lang="en-US" altLang="zh-CN"/>
          </a:p>
        </p:txBody>
      </p:sp>
      <p:cxnSp>
        <p:nvCxnSpPr>
          <p:cNvPr id="6" name="直接连接符 5"/>
          <p:cNvCxnSpPr/>
          <p:nvPr/>
        </p:nvCxnSpPr>
        <p:spPr>
          <a:xfrm>
            <a:off x="7919720" y="1923823"/>
            <a:ext cx="0" cy="4090705"/>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p:cNvSpPr txBox="1"/>
          <p:nvPr/>
        </p:nvSpPr>
        <p:spPr>
          <a:xfrm>
            <a:off x="8244840" y="1950085"/>
            <a:ext cx="3326765" cy="706755"/>
          </a:xfrm>
          <a:prstGeom prst="rect">
            <a:avLst/>
          </a:prstGeom>
          <a:noFill/>
        </p:spPr>
        <p:txBody>
          <a:bodyPr wrap="square" rtlCol="0">
            <a:spAutoFit/>
          </a:bodyPr>
          <a:p>
            <a:r>
              <a:rPr lang="en-US" altLang="zh-CN" sz="2000" b="1"/>
              <a:t>Digital certification with blockchain</a:t>
            </a:r>
            <a:endParaRPr lang="en-US" altLang="zh-CN" sz="2000" b="1"/>
          </a:p>
        </p:txBody>
      </p:sp>
      <p:sp>
        <p:nvSpPr>
          <p:cNvPr id="9" name="文本框 8"/>
          <p:cNvSpPr txBox="1"/>
          <p:nvPr/>
        </p:nvSpPr>
        <p:spPr>
          <a:xfrm>
            <a:off x="8183880" y="2639695"/>
            <a:ext cx="3569970" cy="1198880"/>
          </a:xfrm>
          <a:prstGeom prst="rect">
            <a:avLst/>
          </a:prstGeom>
          <a:noFill/>
        </p:spPr>
        <p:txBody>
          <a:bodyPr wrap="square" rtlCol="0">
            <a:spAutoFit/>
          </a:bodyPr>
          <a:p>
            <a:r>
              <a:rPr lang="en-US" altLang="zh-CN"/>
              <a:t>1. authenticity and traceable</a:t>
            </a:r>
            <a:endParaRPr lang="en-US" altLang="zh-CN"/>
          </a:p>
          <a:p>
            <a:endParaRPr lang="en-US" altLang="zh-CN"/>
          </a:p>
          <a:p>
            <a:r>
              <a:rPr lang="en-US" altLang="zh-CN"/>
              <a:t>2. difficult to modified by someone</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142268" cy="507162"/>
            <a:chOff x="384176" y="307549"/>
            <a:chExt cx="2142268"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2" y="358694"/>
              <a:ext cx="1740122" cy="400110"/>
            </a:xfrm>
            <a:prstGeom prst="rect">
              <a:avLst/>
            </a:prstGeom>
            <a:noFill/>
          </p:spPr>
          <p:txBody>
            <a:bodyPr wrap="square" rtlCol="0">
              <a:spAutoFit/>
            </a:bodyPr>
            <a:lstStyle/>
            <a:p>
              <a:r>
                <a:rPr lang="en-US" altLang="zh-CN" sz="2000" b="1" dirty="0">
                  <a:solidFill>
                    <a:srgbClr val="526188"/>
                  </a:solidFill>
                  <a:cs typeface="+mn-ea"/>
                  <a:sym typeface="+mn-lt"/>
                </a:rPr>
                <a:t>Introduction</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3" name="文本框 2"/>
          <p:cNvSpPr txBox="1"/>
          <p:nvPr/>
        </p:nvSpPr>
        <p:spPr>
          <a:xfrm>
            <a:off x="1824472" y="1166842"/>
            <a:ext cx="6360305" cy="406265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spcBef>
                <a:spcPts val="600"/>
              </a:spcBef>
              <a:spcAft>
                <a:spcPts val="600"/>
              </a:spcAft>
            </a:pPr>
            <a:r>
              <a:rPr lang="en-US" altLang="zh-CN" sz="2800" dirty="0">
                <a:latin typeface="+mn-lt"/>
                <a:ea typeface="+mn-ea"/>
                <a:cs typeface="+mn-ea"/>
                <a:sym typeface="+mn-lt"/>
              </a:rPr>
              <a:t>Related work</a:t>
            </a:r>
            <a:endParaRPr lang="en-US" altLang="zh-CN" sz="2800" dirty="0">
              <a:latin typeface="+mn-lt"/>
              <a:ea typeface="+mn-ea"/>
              <a:cs typeface="+mn-ea"/>
              <a:sym typeface="+mn-lt"/>
            </a:endParaRPr>
          </a:p>
          <a:p>
            <a:pPr marL="342900" indent="-342900" algn="l">
              <a:spcBef>
                <a:spcPts val="600"/>
              </a:spcBef>
              <a:spcAft>
                <a:spcPts val="600"/>
              </a:spcAft>
              <a:buFont typeface="Arial" panose="020B0604020202020204" pitchFamily="34" charset="0"/>
              <a:buChar char="•"/>
            </a:pPr>
            <a:r>
              <a:rPr lang="en-US" altLang="zh-CN" sz="2000" b="0" i="0" dirty="0">
                <a:effectLst/>
                <a:latin typeface="Arial" panose="020B0604020202020204" pitchFamily="34" charset="0"/>
              </a:rPr>
              <a:t>Digital academic certificates through an application based on blockchain(2017, MIT and Central New Mexico Community College)</a:t>
            </a:r>
            <a:endParaRPr lang="en-US" altLang="zh-CN" sz="2000" b="0" i="0" dirty="0">
              <a:effectLst/>
              <a:latin typeface="Arial" panose="020B0604020202020204" pitchFamily="34" charset="0"/>
            </a:endParaRPr>
          </a:p>
          <a:p>
            <a:pPr marL="800100" lvl="1" indent="-342900">
              <a:spcBef>
                <a:spcPts val="600"/>
              </a:spcBef>
              <a:spcAft>
                <a:spcPts val="600"/>
              </a:spcAft>
              <a:buFont typeface="Arial" panose="020B0604020202020204" pitchFamily="34" charset="0"/>
              <a:buChar char="•"/>
            </a:pPr>
            <a:r>
              <a:rPr lang="en-US" altLang="zh-CN" sz="2000" dirty="0">
                <a:latin typeface="Arial" panose="020B0604020202020204" pitchFamily="34" charset="0"/>
              </a:rPr>
              <a:t>Only use blockchain</a:t>
            </a:r>
            <a:endParaRPr lang="en-US" altLang="zh-CN" sz="2000" dirty="0">
              <a:latin typeface="Arial" panose="020B0604020202020204" pitchFamily="34" charset="0"/>
            </a:endParaRPr>
          </a:p>
          <a:p>
            <a:pPr marL="800100" lvl="1" indent="-342900">
              <a:spcBef>
                <a:spcPts val="600"/>
              </a:spcBef>
              <a:spcAft>
                <a:spcPts val="600"/>
              </a:spcAft>
              <a:buFont typeface="Arial" panose="020B0604020202020204" pitchFamily="34" charset="0"/>
              <a:buChar char="•"/>
            </a:pPr>
            <a:r>
              <a:rPr lang="en-US" altLang="zh-CN" sz="2000" b="0" i="0" dirty="0">
                <a:effectLst/>
                <a:latin typeface="Arial" panose="020B0604020202020204" pitchFamily="34" charset="0"/>
              </a:rPr>
              <a:t>publish a digital academic certification open source standard called </a:t>
            </a:r>
            <a:r>
              <a:rPr lang="en-US" altLang="zh-CN" sz="2000" b="0" i="0" dirty="0" err="1">
                <a:effectLst/>
                <a:latin typeface="Arial" panose="020B0604020202020204" pitchFamily="34" charset="0"/>
              </a:rPr>
              <a:t>Blockcert</a:t>
            </a:r>
            <a:endParaRPr lang="en-US" altLang="zh-CN" sz="2000" b="0" i="0" dirty="0">
              <a:effectLst/>
              <a:latin typeface="Arial" panose="020B0604020202020204" pitchFamily="34" charset="0"/>
            </a:endParaRPr>
          </a:p>
          <a:p>
            <a:pPr marL="342900" indent="-342900" algn="l">
              <a:spcBef>
                <a:spcPts val="600"/>
              </a:spcBef>
              <a:spcAft>
                <a:spcPts val="600"/>
              </a:spcAft>
              <a:buFont typeface="Arial" panose="020B0604020202020204" pitchFamily="34" charset="0"/>
              <a:buChar char="•"/>
            </a:pPr>
            <a:r>
              <a:rPr lang="en-US" altLang="zh-CN" sz="2000" dirty="0">
                <a:latin typeface="Arial" panose="020B0604020202020204" pitchFamily="34" charset="0"/>
              </a:rPr>
              <a:t>A d</a:t>
            </a:r>
            <a:r>
              <a:rPr lang="en-US" altLang="zh-CN" sz="2000" b="0" i="0" dirty="0">
                <a:effectLst/>
                <a:latin typeface="Arial" panose="020B0604020202020204" pitchFamily="34" charset="0"/>
              </a:rPr>
              <a:t>igital certificate system based on Ethereum blockchain(2020, </a:t>
            </a:r>
            <a:r>
              <a:rPr lang="en-US" altLang="zh-CN" sz="2000" b="0" i="0" dirty="0">
                <a:solidFill>
                  <a:srgbClr val="333333"/>
                </a:solidFill>
                <a:effectLst/>
                <a:latin typeface="Arial" panose="020B0604020202020204" pitchFamily="34" charset="0"/>
              </a:rPr>
              <a:t>HKUST)</a:t>
            </a:r>
            <a:endParaRPr lang="en-US" altLang="zh-CN" sz="2000" b="0" i="0" dirty="0">
              <a:effectLst/>
              <a:latin typeface="Arial" panose="020B0604020202020204" pitchFamily="34" charset="0"/>
            </a:endParaRPr>
          </a:p>
          <a:p>
            <a:pPr marL="800100" lvl="1" indent="-342900">
              <a:spcBef>
                <a:spcPts val="600"/>
              </a:spcBef>
              <a:spcAft>
                <a:spcPts val="600"/>
              </a:spcAft>
              <a:buFont typeface="Arial" panose="020B0604020202020204" pitchFamily="34" charset="0"/>
              <a:buChar char="•"/>
            </a:pPr>
            <a:r>
              <a:rPr lang="en-US" altLang="zh-CN" sz="2000" dirty="0">
                <a:latin typeface="Arial" panose="020B0604020202020204" pitchFamily="34" charset="0"/>
                <a:cs typeface="+mn-ea"/>
                <a:sym typeface="+mn-lt"/>
              </a:rPr>
              <a:t>Use blockchain and smart contract</a:t>
            </a:r>
            <a:endParaRPr lang="en-US" altLang="zh-CN" sz="2000" dirty="0">
              <a:latin typeface="+mn-lt"/>
              <a:ea typeface="+mn-ea"/>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142268" cy="507162"/>
            <a:chOff x="384176" y="307549"/>
            <a:chExt cx="2142268"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2" y="358694"/>
              <a:ext cx="1740122" cy="400110"/>
            </a:xfrm>
            <a:prstGeom prst="rect">
              <a:avLst/>
            </a:prstGeom>
            <a:noFill/>
          </p:spPr>
          <p:txBody>
            <a:bodyPr wrap="square" rtlCol="0">
              <a:spAutoFit/>
            </a:bodyPr>
            <a:lstStyle/>
            <a:p>
              <a:r>
                <a:rPr lang="en-US" altLang="zh-CN" sz="2000" b="1" dirty="0">
                  <a:solidFill>
                    <a:srgbClr val="526188"/>
                  </a:solidFill>
                  <a:cs typeface="+mn-ea"/>
                  <a:sym typeface="+mn-lt"/>
                </a:rPr>
                <a:t>Introduction</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2" name="文本框 1"/>
          <p:cNvSpPr txBox="1"/>
          <p:nvPr/>
        </p:nvSpPr>
        <p:spPr>
          <a:xfrm>
            <a:off x="1267460" y="1179195"/>
            <a:ext cx="9453245" cy="521970"/>
          </a:xfrm>
          <a:prstGeom prst="rect">
            <a:avLst/>
          </a:prstGeom>
          <a:noFill/>
        </p:spPr>
        <p:txBody>
          <a:bodyPr wrap="square" rtlCol="0">
            <a:spAutoFit/>
          </a:bodyPr>
          <a:p>
            <a:r>
              <a:rPr lang="en-US" altLang="zh-CN" sz="2800"/>
              <a:t>creation part</a:t>
            </a:r>
            <a:endParaRPr lang="en-US" altLang="zh-CN" sz="2800"/>
          </a:p>
        </p:txBody>
      </p:sp>
      <p:sp>
        <p:nvSpPr>
          <p:cNvPr id="4" name="文本框 3"/>
          <p:cNvSpPr txBox="1"/>
          <p:nvPr/>
        </p:nvSpPr>
        <p:spPr>
          <a:xfrm>
            <a:off x="1064260" y="2000885"/>
            <a:ext cx="9159240" cy="1198880"/>
          </a:xfrm>
          <a:prstGeom prst="rect">
            <a:avLst/>
          </a:prstGeom>
          <a:noFill/>
        </p:spPr>
        <p:txBody>
          <a:bodyPr wrap="square" rtlCol="0">
            <a:spAutoFit/>
          </a:bodyPr>
          <a:p>
            <a:r>
              <a:rPr lang="en-US" altLang="zh-CN"/>
              <a:t>    We will add a credit level system, that can record the dgree certification's credit. When the certification is viewed by lots of companies and give high rate of it, the credit will increase, otherwise, the credit will decrease. Other verifiers can consider the credits as an important index to evaluate the degree certification. </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1"/>
            <a:stretch>
              <a:fillRect/>
            </a:stretch>
          </p:blipFill>
          <p:spPr>
            <a:xfrm>
              <a:off x="8811925" y="5470844"/>
              <a:ext cx="573074" cy="652329"/>
            </a:xfrm>
            <a:prstGeom prst="rect">
              <a:avLst/>
            </a:prstGeom>
          </p:spPr>
        </p:pic>
        <p:pic>
          <p:nvPicPr>
            <p:cNvPr id="8" name="图片 7"/>
            <p:cNvPicPr>
              <a:picLocks noChangeAspect="1"/>
            </p:cNvPicPr>
            <p:nvPr/>
          </p:nvPicPr>
          <p:blipFill>
            <a:blip r:embed="rId2"/>
            <a:stretch>
              <a:fillRect/>
            </a:stretch>
          </p:blipFill>
          <p:spPr>
            <a:xfrm>
              <a:off x="7483297" y="4565510"/>
              <a:ext cx="1438781" cy="1231499"/>
            </a:xfrm>
            <a:prstGeom prst="rect">
              <a:avLst/>
            </a:prstGeom>
          </p:spPr>
        </p:pic>
        <p:pic>
          <p:nvPicPr>
            <p:cNvPr id="9" name="图片 8"/>
            <p:cNvPicPr>
              <a:picLocks noChangeAspect="1"/>
            </p:cNvPicPr>
            <p:nvPr/>
          </p:nvPicPr>
          <p:blipFill>
            <a:blip r:embed="rId3"/>
            <a:stretch>
              <a:fillRect/>
            </a:stretch>
          </p:blipFill>
          <p:spPr>
            <a:xfrm>
              <a:off x="6698566" y="879190"/>
              <a:ext cx="3828620" cy="3298222"/>
            </a:xfrm>
            <a:prstGeom prst="rect">
              <a:avLst/>
            </a:prstGeom>
          </p:spPr>
        </p:pic>
        <p:pic>
          <p:nvPicPr>
            <p:cNvPr id="10" name="图片 9"/>
            <p:cNvPicPr>
              <a:picLocks noChangeAspect="1"/>
            </p:cNvPicPr>
            <p:nvPr/>
          </p:nvPicPr>
          <p:blipFill>
            <a:blip r:embed="rId4">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5"/>
            <a:stretch>
              <a:fillRect/>
            </a:stretch>
          </p:blipFill>
          <p:spPr>
            <a:xfrm>
              <a:off x="8520461" y="3297771"/>
              <a:ext cx="3554276" cy="3066554"/>
            </a:xfrm>
            <a:prstGeom prst="rect">
              <a:avLst/>
            </a:prstGeom>
          </p:spPr>
        </p:pic>
      </p:grpSp>
      <p:sp>
        <p:nvSpPr>
          <p:cNvPr id="12" name="文本框 11"/>
          <p:cNvSpPr txBox="1"/>
          <p:nvPr/>
        </p:nvSpPr>
        <p:spPr>
          <a:xfrm>
            <a:off x="6493184" y="2321004"/>
            <a:ext cx="4737311"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altLang="zh-CN" sz="6600" dirty="0">
                <a:effectLst>
                  <a:outerShdw blurRad="50800" dist="38100" dir="5400000" algn="t" rotWithShape="0">
                    <a:prstClr val="black">
                      <a:alpha val="40000"/>
                    </a:prstClr>
                  </a:outerShdw>
                </a:effectLst>
                <a:cs typeface="+mn-ea"/>
                <a:sym typeface="+mn-lt"/>
              </a:rPr>
              <a:t>Techniques</a:t>
            </a:r>
            <a:endParaRPr lang="zh-CN" altLang="en-US" sz="6600" dirty="0">
              <a:effectLst>
                <a:outerShdw blurRad="50800" dist="38100" dir="5400000" algn="t" rotWithShape="0">
                  <a:prstClr val="black">
                    <a:alpha val="40000"/>
                  </a:prstClr>
                </a:outerShdw>
              </a:effectLst>
              <a:cs typeface="+mn-ea"/>
              <a:sym typeface="+mn-lt"/>
            </a:endParaRPr>
          </a:p>
        </p:txBody>
      </p:sp>
      <p:sp>
        <p:nvSpPr>
          <p:cNvPr id="15" name="文本框 14"/>
          <p:cNvSpPr txBox="1"/>
          <p:nvPr/>
        </p:nvSpPr>
        <p:spPr>
          <a:xfrm>
            <a:off x="3044480" y="3083852"/>
            <a:ext cx="2613936" cy="923330"/>
          </a:xfrm>
          <a:prstGeom prst="rect">
            <a:avLst/>
          </a:prstGeom>
          <a:noFill/>
        </p:spPr>
        <p:txBody>
          <a:bodyPr wrap="square" rtlCol="0">
            <a:spAutoFit/>
          </a:bodyPr>
          <a:lstStyle/>
          <a:p>
            <a:r>
              <a:rPr lang="en-US" altLang="zh-CN" sz="5400" b="1" dirty="0">
                <a:solidFill>
                  <a:srgbClr val="F2F2F2"/>
                </a:solidFill>
                <a:cs typeface="+mn-ea"/>
                <a:sym typeface="+mn-lt"/>
              </a:rPr>
              <a:t>PART.2</a:t>
            </a:r>
            <a:endParaRPr lang="zh-CN" altLang="en-US" sz="5400" b="1" dirty="0">
              <a:solidFill>
                <a:srgbClr val="F2F2F2"/>
              </a:solidFill>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142268" cy="507162"/>
            <a:chOff x="384176" y="307549"/>
            <a:chExt cx="2142268"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2" y="358694"/>
              <a:ext cx="1740122" cy="400110"/>
            </a:xfrm>
            <a:prstGeom prst="rect">
              <a:avLst/>
            </a:prstGeom>
            <a:noFill/>
          </p:spPr>
          <p:txBody>
            <a:bodyPr wrap="square" rtlCol="0">
              <a:spAutoFit/>
            </a:bodyPr>
            <a:lstStyle/>
            <a:p>
              <a:r>
                <a:rPr lang="en-US" altLang="zh-CN" sz="2000" b="1" dirty="0">
                  <a:solidFill>
                    <a:srgbClr val="526188"/>
                  </a:solidFill>
                  <a:cs typeface="+mn-ea"/>
                  <a:sym typeface="+mn-lt"/>
                </a:rPr>
                <a:t>Techniques</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3" name="文本框 2"/>
          <p:cNvSpPr txBox="1"/>
          <p:nvPr/>
        </p:nvSpPr>
        <p:spPr>
          <a:xfrm>
            <a:off x="2131686" y="3811824"/>
            <a:ext cx="5086585" cy="2066656"/>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2800" dirty="0">
                <a:latin typeface="+mn-lt"/>
                <a:ea typeface="+mn-ea"/>
                <a:cs typeface="+mn-ea"/>
                <a:sym typeface="+mn-lt"/>
              </a:rPr>
              <a:t>Blockchain</a:t>
            </a:r>
            <a:endParaRPr lang="en-US" altLang="zh-CN" sz="2800" dirty="0">
              <a:latin typeface="+mn-lt"/>
              <a:ea typeface="+mn-ea"/>
              <a:cs typeface="+mn-ea"/>
              <a:sym typeface="+mn-lt"/>
            </a:endParaRPr>
          </a:p>
          <a:p>
            <a:pPr marL="285750" indent="-285750" algn="l">
              <a:lnSpc>
                <a:spcPct val="150000"/>
              </a:lnSpc>
              <a:buFont typeface="Arial" panose="020B0604020202020204" pitchFamily="34" charset="0"/>
              <a:buChar char="•"/>
            </a:pPr>
            <a:r>
              <a:rPr lang="en-US" altLang="zh-CN" sz="2000" dirty="0">
                <a:latin typeface="+mn-lt"/>
                <a:ea typeface="+mn-ea"/>
                <a:cs typeface="+mn-ea"/>
                <a:sym typeface="+mn-lt"/>
              </a:rPr>
              <a:t>Decentralization</a:t>
            </a:r>
            <a:endParaRPr lang="en-US" altLang="zh-CN" sz="2000" dirty="0">
              <a:latin typeface="+mn-lt"/>
              <a:ea typeface="+mn-ea"/>
              <a:cs typeface="+mn-ea"/>
              <a:sym typeface="+mn-lt"/>
            </a:endParaRPr>
          </a:p>
          <a:p>
            <a:pPr marL="285750" indent="-285750" algn="l">
              <a:lnSpc>
                <a:spcPct val="150000"/>
              </a:lnSpc>
              <a:buFont typeface="Arial" panose="020B0604020202020204" pitchFamily="34" charset="0"/>
              <a:buChar char="•"/>
            </a:pPr>
            <a:r>
              <a:rPr lang="en-US" altLang="zh-CN" sz="2000" dirty="0">
                <a:latin typeface="+mn-lt"/>
                <a:ea typeface="+mn-ea"/>
                <a:cs typeface="+mn-ea"/>
                <a:sym typeface="+mn-lt"/>
              </a:rPr>
              <a:t>Openness</a:t>
            </a:r>
            <a:endParaRPr lang="en-US" altLang="zh-CN" sz="2000" dirty="0">
              <a:latin typeface="+mn-lt"/>
              <a:ea typeface="+mn-ea"/>
              <a:cs typeface="+mn-ea"/>
              <a:sym typeface="+mn-lt"/>
            </a:endParaRPr>
          </a:p>
          <a:p>
            <a:pPr marL="285750" indent="-285750" algn="l">
              <a:lnSpc>
                <a:spcPct val="150000"/>
              </a:lnSpc>
              <a:buFont typeface="Arial" panose="020B0604020202020204" pitchFamily="34" charset="0"/>
              <a:buChar char="•"/>
            </a:pPr>
            <a:r>
              <a:rPr lang="en-US" altLang="zh-CN" sz="2000" b="0" i="0" dirty="0" err="1">
                <a:solidFill>
                  <a:srgbClr val="333333"/>
                </a:solidFill>
                <a:effectLst/>
                <a:latin typeface="Arial" panose="020B0604020202020204" pitchFamily="34" charset="0"/>
              </a:rPr>
              <a:t>PoW</a:t>
            </a:r>
            <a:r>
              <a:rPr lang="en-US" altLang="zh-CN" sz="2000" b="0" i="0" dirty="0">
                <a:solidFill>
                  <a:srgbClr val="333333"/>
                </a:solidFill>
                <a:effectLst/>
                <a:latin typeface="Arial" panose="020B0604020202020204" pitchFamily="34" charset="0"/>
              </a:rPr>
              <a:t>: Consensus mechanism</a:t>
            </a:r>
            <a:endParaRPr lang="en-US" altLang="zh-CN" sz="2000" dirty="0">
              <a:latin typeface="+mn-lt"/>
              <a:ea typeface="+mn-ea"/>
              <a:cs typeface="+mn-ea"/>
              <a:sym typeface="+mn-lt"/>
            </a:endParaRPr>
          </a:p>
        </p:txBody>
      </p:sp>
      <p:grpSp>
        <p:nvGrpSpPr>
          <p:cNvPr id="6" name="组合 5"/>
          <p:cNvGrpSpPr/>
          <p:nvPr/>
        </p:nvGrpSpPr>
        <p:grpSpPr>
          <a:xfrm>
            <a:off x="1413517" y="1234703"/>
            <a:ext cx="2414118" cy="1739247"/>
            <a:chOff x="1453691" y="2779096"/>
            <a:chExt cx="2414118" cy="1739247"/>
          </a:xfrm>
        </p:grpSpPr>
        <p:sp>
          <p:nvSpPr>
            <p:cNvPr id="4" name="矩形: 圆角 3"/>
            <p:cNvSpPr/>
            <p:nvPr/>
          </p:nvSpPr>
          <p:spPr>
            <a:xfrm>
              <a:off x="1453691" y="2779096"/>
              <a:ext cx="2350009" cy="1739247"/>
            </a:xfrm>
            <a:prstGeom prst="roundRect">
              <a:avLst/>
            </a:prstGeom>
            <a:no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517801" y="2951946"/>
              <a:ext cx="2350008"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400" dirty="0"/>
                <a:t>Random number</a:t>
              </a:r>
              <a:endParaRPr lang="en-US" altLang="zh-CN" sz="1400" dirty="0"/>
            </a:p>
            <a:p>
              <a:pPr marL="285750" indent="-285750">
                <a:lnSpc>
                  <a:spcPct val="150000"/>
                </a:lnSpc>
                <a:buFont typeface="Arial" panose="020B0604020202020204" pitchFamily="34" charset="0"/>
                <a:buChar char="•"/>
              </a:pPr>
              <a:r>
                <a:rPr lang="en-US" altLang="zh-CN" sz="1400" dirty="0"/>
                <a:t>Transactions</a:t>
              </a:r>
              <a:endParaRPr lang="en-US" altLang="zh-CN" sz="1400" dirty="0"/>
            </a:p>
            <a:p>
              <a:pPr marL="285750" indent="-285750">
                <a:lnSpc>
                  <a:spcPct val="150000"/>
                </a:lnSpc>
                <a:buFont typeface="Arial" panose="020B0604020202020204" pitchFamily="34" charset="0"/>
                <a:buChar char="•"/>
              </a:pPr>
              <a:r>
                <a:rPr lang="en-US" altLang="zh-CN" sz="1400" dirty="0"/>
                <a:t>Timestamp</a:t>
              </a:r>
              <a:endParaRPr lang="en-US" altLang="zh-CN" sz="1400" dirty="0"/>
            </a:p>
            <a:p>
              <a:pPr marL="285750" indent="-285750">
                <a:lnSpc>
                  <a:spcPct val="150000"/>
                </a:lnSpc>
                <a:buFont typeface="Arial" panose="020B0604020202020204" pitchFamily="34" charset="0"/>
                <a:buChar char="•"/>
              </a:pPr>
              <a:r>
                <a:rPr lang="en-US" altLang="zh-CN" sz="1400" dirty="0"/>
                <a:t>Hash of previous Block</a:t>
              </a:r>
              <a:endParaRPr lang="zh-CN" altLang="en-US" sz="1400" dirty="0"/>
            </a:p>
          </p:txBody>
        </p:sp>
      </p:grpSp>
      <p:grpSp>
        <p:nvGrpSpPr>
          <p:cNvPr id="56" name="组合 55"/>
          <p:cNvGrpSpPr/>
          <p:nvPr/>
        </p:nvGrpSpPr>
        <p:grpSpPr>
          <a:xfrm>
            <a:off x="4610869" y="1243224"/>
            <a:ext cx="2414118" cy="1739247"/>
            <a:chOff x="1453691" y="2779096"/>
            <a:chExt cx="2414118" cy="1739247"/>
          </a:xfrm>
        </p:grpSpPr>
        <p:sp>
          <p:nvSpPr>
            <p:cNvPr id="57" name="矩形: 圆角 56"/>
            <p:cNvSpPr/>
            <p:nvPr/>
          </p:nvSpPr>
          <p:spPr>
            <a:xfrm>
              <a:off x="1453691" y="2779096"/>
              <a:ext cx="2350009" cy="1739247"/>
            </a:xfrm>
            <a:prstGeom prst="roundRect">
              <a:avLst/>
            </a:prstGeom>
            <a:no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1517801" y="2951946"/>
              <a:ext cx="2350008"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400" dirty="0"/>
                <a:t>Random number</a:t>
              </a:r>
              <a:endParaRPr lang="en-US" altLang="zh-CN" sz="1400" dirty="0"/>
            </a:p>
            <a:p>
              <a:pPr marL="285750" indent="-285750">
                <a:lnSpc>
                  <a:spcPct val="150000"/>
                </a:lnSpc>
                <a:buFont typeface="Arial" panose="020B0604020202020204" pitchFamily="34" charset="0"/>
                <a:buChar char="•"/>
              </a:pPr>
              <a:r>
                <a:rPr lang="en-US" altLang="zh-CN" sz="1400" dirty="0"/>
                <a:t>Transactions</a:t>
              </a:r>
              <a:endParaRPr lang="en-US" altLang="zh-CN" sz="1400" dirty="0"/>
            </a:p>
            <a:p>
              <a:pPr marL="285750" indent="-285750">
                <a:lnSpc>
                  <a:spcPct val="150000"/>
                </a:lnSpc>
                <a:buFont typeface="Arial" panose="020B0604020202020204" pitchFamily="34" charset="0"/>
                <a:buChar char="•"/>
              </a:pPr>
              <a:r>
                <a:rPr lang="en-US" altLang="zh-CN" sz="1400" dirty="0"/>
                <a:t>Timestamp</a:t>
              </a:r>
              <a:endParaRPr lang="en-US" altLang="zh-CN" sz="1400" dirty="0"/>
            </a:p>
            <a:p>
              <a:pPr marL="285750" indent="-285750">
                <a:lnSpc>
                  <a:spcPct val="150000"/>
                </a:lnSpc>
                <a:buFont typeface="Arial" panose="020B0604020202020204" pitchFamily="34" charset="0"/>
                <a:buChar char="•"/>
              </a:pPr>
              <a:r>
                <a:rPr lang="en-US" altLang="zh-CN" sz="1400" dirty="0"/>
                <a:t>Hash of previous Block</a:t>
              </a:r>
              <a:endParaRPr lang="zh-CN" altLang="en-US" sz="1400" dirty="0"/>
            </a:p>
          </p:txBody>
        </p:sp>
      </p:grpSp>
      <p:grpSp>
        <p:nvGrpSpPr>
          <p:cNvPr id="59" name="组合 58"/>
          <p:cNvGrpSpPr/>
          <p:nvPr/>
        </p:nvGrpSpPr>
        <p:grpSpPr>
          <a:xfrm>
            <a:off x="7744112" y="1234702"/>
            <a:ext cx="2414118" cy="1739247"/>
            <a:chOff x="1453691" y="2779096"/>
            <a:chExt cx="2414118" cy="1739247"/>
          </a:xfrm>
        </p:grpSpPr>
        <p:sp>
          <p:nvSpPr>
            <p:cNvPr id="60" name="矩形: 圆角 59"/>
            <p:cNvSpPr/>
            <p:nvPr/>
          </p:nvSpPr>
          <p:spPr>
            <a:xfrm>
              <a:off x="1453691" y="2779096"/>
              <a:ext cx="2350009" cy="1739247"/>
            </a:xfrm>
            <a:prstGeom prst="roundRect">
              <a:avLst/>
            </a:prstGeom>
            <a:no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1517801" y="2951946"/>
              <a:ext cx="2350008"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400" dirty="0"/>
                <a:t>Random number</a:t>
              </a:r>
              <a:endParaRPr lang="en-US" altLang="zh-CN" sz="1400" dirty="0"/>
            </a:p>
            <a:p>
              <a:pPr marL="285750" indent="-285750">
                <a:lnSpc>
                  <a:spcPct val="150000"/>
                </a:lnSpc>
                <a:buFont typeface="Arial" panose="020B0604020202020204" pitchFamily="34" charset="0"/>
                <a:buChar char="•"/>
              </a:pPr>
              <a:r>
                <a:rPr lang="en-US" altLang="zh-CN" sz="1400" dirty="0"/>
                <a:t>Transactions</a:t>
              </a:r>
              <a:endParaRPr lang="en-US" altLang="zh-CN" sz="1400" dirty="0"/>
            </a:p>
            <a:p>
              <a:pPr marL="285750" indent="-285750">
                <a:lnSpc>
                  <a:spcPct val="150000"/>
                </a:lnSpc>
                <a:buFont typeface="Arial" panose="020B0604020202020204" pitchFamily="34" charset="0"/>
                <a:buChar char="•"/>
              </a:pPr>
              <a:r>
                <a:rPr lang="en-US" altLang="zh-CN" sz="1400" dirty="0"/>
                <a:t>Timestamp</a:t>
              </a:r>
              <a:endParaRPr lang="en-US" altLang="zh-CN" sz="1400" dirty="0"/>
            </a:p>
            <a:p>
              <a:pPr marL="285750" indent="-285750">
                <a:lnSpc>
                  <a:spcPct val="150000"/>
                </a:lnSpc>
                <a:buFont typeface="Arial" panose="020B0604020202020204" pitchFamily="34" charset="0"/>
                <a:buChar char="•"/>
              </a:pPr>
              <a:r>
                <a:rPr lang="en-US" altLang="zh-CN" sz="1400" dirty="0"/>
                <a:t>Hash of previous Block</a:t>
              </a:r>
              <a:endParaRPr lang="zh-CN" altLang="en-US" sz="1400" dirty="0"/>
            </a:p>
          </p:txBody>
        </p:sp>
      </p:grpSp>
      <p:cxnSp>
        <p:nvCxnSpPr>
          <p:cNvPr id="10" name="连接符: 曲线 9"/>
          <p:cNvCxnSpPr>
            <a:stCxn id="4" idx="2"/>
            <a:endCxn id="57" idx="0"/>
          </p:cNvCxnSpPr>
          <p:nvPr/>
        </p:nvCxnSpPr>
        <p:spPr>
          <a:xfrm rot="5400000" flipH="1" flipV="1">
            <a:off x="3321835" y="509911"/>
            <a:ext cx="1730726" cy="3197352"/>
          </a:xfrm>
          <a:prstGeom prst="curvedConnector5">
            <a:avLst>
              <a:gd name="adj1" fmla="val -13208"/>
              <a:gd name="adj2" fmla="val 50000"/>
              <a:gd name="adj3" fmla="val 113208"/>
            </a:avLst>
          </a:prstGeom>
          <a:ln w="38100" cmpd="sng">
            <a:prstDash val="dash"/>
          </a:ln>
        </p:spPr>
        <p:style>
          <a:lnRef idx="1">
            <a:schemeClr val="accent1"/>
          </a:lnRef>
          <a:fillRef idx="0">
            <a:schemeClr val="accent1"/>
          </a:fillRef>
          <a:effectRef idx="0">
            <a:schemeClr val="accent1"/>
          </a:effectRef>
          <a:fontRef idx="minor">
            <a:schemeClr val="tx1"/>
          </a:fontRef>
        </p:style>
      </p:cxnSp>
      <p:cxnSp>
        <p:nvCxnSpPr>
          <p:cNvPr id="62" name="连接符: 曲线 61"/>
          <p:cNvCxnSpPr/>
          <p:nvPr/>
        </p:nvCxnSpPr>
        <p:spPr>
          <a:xfrm rot="5400000" flipH="1" flipV="1">
            <a:off x="6567098" y="518432"/>
            <a:ext cx="1730726" cy="3197352"/>
          </a:xfrm>
          <a:prstGeom prst="curvedConnector5">
            <a:avLst>
              <a:gd name="adj1" fmla="val -13208"/>
              <a:gd name="adj2" fmla="val 50000"/>
              <a:gd name="adj3" fmla="val 113208"/>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63" name="连接符: 曲线 62"/>
          <p:cNvCxnSpPr/>
          <p:nvPr/>
        </p:nvCxnSpPr>
        <p:spPr>
          <a:xfrm rot="5400000" flipH="1" flipV="1">
            <a:off x="177155" y="481400"/>
            <a:ext cx="1730726" cy="3197352"/>
          </a:xfrm>
          <a:prstGeom prst="curvedConnector5">
            <a:avLst>
              <a:gd name="adj1" fmla="val -13208"/>
              <a:gd name="adj2" fmla="val 50000"/>
              <a:gd name="adj3" fmla="val 113208"/>
            </a:avLst>
          </a:prstGeom>
          <a:ln w="38100" cmpd="sng">
            <a:prstDash val="dash"/>
          </a:ln>
        </p:spPr>
        <p:style>
          <a:lnRef idx="1">
            <a:schemeClr val="accent1"/>
          </a:lnRef>
          <a:fillRef idx="0">
            <a:schemeClr val="accent1"/>
          </a:fillRef>
          <a:effectRef idx="0">
            <a:schemeClr val="accent1"/>
          </a:effectRef>
          <a:fontRef idx="minor">
            <a:schemeClr val="tx1"/>
          </a:fontRef>
        </p:style>
      </p:cxnSp>
      <p:cxnSp>
        <p:nvCxnSpPr>
          <p:cNvPr id="64" name="连接符: 曲线 63"/>
          <p:cNvCxnSpPr/>
          <p:nvPr/>
        </p:nvCxnSpPr>
        <p:spPr>
          <a:xfrm rot="5400000" flipH="1" flipV="1">
            <a:off x="9663866" y="535475"/>
            <a:ext cx="1730726" cy="3197352"/>
          </a:xfrm>
          <a:prstGeom prst="curvedConnector5">
            <a:avLst>
              <a:gd name="adj1" fmla="val -13208"/>
              <a:gd name="adj2" fmla="val 50000"/>
              <a:gd name="adj3" fmla="val 113208"/>
            </a:avLst>
          </a:prstGeom>
          <a:ln w="38100" cmpd="sng">
            <a:prstDash val="dash"/>
          </a:ln>
        </p:spPr>
        <p:style>
          <a:lnRef idx="1">
            <a:schemeClr val="accent1"/>
          </a:lnRef>
          <a:fillRef idx="0">
            <a:schemeClr val="accent1"/>
          </a:fillRef>
          <a:effectRef idx="0">
            <a:schemeClr val="accent1"/>
          </a:effectRef>
          <a:fontRef idx="minor">
            <a:schemeClr val="tx1"/>
          </a:fontRef>
        </p:style>
      </p:cxnSp>
      <p:sp>
        <p:nvSpPr>
          <p:cNvPr id="66" name="矩形: 圆角 65"/>
          <p:cNvSpPr/>
          <p:nvPr/>
        </p:nvSpPr>
        <p:spPr>
          <a:xfrm>
            <a:off x="10888792" y="1251745"/>
            <a:ext cx="2350009" cy="1739247"/>
          </a:xfrm>
          <a:prstGeom prst="roundRect">
            <a:avLst/>
          </a:prstGeom>
          <a:no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1731163" y="1234701"/>
            <a:ext cx="2350009" cy="1739247"/>
          </a:xfrm>
          <a:prstGeom prst="roundRect">
            <a:avLst/>
          </a:prstGeom>
          <a:no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qjmjn0g">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3477</Words>
  <Application>WPS 演示</Application>
  <PresentationFormat>宽屏</PresentationFormat>
  <Paragraphs>169</Paragraphs>
  <Slides>17</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Calibri</vt:lpstr>
      <vt:lpstr>方正细谭黑简体</vt:lpstr>
      <vt:lpstr>黑体</vt:lpstr>
      <vt:lpstr>Agency FB</vt:lpstr>
      <vt:lpstr>华文仿宋</vt:lpstr>
      <vt:lpstr>仿宋</vt:lpstr>
      <vt:lpstr>Trebuchet MS</vt:lpstr>
      <vt:lpstr>微软雅黑</vt:lpstr>
      <vt:lpstr>Arial Unicode MS</vt:lpstr>
      <vt:lpstr>等线</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蓝黄商务</dc:title>
  <dc:creator>第一PPT</dc:creator>
  <cp:keywords>www.1ppt.com</cp:keywords>
  <dc:description>www.1ppt.com</dc:description>
  <cp:lastModifiedBy>高富帅123</cp:lastModifiedBy>
  <cp:revision>94</cp:revision>
  <dcterms:created xsi:type="dcterms:W3CDTF">2020-03-11T02:21:00Z</dcterms:created>
  <dcterms:modified xsi:type="dcterms:W3CDTF">2020-10-27T15:57:06Z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