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8" r:id="rId4"/>
    <p:sldMasterId id="2147483693" r:id="rId5"/>
    <p:sldMasterId id="2147483708" r:id="rId6"/>
    <p:sldMasterId id="2147483723" r:id="rId7"/>
  </p:sldMasterIdLst>
  <p:notesMasterIdLst>
    <p:notesMasterId r:id="rId17"/>
  </p:notesMasterIdLst>
  <p:sldIdLst>
    <p:sldId id="268" r:id="rId8"/>
    <p:sldId id="269" r:id="rId9"/>
    <p:sldId id="1303" r:id="rId10"/>
    <p:sldId id="1304" r:id="rId11"/>
    <p:sldId id="1310" r:id="rId12"/>
    <p:sldId id="1311" r:id="rId13"/>
    <p:sldId id="1312" r:id="rId14"/>
    <p:sldId id="1305" r:id="rId15"/>
    <p:sldId id="130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674"/>
    <a:srgbClr val="ED6C00"/>
    <a:srgbClr val="2BB7B3"/>
    <a:srgbClr val="06383C"/>
    <a:srgbClr val="EAF8F7"/>
    <a:srgbClr val="CFEFF9"/>
    <a:srgbClr val="FFFFFF"/>
    <a:srgbClr val="40C8F4"/>
    <a:srgbClr val="1A7BA3"/>
    <a:srgbClr val="474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F268F-45B2-47BC-98AA-615BEED9EA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DFB8-2F67-486E-9DF6-6AC9CEB9DA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1"/>
          </p:cNvSpPr>
          <p:nvPr>
            <p:ph sz="quarter" idx="10" hasCustomPrompt="1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1"/>
          </p:cNvSpPr>
          <p:nvPr>
            <p:ph sz="quarter" idx="11" hasCustomPrompt="1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1"/>
          </p:cNvSpPr>
          <p:nvPr>
            <p:ph sz="quarter" idx="12" hasCustomPrompt="1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1"/>
          </p:cNvSpPr>
          <p:nvPr>
            <p:ph sz="quarter" idx="10" hasCustomPrompt="1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1"/>
          </p:cNvSpPr>
          <p:nvPr>
            <p:ph sz="quarter" idx="11" hasCustomPrompt="1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1"/>
          </p:cNvSpPr>
          <p:nvPr>
            <p:ph sz="quarter" idx="12" hasCustomPrompt="1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1"/>
          </p:cNvSpPr>
          <p:nvPr>
            <p:ph sz="quarter" idx="10" hasCustomPrompt="1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1"/>
          </p:cNvSpPr>
          <p:nvPr>
            <p:ph sz="quarter" idx="11" hasCustomPrompt="1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1"/>
          </p:cNvSpPr>
          <p:nvPr>
            <p:ph sz="quarter" idx="12" hasCustomPrompt="1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1"/>
          </p:cNvSpPr>
          <p:nvPr>
            <p:ph sz="quarter" idx="10" hasCustomPrompt="1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1"/>
          </p:cNvSpPr>
          <p:nvPr>
            <p:ph sz="quarter" idx="11" hasCustomPrompt="1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1"/>
          </p:cNvSpPr>
          <p:nvPr>
            <p:ph sz="quarter" idx="12" hasCustomPrompt="1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1"/>
          </p:cNvSpPr>
          <p:nvPr>
            <p:ph sz="quarter" idx="10" hasCustomPrompt="1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1"/>
          </p:cNvSpPr>
          <p:nvPr>
            <p:ph sz="quarter" idx="11" hasCustomPrompt="1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1"/>
          </p:cNvSpPr>
          <p:nvPr>
            <p:ph sz="quarter" idx="12" hasCustomPrompt="1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46" name="内容占位符 45"/>
          <p:cNvSpPr>
            <a:spLocks noGrp="1"/>
          </p:cNvSpPr>
          <p:nvPr>
            <p:ph sz="quarter" idx="10" hasCustomPrompt="1"/>
          </p:nvPr>
        </p:nvSpPr>
        <p:spPr>
          <a:xfrm>
            <a:off x="515937" y="524610"/>
            <a:ext cx="10620985" cy="561730"/>
          </a:xfrm>
        </p:spPr>
        <p:txBody>
          <a:bodyPr>
            <a:normAutofit/>
          </a:bodyPr>
          <a:lstStyle>
            <a:lvl1pPr marL="0" indent="0">
              <a:buNone/>
              <a:defRPr sz="3600" spc="300" baseline="0">
                <a:latin typeface="+mj-lt"/>
              </a:defRPr>
            </a:lvl1pPr>
          </a:lstStyle>
          <a:p>
            <a:pPr lvl="0"/>
            <a:r>
              <a:rPr lang="en-US" altLang="zh-CN" sz="3600" dirty="0"/>
              <a:t>Title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Title</a:t>
            </a:r>
            <a:endParaRPr lang="zh-CN" altLang="en-US" dirty="0"/>
          </a:p>
        </p:txBody>
      </p:sp>
      <p:sp>
        <p:nvSpPr>
          <p:cNvPr id="50" name="内容占位符 49"/>
          <p:cNvSpPr>
            <a:spLocks noGrp="1"/>
          </p:cNvSpPr>
          <p:nvPr>
            <p:ph sz="quarter" idx="11" hasCustomPrompt="1"/>
          </p:nvPr>
        </p:nvSpPr>
        <p:spPr>
          <a:xfrm>
            <a:off x="962024" y="1419917"/>
            <a:ext cx="9635638" cy="435553"/>
          </a:xfrm>
        </p:spPr>
        <p:txBody>
          <a:bodyPr>
            <a:normAutofit/>
          </a:bodyPr>
          <a:lstStyle>
            <a:lvl1pPr marL="0" indent="0">
              <a:buNone/>
              <a:defRPr sz="2400" spc="100" baseline="0">
                <a:solidFill>
                  <a:srgbClr val="ED6C00"/>
                </a:solidFill>
                <a:latin typeface="+mj-lt"/>
              </a:defRPr>
            </a:lvl1pPr>
          </a:lstStyle>
          <a:p>
            <a:pPr lvl="0"/>
            <a:r>
              <a:rPr lang="en-US" altLang="zh-CN" sz="2400" dirty="0"/>
              <a:t>Subtitle</a:t>
            </a:r>
            <a:endParaRPr lang="zh-CN" altLang="en-US" dirty="0"/>
          </a:p>
        </p:txBody>
      </p:sp>
      <p:sp>
        <p:nvSpPr>
          <p:cNvPr id="52" name="内容占位符 51"/>
          <p:cNvSpPr>
            <a:spLocks noGrp="1"/>
          </p:cNvSpPr>
          <p:nvPr>
            <p:ph sz="quarter" idx="12" hasCustomPrompt="1"/>
          </p:nvPr>
        </p:nvSpPr>
        <p:spPr>
          <a:xfrm>
            <a:off x="962024" y="2268027"/>
            <a:ext cx="7544435" cy="3455227"/>
          </a:xfrm>
        </p:spPr>
        <p:txBody>
          <a:bodyPr>
            <a:normAutofit/>
          </a:bodyPr>
          <a:lstStyle>
            <a:lvl1pPr>
              <a:defRPr sz="2000" spc="100" baseline="0">
                <a:latin typeface="+mn-lt"/>
              </a:defRPr>
            </a:lvl1pPr>
            <a:lvl2pPr>
              <a:defRPr sz="2000" spc="0" baseline="0">
                <a:latin typeface="+mn-lt"/>
              </a:defRPr>
            </a:lvl2pPr>
            <a:lvl3pPr marL="9144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/>
              <a:t>Sub subtitle</a:t>
            </a:r>
            <a:endParaRPr lang="en-US" altLang="zh-CN" dirty="0"/>
          </a:p>
          <a:p>
            <a:pPr lvl="1"/>
            <a:r>
              <a:rPr lang="en-US" altLang="zh-CN" dirty="0"/>
              <a:t>paragraph</a:t>
            </a:r>
            <a:endParaRPr lang="en-US" altLang="zh-CN" dirty="0"/>
          </a:p>
        </p:txBody>
      </p:sp>
      <p:sp>
        <p:nvSpPr>
          <p:cNvPr id="53" name="Date Placeholder 2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79564" y="3899693"/>
            <a:ext cx="6529266" cy="226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92A-3ED1-4516-8A99-085F3C142A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4609DE-E244-4E38-B89D-B3E2BD2425CE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EC045E-6026-4E1E-962F-B9988D3BA775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467" y="1712793"/>
            <a:ext cx="11050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Credential Delegation System</a:t>
            </a: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Using Intel SGX</a:t>
            </a: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4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395" y="3711742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0395" y="3852545"/>
            <a:ext cx="174434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  <a:sym typeface="+mn-ea"/>
              </a:rPr>
              <a:t>Part A</a:t>
            </a:r>
            <a:endParaRPr kumimoji="0" lang="en-US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35723" y="469413"/>
            <a:ext cx="3496310" cy="1645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cs"/>
              </a:rPr>
              <a:t>Catalogue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242185" y="184975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2BB7B3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262076" y="2233206"/>
            <a:ext cx="24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Concept of credential delegation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Introduction to TEE and SGX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94255" y="3261995"/>
            <a:ext cx="245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Background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330450" y="3636010"/>
            <a:ext cx="218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Technical background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Microsoft YaHei UI Light" panose="020B0502040204020203" charset="-122"/>
                <a:ea typeface="Microsoft YaHei UI Light" panose="020B0502040204020203" charset="-122"/>
              </a:rPr>
              <a:t>Related work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294255" y="4645025"/>
            <a:ext cx="328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System Design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13940" y="5028565"/>
            <a:ext cx="2620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Details of credential delegation system and its enhancement.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4725" y="0"/>
            <a:ext cx="6137275" cy="6857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7" name="任意多边形: 形状 36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950" y="1539875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1950" y="2938780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1950" y="4516755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r>
            <a:endParaRPr kumimoji="0" lang="en-US" altLang="zh-CN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3210" y="195516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dirty="0">
                <a:solidFill>
                  <a:srgbClr val="2BB7B3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Plan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23101" y="2338616"/>
            <a:ext cx="24889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icrosoft YaHei UI Light" panose="020B0502040204020203" charset="-122"/>
                <a:ea typeface="Microsoft YaHei UI Light" panose="020B0502040204020203" charset="-122"/>
                <a:cs typeface="+mn-cs"/>
              </a:rPr>
              <a:t>Future plan of each phase.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icrosoft YaHei UI Light" panose="020B0502040204020203" charset="-122"/>
              <a:ea typeface="Microsoft YaHei UI Light" panose="020B0502040204020203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92975" y="1645285"/>
            <a:ext cx="61023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7200" b="1" i="0" u="none" strike="noStrike" kern="1200" cap="none" spc="0" normalizeH="0" baseline="0" noProof="0">
                <a:ln>
                  <a:noFill/>
                </a:ln>
                <a:solidFill>
                  <a:srgbClr val="ED6C00"/>
                </a:solidFill>
                <a:effectLst>
                  <a:outerShdw blurRad="38100" dist="19050" dir="2700000" algn="tl" rotWithShape="0">
                    <a:srgbClr val="ED6C00">
                      <a:alpha val="40000"/>
                    </a:srgbClr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r>
            <a:endParaRPr kumimoji="0" lang="en-US" altLang="en-US" sz="7200" b="1" i="0" u="none" strike="noStrike" kern="1200" cap="none" spc="0" normalizeH="0" baseline="0" noProof="0">
              <a:ln>
                <a:noFill/>
              </a:ln>
              <a:solidFill>
                <a:srgbClr val="ED6C00"/>
              </a:solidFill>
              <a:effectLst>
                <a:outerShdw blurRad="38100" dist="19050" dir="2700000" algn="tl" rotWithShape="0">
                  <a:srgbClr val="ED6C00">
                    <a:alpha val="40000"/>
                  </a:srgbClr>
                </a:outerShdw>
              </a:effectLs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Delegation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Owners delegate their credentials to </a:t>
            </a:r>
            <a:r>
              <a:rPr lang="en-US" altLang="zh-CN" dirty="0" err="1"/>
              <a:t>delegatees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TEE and Intel SGX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TEE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r>
              <a:rPr lang="en-US" altLang="zh-CN" dirty="0"/>
              <a:t>Intel SGX</a:t>
            </a:r>
            <a:endParaRPr lang="en-US" altLang="zh-CN" dirty="0"/>
          </a:p>
          <a:p>
            <a:pPr lvl="1"/>
            <a:r>
              <a:rPr lang="en-US" altLang="zh-CN"/>
              <a:t>…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15620" y="524510"/>
            <a:ext cx="10621010" cy="895350"/>
          </a:xfrm>
        </p:spPr>
        <p:txBody>
          <a:bodyPr>
            <a:normAutofit/>
          </a:bodyPr>
          <a:lstStyle/>
          <a:p>
            <a:r>
              <a:rPr lang="en-US" altLang="en-US" dirty="0"/>
              <a:t>Background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62025" y="1419860"/>
            <a:ext cx="9635490" cy="689610"/>
          </a:xfrm>
        </p:spPr>
        <p:txBody>
          <a:bodyPr>
            <a:normAutofit/>
          </a:bodyPr>
          <a:lstStyle/>
          <a:p>
            <a:r>
              <a:rPr lang="en-US" altLang="en-US" dirty="0"/>
              <a:t>Intel SGX</a:t>
            </a:r>
            <a:endParaRPr lang="en-US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2021-03-29 17-16-04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3420" y="2453640"/>
            <a:ext cx="6273165" cy="2761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15620" y="524510"/>
            <a:ext cx="10621010" cy="895350"/>
          </a:xfrm>
        </p:spPr>
        <p:txBody>
          <a:bodyPr>
            <a:normAutofit/>
          </a:bodyPr>
          <a:lstStyle/>
          <a:p>
            <a:r>
              <a:rPr lang="en-US" altLang="en-US" dirty="0"/>
              <a:t>Background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62025" y="1419860"/>
            <a:ext cx="9635490" cy="656590"/>
          </a:xfrm>
        </p:spPr>
        <p:txBody>
          <a:bodyPr>
            <a:normAutofit/>
          </a:bodyPr>
          <a:lstStyle/>
          <a:p>
            <a:r>
              <a:rPr lang="en-US" altLang="en-US" dirty="0"/>
              <a:t>Enclave and ocall/ecall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108700" y="2386965"/>
            <a:ext cx="5132705" cy="3146425"/>
            <a:chOff x="9620" y="3759"/>
            <a:chExt cx="8083" cy="4955"/>
          </a:xfrm>
        </p:grpSpPr>
        <p:sp>
          <p:nvSpPr>
            <p:cNvPr id="8" name="矩形 7"/>
            <p:cNvSpPr/>
            <p:nvPr/>
          </p:nvSpPr>
          <p:spPr>
            <a:xfrm>
              <a:off x="12064" y="3759"/>
              <a:ext cx="4746" cy="668"/>
            </a:xfrm>
            <a:prstGeom prst="rect">
              <a:avLst/>
            </a:prstGeom>
            <a:solidFill>
              <a:srgbClr val="BDD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lt"/>
                </a:rPr>
                <a:t>App</a:t>
              </a:r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511" y="5284"/>
              <a:ext cx="5193" cy="668"/>
            </a:xfrm>
            <a:prstGeom prst="rect">
              <a:avLst/>
            </a:prstGeom>
            <a:solidFill>
              <a:srgbClr val="C7E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BA3"/>
                  </a:solidFill>
                  <a:latin typeface="+mj-lt"/>
                </a:rPr>
                <a:t>OS/VMM</a:t>
              </a:r>
              <a:endParaRPr lang="zh-CN" altLang="en-US" dirty="0">
                <a:solidFill>
                  <a:srgbClr val="1A7BA3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174" y="6603"/>
              <a:ext cx="5633" cy="668"/>
            </a:xfrm>
            <a:prstGeom prst="rect">
              <a:avLst/>
            </a:prstGeom>
            <a:solidFill>
              <a:srgbClr val="40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74E56"/>
                  </a:solidFill>
                  <a:latin typeface="+mj-lt"/>
                </a:rPr>
                <a:t>Processor</a:t>
              </a:r>
              <a:endParaRPr lang="zh-CN" altLang="en-US" dirty="0">
                <a:solidFill>
                  <a:srgbClr val="474E56"/>
                </a:solidFill>
                <a:latin typeface="+mj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511" y="8046"/>
              <a:ext cx="5193" cy="668"/>
            </a:xfrm>
            <a:prstGeom prst="rect">
              <a:avLst/>
            </a:prstGeom>
            <a:solidFill>
              <a:srgbClr val="137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CFEFF9"/>
                  </a:solidFill>
                  <a:latin typeface="+mj-lt"/>
                </a:rPr>
                <a:t>Memory</a:t>
              </a:r>
              <a:endParaRPr lang="zh-CN" altLang="en-US" dirty="0">
                <a:solidFill>
                  <a:srgbClr val="CFEFF9"/>
                </a:solidFill>
                <a:latin typeface="+mj-lt"/>
              </a:endParaRPr>
            </a:p>
          </p:txBody>
        </p:sp>
        <p:cxnSp>
          <p:nvCxnSpPr>
            <p:cNvPr id="13" name="连接符: 肘形 12"/>
            <p:cNvCxnSpPr>
              <a:stCxn id="8" idx="1"/>
              <a:endCxn id="30" idx="1"/>
            </p:cNvCxnSpPr>
            <p:nvPr/>
          </p:nvCxnSpPr>
          <p:spPr>
            <a:xfrm rot="10800000" flipH="1" flipV="1">
              <a:off x="12064" y="4093"/>
              <a:ext cx="447" cy="4197"/>
            </a:xfrm>
            <a:prstGeom prst="bentConnector3">
              <a:avLst>
                <a:gd name="adj1" fmla="val -83893"/>
              </a:avLst>
            </a:prstGeom>
            <a:ln w="254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/>
            <p:cNvSpPr/>
            <p:nvPr/>
          </p:nvSpPr>
          <p:spPr>
            <a:xfrm>
              <a:off x="11174" y="6603"/>
              <a:ext cx="1144" cy="488"/>
            </a:xfrm>
            <a:prstGeom prst="round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SGX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620" y="5351"/>
              <a:ext cx="2444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pc="100" dirty="0">
                  <a:solidFill>
                    <a:srgbClr val="06383C"/>
                  </a:solidFill>
                  <a:latin typeface="+mj-lt"/>
                </a:rPr>
                <a:t>Ocall/</a:t>
              </a:r>
              <a:r>
                <a:rPr lang="en-US" altLang="zh-CN" sz="1600" spc="100" dirty="0" err="1">
                  <a:solidFill>
                    <a:srgbClr val="06383C"/>
                  </a:solidFill>
                  <a:latin typeface="+mj-lt"/>
                </a:rPr>
                <a:t>Ecall</a:t>
              </a:r>
              <a:endParaRPr lang="zh-CN" altLang="en-US" sz="1600" spc="100" dirty="0">
                <a:solidFill>
                  <a:srgbClr val="06383C"/>
                </a:solidFill>
                <a:latin typeface="+mj-lt"/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12511" y="8046"/>
              <a:ext cx="1669" cy="488"/>
            </a:xfrm>
            <a:prstGeom prst="roundRect">
              <a:avLst/>
            </a:prstGeom>
            <a:solidFill>
              <a:srgbClr val="063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CFEFF9"/>
                  </a:solidFill>
                  <a:latin typeface="+mj-lt"/>
                </a:rPr>
                <a:t>Enclave</a:t>
              </a:r>
              <a:endParaRPr lang="zh-CN" altLang="en-US" sz="1100" dirty="0">
                <a:solidFill>
                  <a:srgbClr val="CFEFF9"/>
                </a:solidFill>
                <a:latin typeface="+mj-lt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Enclave is protected by</a:t>
            </a:r>
            <a:endParaRPr lang="en-US" altLang="zh-CN" dirty="0"/>
          </a:p>
          <a:p>
            <a:pPr lvl="1"/>
            <a:r>
              <a:rPr lang="en-US" altLang="zh-CN" dirty="0"/>
              <a:t>Processor Reserved Memory (PRM)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15620" y="524510"/>
            <a:ext cx="10621010" cy="895350"/>
          </a:xfrm>
        </p:spPr>
        <p:txBody>
          <a:bodyPr>
            <a:normAutofit/>
          </a:bodyPr>
          <a:lstStyle/>
          <a:p>
            <a:r>
              <a:rPr lang="en-US" altLang="en-US" dirty="0"/>
              <a:t>Background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62025" y="1419860"/>
            <a:ext cx="9635490" cy="656590"/>
          </a:xfrm>
        </p:spPr>
        <p:txBody>
          <a:bodyPr>
            <a:normAutofit/>
          </a:bodyPr>
          <a:lstStyle/>
          <a:p>
            <a:r>
              <a:rPr lang="en-US" altLang="en-US" dirty="0"/>
              <a:t>Attestation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0" y="2076450"/>
            <a:ext cx="879475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5000"/>
          </a:bodyPr>
          <a:lstStyle/>
          <a:p>
            <a:r>
              <a:rPr lang="en-US" altLang="en-US" dirty="0"/>
              <a:t>System Design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1"/>
          </p:nvPr>
        </p:nvSpPr>
        <p:spPr>
          <a:xfrm>
            <a:off x="738505" y="1624330"/>
            <a:ext cx="2900622" cy="760730"/>
          </a:xfrm>
        </p:spPr>
        <p:txBody>
          <a:bodyPr>
            <a:normAutofit/>
          </a:bodyPr>
          <a:lstStyle/>
          <a:p>
            <a:r>
              <a:rPr lang="en-US" altLang="en-US" dirty="0"/>
              <a:t>Basic Function</a:t>
            </a:r>
            <a:endParaRPr lang="en-US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920" y="1005840"/>
            <a:ext cx="5086985" cy="5716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5000"/>
          </a:bodyPr>
          <a:lstStyle/>
          <a:p>
            <a:r>
              <a:rPr lang="en-US" altLang="en-US" dirty="0"/>
              <a:t>System Design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D4EE75-1D6C-4D04-9163-C4CCA8727C3D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1"/>
          </p:nvPr>
        </p:nvSpPr>
        <p:spPr>
          <a:xfrm>
            <a:off x="647699" y="1715827"/>
            <a:ext cx="9635638" cy="435553"/>
          </a:xfrm>
        </p:spPr>
        <p:txBody>
          <a:bodyPr>
            <a:normAutofit fontScale="97500"/>
          </a:bodyPr>
          <a:lstStyle/>
          <a:p>
            <a:r>
              <a:rPr lang="en-US" altLang="en-US" dirty="0"/>
              <a:t>Enhanced with Ethereum</a:t>
            </a:r>
            <a:endParaRPr lang="en-US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920" y="1005840"/>
            <a:ext cx="5086985" cy="5715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YaHei UI"/>
        <a:ea typeface="等线 Light"/>
        <a:cs typeface=""/>
      </a:majorFont>
      <a:minorFont>
        <a:latin typeface="Microsoft YaHei UI Light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>宽屏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Microsoft YaHei UI</vt:lpstr>
      <vt:lpstr>等线</vt:lpstr>
      <vt:lpstr>Microsoft YaHei UI Light</vt:lpstr>
      <vt:lpstr>Noto Sans Mono CJK TC</vt:lpstr>
      <vt:lpstr>Microsoft JhengHei UI</vt:lpstr>
      <vt:lpstr>DejaVu Sans Mono</vt:lpstr>
      <vt:lpstr>Noto Sans CJK TC Thin</vt:lpstr>
      <vt:lpstr>微软雅黑</vt:lpstr>
      <vt:lpstr>Arial Unicode MS</vt:lpstr>
      <vt:lpstr>等线 Light</vt:lpstr>
      <vt:lpstr>Calibri</vt:lpstr>
      <vt:lpstr>Segoe Print</vt:lpstr>
      <vt:lpstr>Microsoft JhengHei UI Light</vt:lpstr>
      <vt:lpstr>Office Theme</vt:lpstr>
      <vt:lpstr>1_Office Theme</vt:lpstr>
      <vt:lpstr>3_Office Theme</vt:lpstr>
      <vt:lpstr>2_Office Theme</vt:lpstr>
      <vt:lpstr>4_Office Theme</vt:lpstr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个人介绍</dc:title>
  <dc:creator>Zhang debo</dc:creator>
  <cp:lastModifiedBy>BCS</cp:lastModifiedBy>
  <cp:revision>131</cp:revision>
  <dcterms:created xsi:type="dcterms:W3CDTF">2021-03-29T10:57:00Z</dcterms:created>
  <dcterms:modified xsi:type="dcterms:W3CDTF">2021-03-31T04:09:48Z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D86C277B215B4CA79E8DC07A2E0713A5</vt:lpwstr>
  </property>
</Properties>
</file>