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4" r:id="rId4"/>
    <p:sldId id="276" r:id="rId5"/>
    <p:sldId id="270" r:id="rId6"/>
    <p:sldId id="271" r:id="rId7"/>
    <p:sldId id="273" r:id="rId8"/>
    <p:sldId id="274" r:id="rId9"/>
    <p:sldId id="275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00"/>
    <a:srgbClr val="00555A"/>
    <a:srgbClr val="482000"/>
    <a:srgbClr val="863C00"/>
    <a:srgbClr val="003F43"/>
    <a:srgbClr val="005358"/>
    <a:srgbClr val="005E64"/>
    <a:srgbClr val="2E516F"/>
    <a:srgbClr val="1F4E79"/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sv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sv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4.sv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3215" y="4572000"/>
            <a:ext cx="2279650" cy="2279650"/>
            <a:chOff x="5428" y="6274"/>
            <a:chExt cx="3590" cy="3590"/>
          </a:xfrm>
        </p:grpSpPr>
        <p:pic>
          <p:nvPicPr>
            <p:cNvPr id="12" name="图片 11" descr="processo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428" y="6274"/>
              <a:ext cx="3590" cy="359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746" y="7369"/>
              <a:ext cx="2954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3200">
                  <a:solidFill>
                    <a:srgbClr val="003F43"/>
                  </a:solidFill>
                  <a:latin typeface="Noto Sans Mono CJK TC" panose="020B0500000000000000" charset="-120"/>
                  <a:ea typeface="Noto Sans Mono CJK TC" panose="020B0500000000000000" charset="-120"/>
                  <a:cs typeface="DejaVu Sans Mono" panose="020B0609030804020204" charset="0"/>
                </a:rPr>
                <a:t>Quote</a:t>
              </a:r>
              <a:endParaRPr lang="en-US" altLang="en-US" sz="28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endParaRPr>
            </a:p>
            <a:p>
              <a:pPr algn="ctr"/>
              <a:r>
                <a:rPr lang="en-US" altLang="en-US" sz="2800">
                  <a:solidFill>
                    <a:srgbClr val="003F43"/>
                  </a:solidFill>
                  <a:latin typeface="Noto Sans Mono CJK TC" panose="020B0500000000000000" charset="-120"/>
                  <a:ea typeface="Noto Sans Mono CJK TC" panose="020B0500000000000000" charset="-120"/>
                  <a:cs typeface="DejaVu Sans Mono" panose="020B0609030804020204" charset="0"/>
                </a:rPr>
                <a:t>Enc</a:t>
              </a:r>
              <a:endParaRPr lang="en-US" altLang="en-US" sz="28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endParaRPr>
            </a:p>
          </p:txBody>
        </p:sp>
      </p:grpSp>
      <p:pic>
        <p:nvPicPr>
          <p:cNvPr id="2" name="图片 1" descr="ETH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055" y="2108200"/>
            <a:ext cx="1441450" cy="1441450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10933430" y="577215"/>
            <a:ext cx="0" cy="573405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1161395" y="442595"/>
            <a:ext cx="0" cy="69723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0741660" y="1524000"/>
            <a:ext cx="795020" cy="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0803255" y="1334770"/>
            <a:ext cx="8039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processor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6850" y="-88265"/>
            <a:ext cx="1905000" cy="1905000"/>
          </a:xfrm>
          <a:prstGeom prst="rect">
            <a:avLst/>
          </a:prstGeom>
        </p:spPr>
      </p:pic>
      <p:pic>
        <p:nvPicPr>
          <p:cNvPr id="10" name="图片 9" descr="185037 - browser streamline window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2865" y="43180"/>
            <a:ext cx="1543050" cy="16427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9090" y="3862705"/>
            <a:ext cx="2286000" cy="2286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9090" y="1685925"/>
            <a:ext cx="2286000" cy="22860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382270" y="2612390"/>
            <a:ext cx="1875790" cy="1633220"/>
            <a:chOff x="827" y="4213"/>
            <a:chExt cx="2954" cy="2572"/>
          </a:xfrm>
        </p:grpSpPr>
        <p:pic>
          <p:nvPicPr>
            <p:cNvPr id="22" name="图片 21" descr="185037 - browser streamline window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3" y="4213"/>
              <a:ext cx="2462" cy="2572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827" y="5218"/>
              <a:ext cx="295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4000" dirty="0">
                  <a:solidFill>
                    <a:srgbClr val="003F43"/>
                  </a:solidFill>
                  <a:latin typeface="Noto Sans Mono CJK TC" panose="020B0500000000000000" charset="-120"/>
                  <a:ea typeface="Noto Sans Mono CJK TC" panose="020B0500000000000000" charset="-120"/>
                  <a:cs typeface="DejaVu Sans Mono" panose="020B0609030804020204" charset="0"/>
                </a:rPr>
                <a:t>App</a:t>
              </a:r>
              <a:endParaRPr lang="en-US" altLang="en-US" sz="4000" dirty="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8250" y="4245610"/>
            <a:ext cx="1876425" cy="16383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602865" y="3155950"/>
            <a:ext cx="187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App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pic>
        <p:nvPicPr>
          <p:cNvPr id="29" name="图片 28" descr="Web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23250" y="-8763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066780" y="392430"/>
            <a:ext cx="227965" cy="708025"/>
            <a:chOff x="17218" y="697"/>
            <a:chExt cx="359" cy="1115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7218" y="770"/>
              <a:ext cx="0" cy="1042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17577" y="697"/>
              <a:ext cx="0" cy="109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0763885" y="1334770"/>
            <a:ext cx="843280" cy="189230"/>
            <a:chOff x="16951" y="2102"/>
            <a:chExt cx="1328" cy="298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16951" y="2400"/>
              <a:ext cx="1252" cy="0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17013" y="2102"/>
              <a:ext cx="1266" cy="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8888095" y="321310"/>
            <a:ext cx="187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App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328785" y="1762760"/>
            <a:ext cx="2278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1. send 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542981" y="1932364"/>
            <a:ext cx="1875790" cy="1535430"/>
            <a:chOff x="859" y="4269"/>
            <a:chExt cx="2954" cy="2572"/>
          </a:xfrm>
        </p:grpSpPr>
        <p:pic>
          <p:nvPicPr>
            <p:cNvPr id="31" name="图片 21" descr="185037 - browser streamline window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05" y="4269"/>
              <a:ext cx="2462" cy="2572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859" y="5345"/>
              <a:ext cx="2954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003F43"/>
                  </a:solidFill>
                  <a:latin typeface="Noto Sans Mono CJK TC" panose="020B0500000000000000" charset="-120"/>
                  <a:ea typeface="Noto Sans Mono CJK TC" panose="020B0500000000000000" charset="-120"/>
                  <a:cs typeface="DejaVu Sans Mono" panose="020B0609030804020204" charset="0"/>
                </a:rPr>
                <a:t>Application</a:t>
              </a:r>
              <a:endParaRPr lang="en-US" altLang="en-US" sz="2000" dirty="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36" y="1887977"/>
            <a:ext cx="1615396" cy="1628712"/>
          </a:xfrm>
          <a:prstGeom prst="rect">
            <a:avLst/>
          </a:prstGeom>
        </p:spPr>
      </p:pic>
      <p:sp>
        <p:nvSpPr>
          <p:cNvPr id="34" name="圆角矩形 4"/>
          <p:cNvSpPr/>
          <p:nvPr/>
        </p:nvSpPr>
        <p:spPr>
          <a:xfrm>
            <a:off x="1124009" y="1790186"/>
            <a:ext cx="4853045" cy="4002861"/>
          </a:xfrm>
          <a:prstGeom prst="roundRect">
            <a:avLst/>
          </a:prstGeom>
          <a:noFill/>
          <a:ln w="38100" cmpd="sng">
            <a:solidFill>
              <a:srgbClr val="003F4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289" y="4154209"/>
            <a:ext cx="1591819" cy="1591819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7263388" y="1883469"/>
            <a:ext cx="1875790" cy="1584325"/>
            <a:chOff x="827" y="4213"/>
            <a:chExt cx="2954" cy="2572"/>
          </a:xfrm>
        </p:grpSpPr>
        <p:pic>
          <p:nvPicPr>
            <p:cNvPr id="40" name="图片 21" descr="185037 - browser streamline window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073" y="4213"/>
              <a:ext cx="2462" cy="2572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827" y="5432"/>
              <a:ext cx="2954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003F43"/>
                  </a:solidFill>
                  <a:latin typeface="Noto Sans Mono CJK TC" panose="020B0500000000000000" charset="-120"/>
                  <a:ea typeface="Noto Sans Mono CJK TC" panose="020B0500000000000000" charset="-120"/>
                  <a:cs typeface="DejaVu Sans Mono" panose="020B0609030804020204" charset="0"/>
                </a:rPr>
                <a:t>Challenger</a:t>
              </a:r>
              <a:endParaRPr lang="en-US" altLang="en-US" sz="2000" dirty="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82343" y="4475361"/>
            <a:ext cx="1412240" cy="1412240"/>
            <a:chOff x="8194646" y="4576984"/>
            <a:chExt cx="1412240" cy="1412240"/>
          </a:xfrm>
        </p:grpSpPr>
        <p:pic>
          <p:nvPicPr>
            <p:cNvPr id="45" name="图片 12" descr="Web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94646" y="4576984"/>
              <a:ext cx="1412240" cy="1412240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8410864" y="5011627"/>
              <a:ext cx="979805" cy="583565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3200" dirty="0">
                  <a:solidFill>
                    <a:srgbClr val="003F43"/>
                  </a:solidFill>
                  <a:latin typeface="Noto Sans Mono CJK TC" panose="020B0500000000000000" charset="-120"/>
                  <a:ea typeface="Noto Sans Mono CJK TC" panose="020B0500000000000000" charset="-120"/>
                  <a:cs typeface="DejaVu Sans Mono" panose="020B0609030804020204" charset="0"/>
                </a:rPr>
                <a:t>IAS</a:t>
              </a:r>
              <a:endParaRPr lang="en-US" altLang="en-US" sz="3200" dirty="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087300" y="3395081"/>
            <a:ext cx="227965" cy="1120891"/>
            <a:chOff x="17218" y="697"/>
            <a:chExt cx="359" cy="1115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17218" y="770"/>
              <a:ext cx="0" cy="1042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17577" y="697"/>
              <a:ext cx="0" cy="109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366893" y="3342869"/>
            <a:ext cx="227965" cy="909452"/>
            <a:chOff x="17218" y="697"/>
            <a:chExt cx="359" cy="1115"/>
          </a:xfrm>
        </p:grpSpPr>
        <p:cxnSp>
          <p:nvCxnSpPr>
            <p:cNvPr id="54" name="直接箭头连接符 53"/>
            <p:cNvCxnSpPr/>
            <p:nvPr/>
          </p:nvCxnSpPr>
          <p:spPr>
            <a:xfrm>
              <a:off x="17218" y="770"/>
              <a:ext cx="0" cy="1042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17577" y="697"/>
              <a:ext cx="0" cy="109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 rot="5400000">
            <a:off x="3109223" y="2266879"/>
            <a:ext cx="227965" cy="895071"/>
            <a:chOff x="17218" y="697"/>
            <a:chExt cx="359" cy="1115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17218" y="770"/>
              <a:ext cx="0" cy="1042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V="1">
              <a:off x="17577" y="697"/>
              <a:ext cx="0" cy="109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 rot="5400000">
            <a:off x="6308075" y="1795642"/>
            <a:ext cx="227965" cy="1995078"/>
            <a:chOff x="17218" y="697"/>
            <a:chExt cx="359" cy="1115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17218" y="770"/>
              <a:ext cx="0" cy="1042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17577" y="697"/>
              <a:ext cx="0" cy="109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2928880" y="5762824"/>
            <a:ext cx="1366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 dirty="0">
                <a:solidFill>
                  <a:srgbClr val="482000"/>
                </a:solidFill>
                <a:ea typeface="Noto Sans CJK TC Thin" panose="020B0200000000000000" charset="-120"/>
                <a:cs typeface="+mn-lt"/>
              </a:rPr>
              <a:t>Local</a:t>
            </a:r>
            <a:endParaRPr lang="en-US" altLang="en-US" sz="1400" dirty="0">
              <a:solidFill>
                <a:srgbClr val="482000"/>
              </a:solidFill>
              <a:ea typeface="Noto Sans CJK TC Thin" panose="020B0200000000000000" charset="-120"/>
              <a:cs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77513" y="2372131"/>
            <a:ext cx="1564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 dirty="0">
                <a:solidFill>
                  <a:srgbClr val="482000"/>
                </a:solidFill>
                <a:ea typeface="Noto Sans CJK TC Thin" panose="020B0200000000000000" charset="-120"/>
                <a:cs typeface="+mn-lt"/>
              </a:rPr>
              <a:t>1.challenge</a:t>
            </a:r>
            <a:endParaRPr lang="en-US" altLang="en-US" sz="1400" dirty="0">
              <a:solidFill>
                <a:srgbClr val="482000"/>
              </a:solidFill>
              <a:ea typeface="Noto Sans CJK TC Thin" panose="020B0200000000000000" charset="-120"/>
              <a:cs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775394" y="2069653"/>
            <a:ext cx="12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 dirty="0">
                <a:solidFill>
                  <a:srgbClr val="482000"/>
                </a:solidFill>
                <a:ea typeface="Noto Sans CJK TC Thin" panose="020B0200000000000000" charset="-120"/>
                <a:cs typeface="+mn-lt"/>
              </a:rPr>
              <a:t>2.request report</a:t>
            </a:r>
            <a:endParaRPr lang="en-US" altLang="en-US" sz="1400" dirty="0">
              <a:solidFill>
                <a:srgbClr val="482000"/>
              </a:solidFill>
              <a:ea typeface="Noto Sans CJK TC Thin" panose="020B0200000000000000" charset="-120"/>
              <a:cs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591432" y="2957722"/>
            <a:ext cx="13876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 dirty="0">
                <a:solidFill>
                  <a:srgbClr val="482000"/>
                </a:solidFill>
                <a:ea typeface="Noto Sans CJK TC Thin" panose="020B0200000000000000" charset="-120"/>
                <a:cs typeface="+mn-lt"/>
              </a:rPr>
              <a:t>3.generate </a:t>
            </a:r>
            <a:r>
              <a:rPr lang="en-US" altLang="en-US" sz="1400" dirty="0">
                <a:solidFill>
                  <a:srgbClr val="1C7674"/>
                </a:solidFill>
                <a:latin typeface="Calibri" panose="020F0502020204030204" charset="0"/>
                <a:ea typeface="Noto Sans CJK TC Thin" panose="020B0200000000000000" charset="-120"/>
                <a:cs typeface="Calibri" panose="020F0502020204030204" charset="0"/>
              </a:rPr>
              <a:t>report</a:t>
            </a:r>
            <a:endParaRPr lang="en-US" altLang="en-US" sz="1400" dirty="0">
              <a:solidFill>
                <a:srgbClr val="1C7674"/>
              </a:solidFill>
              <a:latin typeface="Calibri" panose="020F0502020204030204" charset="0"/>
              <a:ea typeface="Noto Sans CJK TC Thin" panose="020B0200000000000000" charset="-120"/>
              <a:cs typeface="Calibri" panose="020F050202020403020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494023" y="3701421"/>
            <a:ext cx="965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 dirty="0">
                <a:solidFill>
                  <a:srgbClr val="482000"/>
                </a:solidFill>
                <a:ea typeface="Noto Sans CJK TC Thin" panose="020B0200000000000000" charset="-120"/>
                <a:cs typeface="+mn-lt"/>
              </a:rPr>
              <a:t>4.</a:t>
            </a:r>
            <a:r>
              <a:rPr lang="en-US" altLang="en-US" sz="1400" dirty="0">
                <a:solidFill>
                  <a:srgbClr val="00555A"/>
                </a:solidFill>
                <a:ea typeface="Noto Sans CJK TC Thin" panose="020B0200000000000000" charset="-120"/>
                <a:cs typeface="+mn-lt"/>
              </a:rPr>
              <a:t>report</a:t>
            </a:r>
            <a:endParaRPr lang="en-US" altLang="en-US" sz="1400" dirty="0">
              <a:solidFill>
                <a:srgbClr val="00555A"/>
              </a:solidFill>
              <a:latin typeface="DejaVu Sans Mono" panose="020B0609030804020204" charset="0"/>
              <a:ea typeface="Noto Sans CJK TC Thin" panose="020B0200000000000000" charset="-120"/>
              <a:cs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37907" y="3598921"/>
            <a:ext cx="13876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 dirty="0">
                <a:solidFill>
                  <a:srgbClr val="482000"/>
                </a:solidFill>
                <a:ea typeface="Noto Sans CJK TC Thin" panose="020B0200000000000000" charset="-120"/>
                <a:cs typeface="+mn-lt"/>
              </a:rPr>
              <a:t>5.</a:t>
            </a:r>
            <a:r>
              <a:rPr lang="en-US" altLang="en-US" sz="1400" dirty="0">
                <a:solidFill>
                  <a:srgbClr val="ED6C00"/>
                </a:solidFill>
                <a:ea typeface="Noto Sans CJK TC Thin" panose="020B0200000000000000" charset="-120"/>
                <a:cs typeface="+mn-lt"/>
              </a:rPr>
              <a:t>quote </a:t>
            </a:r>
            <a:r>
              <a:rPr lang="en-US" altLang="en-US" sz="1400" dirty="0">
                <a:solidFill>
                  <a:srgbClr val="482000"/>
                </a:solidFill>
                <a:ea typeface="Noto Sans CJK TC Thin" panose="020B0200000000000000" charset="-120"/>
                <a:cs typeface="+mn-lt"/>
              </a:rPr>
              <a:t>with </a:t>
            </a:r>
            <a:r>
              <a:rPr lang="en-US" altLang="en-US" sz="1400" dirty="0">
                <a:solidFill>
                  <a:srgbClr val="00555A"/>
                </a:solidFill>
                <a:ea typeface="Noto Sans CJK TC Thin" panose="020B0200000000000000" charset="-120"/>
                <a:cs typeface="+mn-lt"/>
              </a:rPr>
              <a:t>signed report</a:t>
            </a:r>
            <a:endParaRPr lang="en-US" altLang="en-US" sz="1400" dirty="0">
              <a:solidFill>
                <a:srgbClr val="00555A"/>
              </a:solidFill>
              <a:ea typeface="Noto Sans CJK TC Thin" panose="020B0200000000000000" charset="-120"/>
              <a:cs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953804" y="2911930"/>
            <a:ext cx="13876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 dirty="0">
                <a:solidFill>
                  <a:srgbClr val="482000"/>
                </a:solidFill>
                <a:ea typeface="Noto Sans CJK TC Thin" panose="020B0200000000000000" charset="-120"/>
                <a:cs typeface="+mn-lt"/>
              </a:rPr>
              <a:t>6.send </a:t>
            </a:r>
            <a:r>
              <a:rPr lang="en-US" altLang="en-US" sz="1400" dirty="0">
                <a:solidFill>
                  <a:srgbClr val="ED6C00"/>
                </a:solidFill>
                <a:ea typeface="Noto Sans CJK TC Thin" panose="020B0200000000000000" charset="-120"/>
                <a:cs typeface="+mn-lt"/>
              </a:rPr>
              <a:t>quote</a:t>
            </a:r>
            <a:endParaRPr lang="en-US" altLang="en-US" sz="1400" dirty="0">
              <a:solidFill>
                <a:srgbClr val="ED6C00"/>
              </a:solidFill>
              <a:ea typeface="Noto Sans CJK TC Thin" panose="020B0200000000000000" charset="-120"/>
              <a:cs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847427" y="3793301"/>
            <a:ext cx="175221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 dirty="0">
                <a:solidFill>
                  <a:srgbClr val="482000"/>
                </a:solidFill>
                <a:ea typeface="Noto Sans CJK TC Thin" panose="020B0200000000000000" charset="-120"/>
                <a:cs typeface="+mn-lt"/>
              </a:rPr>
              <a:t>8.Return result</a:t>
            </a:r>
            <a:endParaRPr lang="en-US" altLang="en-US" sz="1400" dirty="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632323" y="1762783"/>
            <a:ext cx="1366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 dirty="0">
                <a:solidFill>
                  <a:srgbClr val="482000"/>
                </a:solidFill>
                <a:ea typeface="Noto Sans CJK TC Thin" panose="020B0200000000000000" charset="-120"/>
                <a:cs typeface="+mn-lt"/>
              </a:rPr>
              <a:t>Remote</a:t>
            </a:r>
            <a:endParaRPr lang="en-US" altLang="en-US" sz="2400" dirty="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15547" y="3793301"/>
            <a:ext cx="175221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dirty="0">
                <a:solidFill>
                  <a:srgbClr val="482000"/>
                </a:solidFill>
                <a:ea typeface="Noto Sans CJK TC Thin" panose="020B0200000000000000" charset="-120"/>
                <a:cs typeface="+mn-lt"/>
              </a:rPr>
              <a:t>7.verify </a:t>
            </a:r>
            <a:r>
              <a:rPr lang="en-US" altLang="en-US" sz="1400" dirty="0">
                <a:solidFill>
                  <a:srgbClr val="ED6C00"/>
                </a:solidFill>
                <a:ea typeface="Noto Sans CJK TC Thin" panose="020B0200000000000000" charset="-120"/>
                <a:cs typeface="+mn-lt"/>
              </a:rPr>
              <a:t>quote</a:t>
            </a:r>
            <a:endParaRPr lang="en-US" altLang="en-US" sz="1400" dirty="0">
              <a:solidFill>
                <a:srgbClr val="ED6C00"/>
              </a:solidFill>
              <a:latin typeface="DejaVu Sans Mono" panose="020B0609030804020204" charset="0"/>
              <a:ea typeface="Noto Sans CJK TC Thin" panose="020B0200000000000000" charset="-120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066780" y="392430"/>
            <a:ext cx="227965" cy="708025"/>
            <a:chOff x="17218" y="697"/>
            <a:chExt cx="359" cy="1115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7218" y="770"/>
              <a:ext cx="0" cy="1042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17577" y="697"/>
              <a:ext cx="0" cy="109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0763885" y="1334770"/>
            <a:ext cx="843280" cy="189230"/>
            <a:chOff x="16951" y="2102"/>
            <a:chExt cx="1328" cy="298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16951" y="2400"/>
              <a:ext cx="1252" cy="0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17013" y="2102"/>
              <a:ext cx="1266" cy="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8888095" y="321310"/>
            <a:ext cx="187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App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84666" y="574145"/>
            <a:ext cx="2555637" cy="3520314"/>
            <a:chOff x="9063" y="2660"/>
            <a:chExt cx="4538" cy="5887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59" y="5434"/>
              <a:ext cx="3032" cy="287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0" y="2730"/>
              <a:ext cx="2764" cy="2057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9063" y="2660"/>
              <a:ext cx="4538" cy="5887"/>
            </a:xfrm>
            <a:prstGeom prst="roundRect">
              <a:avLst/>
            </a:prstGeom>
            <a:noFill/>
            <a:ln w="38100" cmpd="sng">
              <a:solidFill>
                <a:srgbClr val="003F4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65" y="5066030"/>
            <a:ext cx="1606550" cy="1306195"/>
          </a:xfrm>
          <a:prstGeom prst="rect">
            <a:avLst/>
          </a:prstGeom>
        </p:spPr>
      </p:pic>
      <p:pic>
        <p:nvPicPr>
          <p:cNvPr id="13" name="图片 12" descr="Web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4370" y="2233295"/>
            <a:ext cx="1412240" cy="141224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2745105" y="3948430"/>
            <a:ext cx="0" cy="1148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3983355" y="3043555"/>
            <a:ext cx="1699260" cy="0"/>
          </a:xfrm>
          <a:prstGeom prst="straightConnector1">
            <a:avLst/>
          </a:prstGeom>
          <a:ln w="34925" cmpd="sng">
            <a:solidFill>
              <a:srgbClr val="ED6C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036060" y="2846070"/>
            <a:ext cx="17183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970270" y="2647315"/>
            <a:ext cx="979805" cy="583565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WEB</a:t>
            </a:r>
            <a:endParaRPr lang="en-US" altLang="en-US" sz="32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87040" y="4654550"/>
            <a:ext cx="853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1.RA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328785" y="1762760"/>
            <a:ext cx="2278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1. send 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62275" y="1779905"/>
            <a:ext cx="2278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3.</a:t>
            </a:r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  <a:sym typeface="+mn-ea"/>
              </a:rPr>
              <a:t>request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credential 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36060" y="2301875"/>
            <a:ext cx="1926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4.post with 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962275" y="1779905"/>
            <a:ext cx="0" cy="66167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987040" y="3968115"/>
            <a:ext cx="0" cy="1148080"/>
          </a:xfrm>
          <a:prstGeom prst="straightConnector1">
            <a:avLst/>
          </a:prstGeom>
          <a:ln w="34925">
            <a:solidFill>
              <a:srgbClr val="ED6C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065905" y="3123565"/>
            <a:ext cx="153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5.return result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478280" y="4349115"/>
            <a:ext cx="1564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2.delegate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4920" y="6316980"/>
            <a:ext cx="802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6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Owner</a:t>
            </a:r>
            <a:endParaRPr lang="en-US" altLang="en-US" sz="16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76170" y="248285"/>
            <a:ext cx="136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6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Delegatee</a:t>
            </a:r>
            <a:endParaRPr lang="en-US" altLang="en-US" sz="16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箭头连接符 26"/>
          <p:cNvCxnSpPr/>
          <p:nvPr/>
        </p:nvCxnSpPr>
        <p:spPr>
          <a:xfrm>
            <a:off x="11066780" y="438785"/>
            <a:ext cx="0" cy="66167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1294745" y="392430"/>
            <a:ext cx="0" cy="69723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0763885" y="1524000"/>
            <a:ext cx="795020" cy="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0803255" y="1334770"/>
            <a:ext cx="8039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888095" y="321310"/>
            <a:ext cx="187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App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965" y="2232660"/>
            <a:ext cx="1707515" cy="172148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615950"/>
            <a:ext cx="1556385" cy="122999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684655" y="574040"/>
            <a:ext cx="2555875" cy="3520440"/>
          </a:xfrm>
          <a:prstGeom prst="roundRect">
            <a:avLst/>
          </a:prstGeom>
          <a:noFill/>
          <a:ln w="38100" cmpd="sng">
            <a:solidFill>
              <a:srgbClr val="003F4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65" y="5066030"/>
            <a:ext cx="1606550" cy="1306195"/>
          </a:xfrm>
          <a:prstGeom prst="rect">
            <a:avLst/>
          </a:prstGeom>
        </p:spPr>
      </p:pic>
      <p:pic>
        <p:nvPicPr>
          <p:cNvPr id="13" name="图片 12" descr="Web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4370" y="2233295"/>
            <a:ext cx="1412240" cy="141224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2745105" y="3948430"/>
            <a:ext cx="0" cy="1148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3983355" y="3043555"/>
            <a:ext cx="1699260" cy="0"/>
          </a:xfrm>
          <a:prstGeom prst="straightConnector1">
            <a:avLst/>
          </a:prstGeom>
          <a:ln w="34925" cmpd="sng">
            <a:solidFill>
              <a:srgbClr val="ED6C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036060" y="2846070"/>
            <a:ext cx="17183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970270" y="2647315"/>
            <a:ext cx="979805" cy="583565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WEB</a:t>
            </a:r>
            <a:endParaRPr lang="en-US" altLang="en-US" sz="3200" dirty="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87040" y="4654550"/>
            <a:ext cx="853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1.RA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328785" y="1762760"/>
            <a:ext cx="2278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1. send 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62275" y="1779905"/>
            <a:ext cx="2278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3.</a:t>
            </a:r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  <a:sym typeface="+mn-ea"/>
              </a:rPr>
              <a:t>request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credential 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36060" y="2301875"/>
            <a:ext cx="1926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4.post with 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962275" y="1779905"/>
            <a:ext cx="0" cy="66167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987040" y="3968115"/>
            <a:ext cx="0" cy="1148080"/>
          </a:xfrm>
          <a:prstGeom prst="straightConnector1">
            <a:avLst/>
          </a:prstGeom>
          <a:ln w="34925">
            <a:solidFill>
              <a:srgbClr val="ED6C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065905" y="3123565"/>
            <a:ext cx="153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5.return result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pic>
        <p:nvPicPr>
          <p:cNvPr id="42" name="图片 41" descr="ETH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1050" y="5096510"/>
            <a:ext cx="1220470" cy="1220470"/>
          </a:xfrm>
          <a:prstGeom prst="rect">
            <a:avLst/>
          </a:prstGeom>
        </p:spPr>
      </p:pic>
      <p:cxnSp>
        <p:nvCxnSpPr>
          <p:cNvPr id="44" name="直接箭头连接符 43"/>
          <p:cNvCxnSpPr/>
          <p:nvPr/>
        </p:nvCxnSpPr>
        <p:spPr>
          <a:xfrm>
            <a:off x="3859530" y="5802630"/>
            <a:ext cx="16675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8120000">
            <a:off x="4942840" y="3083560"/>
            <a:ext cx="0" cy="233680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18120000" flipV="1">
            <a:off x="4786630" y="3232785"/>
            <a:ext cx="0" cy="2462530"/>
          </a:xfrm>
          <a:prstGeom prst="straightConnector1">
            <a:avLst/>
          </a:prstGeom>
          <a:ln w="34925" cmpd="sng">
            <a:solidFill>
              <a:srgbClr val="ED6C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981700" y="5384165"/>
            <a:ext cx="979805" cy="583565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ETH</a:t>
            </a:r>
            <a:endParaRPr lang="en-US" altLang="en-US" sz="32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478280" y="4349115"/>
            <a:ext cx="1564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 dirty="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2.delegate</a:t>
            </a:r>
            <a:endParaRPr lang="en-US" altLang="en-US" sz="1400" dirty="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  <a:p>
            <a:pPr algn="l"/>
            <a:r>
              <a:rPr lang="en-US" altLang="en-US" sz="1400" dirty="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credential</a:t>
            </a:r>
            <a:endParaRPr lang="en-US" altLang="en-US" sz="1400" dirty="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4920" y="6316980"/>
            <a:ext cx="802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6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Owner</a:t>
            </a:r>
            <a:endParaRPr lang="en-US" altLang="en-US" sz="16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76170" y="248285"/>
            <a:ext cx="136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600" dirty="0" err="1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Delegatee</a:t>
            </a:r>
            <a:endParaRPr lang="en-US" altLang="en-US" sz="1600" dirty="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066780" y="392430"/>
            <a:ext cx="227965" cy="708025"/>
            <a:chOff x="17218" y="697"/>
            <a:chExt cx="359" cy="1115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7218" y="770"/>
              <a:ext cx="0" cy="1042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17577" y="697"/>
              <a:ext cx="0" cy="109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0763885" y="1334770"/>
            <a:ext cx="843280" cy="189230"/>
            <a:chOff x="16951" y="2102"/>
            <a:chExt cx="1328" cy="298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16951" y="2400"/>
              <a:ext cx="1252" cy="0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17013" y="2102"/>
              <a:ext cx="1266" cy="8"/>
            </a:xfrm>
            <a:prstGeom prst="straightConnector1">
              <a:avLst/>
            </a:prstGeom>
            <a:ln w="34925">
              <a:solidFill>
                <a:srgbClr val="ED6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8888095" y="321310"/>
            <a:ext cx="1875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App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328785" y="1762760"/>
            <a:ext cx="2278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1. send 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70685" y="554990"/>
            <a:ext cx="5505450" cy="5819775"/>
          </a:xfrm>
          <a:prstGeom prst="rect">
            <a:avLst/>
          </a:prstGeom>
          <a:blipFill rotWithShape="1">
            <a:blip r:embed="rId1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65" y="2232660"/>
            <a:ext cx="1707515" cy="1721485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965" y="5066030"/>
            <a:ext cx="1606550" cy="1306195"/>
          </a:xfrm>
          <a:prstGeom prst="rect">
            <a:avLst/>
          </a:prstGeom>
        </p:spPr>
      </p:pic>
      <p:pic>
        <p:nvPicPr>
          <p:cNvPr id="99" name="图片 98" descr="Web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4370" y="2233295"/>
            <a:ext cx="1412240" cy="1412240"/>
          </a:xfrm>
          <a:prstGeom prst="rect">
            <a:avLst/>
          </a:prstGeom>
        </p:spPr>
      </p:pic>
      <p:cxnSp>
        <p:nvCxnSpPr>
          <p:cNvPr id="100" name="直接箭头连接符 99"/>
          <p:cNvCxnSpPr/>
          <p:nvPr/>
        </p:nvCxnSpPr>
        <p:spPr>
          <a:xfrm flipV="1">
            <a:off x="2745105" y="3948430"/>
            <a:ext cx="0" cy="1148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5970270" y="2647315"/>
            <a:ext cx="979805" cy="583565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WEB</a:t>
            </a:r>
            <a:endParaRPr lang="en-US" altLang="en-US" sz="32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pic>
        <p:nvPicPr>
          <p:cNvPr id="102" name="图片 101" descr="ETH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1050" y="5096510"/>
            <a:ext cx="1220470" cy="1220470"/>
          </a:xfrm>
          <a:prstGeom prst="rect">
            <a:avLst/>
          </a:prstGeom>
        </p:spPr>
      </p:pic>
      <p:cxnSp>
        <p:nvCxnSpPr>
          <p:cNvPr id="103" name="直接箭头连接符 102"/>
          <p:cNvCxnSpPr/>
          <p:nvPr/>
        </p:nvCxnSpPr>
        <p:spPr>
          <a:xfrm>
            <a:off x="3859530" y="5802630"/>
            <a:ext cx="16675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rot="18120000">
            <a:off x="4942840" y="3083560"/>
            <a:ext cx="0" cy="233680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rot="18120000" flipV="1">
            <a:off x="4786630" y="3232785"/>
            <a:ext cx="0" cy="2462530"/>
          </a:xfrm>
          <a:prstGeom prst="straightConnector1">
            <a:avLst/>
          </a:prstGeom>
          <a:ln w="34925" cmpd="sng">
            <a:solidFill>
              <a:srgbClr val="ED6C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5981700" y="5384165"/>
            <a:ext cx="979805" cy="583565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ETH</a:t>
            </a:r>
            <a:endParaRPr lang="en-US" altLang="en-US" sz="3200" dirty="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478280" y="4349115"/>
            <a:ext cx="1564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1.delegate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840480" y="5795010"/>
            <a:ext cx="1564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2.</a:t>
            </a:r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  <a:sym typeface="+mn-ea"/>
              </a:rPr>
              <a:t>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  <a:sym typeface="+mn-ea"/>
            </a:endParaRPr>
          </a:p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control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489450" y="3530600"/>
            <a:ext cx="2115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3.</a:t>
            </a:r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  <a:sym typeface="+mn-ea"/>
              </a:rPr>
              <a:t>check credential status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513455" y="4645660"/>
            <a:ext cx="181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4.</a:t>
            </a:r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  <a:sym typeface="+mn-ea"/>
              </a:rPr>
              <a:t>return status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  <a:sym typeface="+mn-ea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4036060" y="2846070"/>
            <a:ext cx="1718310" cy="5080"/>
          </a:xfrm>
          <a:prstGeom prst="straightConnector1">
            <a:avLst/>
          </a:prstGeom>
          <a:ln w="34925">
            <a:solidFill>
              <a:srgbClr val="ED6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4036060" y="2301875"/>
            <a:ext cx="1926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5.post with credential</a:t>
            </a:r>
            <a:endParaRPr lang="en-US" altLang="en-US" sz="14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4920" y="6316980"/>
            <a:ext cx="802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6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Owner</a:t>
            </a:r>
            <a:endParaRPr lang="en-US" altLang="en-US" sz="16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76170" y="248285"/>
            <a:ext cx="136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600">
                <a:solidFill>
                  <a:srgbClr val="482000"/>
                </a:solidFill>
                <a:latin typeface="DejaVu Sans Mono" panose="020B0609030804020204" charset="0"/>
                <a:ea typeface="Noto Sans CJK TC Thin" panose="020B0200000000000000" charset="-120"/>
                <a:cs typeface="DejaVu Sans Mono" panose="020B0609030804020204" charset="0"/>
              </a:rPr>
              <a:t>Delegatee</a:t>
            </a:r>
            <a:endParaRPr lang="en-US" altLang="en-US" sz="1600">
              <a:solidFill>
                <a:srgbClr val="482000"/>
              </a:solidFill>
              <a:latin typeface="DejaVu Sans Mono" panose="020B0609030804020204" charset="0"/>
              <a:ea typeface="Noto Sans CJK TC Thin" panose="020B0200000000000000" charset="-120"/>
              <a:cs typeface="DejaVu Sans Mono" panose="020B0609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8948420" y="472440"/>
            <a:ext cx="2179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Picture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8025" y="223520"/>
            <a:ext cx="5695950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8420" y="472440"/>
            <a:ext cx="2179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Picture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8025" y="223520"/>
            <a:ext cx="5695950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48420" y="472440"/>
            <a:ext cx="2179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Picture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2945" y="223520"/>
            <a:ext cx="570547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48420" y="472440"/>
            <a:ext cx="2179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>
                <a:solidFill>
                  <a:srgbClr val="003F43"/>
                </a:solidFill>
                <a:latin typeface="Noto Sans Mono CJK TC" panose="020B0500000000000000" charset="-120"/>
                <a:ea typeface="Noto Sans Mono CJK TC" panose="020B0500000000000000" charset="-120"/>
                <a:cs typeface="DejaVu Sans Mono" panose="020B0609030804020204" charset="0"/>
              </a:rPr>
              <a:t>Picture</a:t>
            </a:r>
            <a:endParaRPr lang="en-US" altLang="en-US" sz="4000">
              <a:solidFill>
                <a:srgbClr val="003F43"/>
              </a:solidFill>
              <a:latin typeface="Noto Sans Mono CJK TC" panose="020B0500000000000000" charset="-120"/>
              <a:ea typeface="Noto Sans Mono CJK TC" panose="020B0500000000000000" charset="-120"/>
              <a:cs typeface="DejaVu Sans Mono" panose="020B0609030804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1534795"/>
            <a:ext cx="8963025" cy="4314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宽屏</PresentationFormat>
  <Paragraphs>115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宋体</vt:lpstr>
      <vt:lpstr>Wingdings</vt:lpstr>
      <vt:lpstr>Noto Sans Mono CJK TC</vt:lpstr>
      <vt:lpstr>Microsoft JhengHei UI</vt:lpstr>
      <vt:lpstr>DejaVu Sans Mono</vt:lpstr>
      <vt:lpstr>Noto Sans CJK TC Thin</vt:lpstr>
      <vt:lpstr>微软雅黑</vt:lpstr>
      <vt:lpstr>Arial Unicode MS</vt:lpstr>
      <vt:lpstr>Calibri Light</vt:lpstr>
      <vt:lpstr>Calibri</vt:lpstr>
      <vt:lpstr>Segoe Print</vt:lpstr>
      <vt:lpstr>Microsoft JhengHei UI Light</vt:lpstr>
      <vt:lpstr>方正姚体</vt:lpstr>
      <vt:lpstr>Lucida Console</vt:lpstr>
      <vt:lpstr>Dubai</vt:lpstr>
      <vt:lpstr>DejaVu Math TeX Gyre</vt:lpstr>
      <vt:lpstr>Onyx</vt:lpstr>
      <vt:lpstr>RomanT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wps</dc:creator>
  <cp:lastModifiedBy>BCS</cp:lastModifiedBy>
  <cp:revision>18</cp:revision>
  <dcterms:created xsi:type="dcterms:W3CDTF">2021-03-29T11:53:00Z</dcterms:created>
  <dcterms:modified xsi:type="dcterms:W3CDTF">2021-03-31T04:51:21Z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DECEC3ACA628455C97390D5C8F9661B4</vt:lpwstr>
  </property>
</Properties>
</file>