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  <p:sldMasterId id="2147483708" r:id="rId6"/>
  </p:sldMasterIdLst>
  <p:notesMasterIdLst>
    <p:notesMasterId r:id="rId16"/>
  </p:notesMasterIdLst>
  <p:sldIdLst>
    <p:sldId id="268" r:id="rId7"/>
    <p:sldId id="269" r:id="rId8"/>
    <p:sldId id="1303" r:id="rId9"/>
    <p:sldId id="1304" r:id="rId10"/>
    <p:sldId id="1316" r:id="rId11"/>
    <p:sldId id="1317" r:id="rId12"/>
    <p:sldId id="1305" r:id="rId13"/>
    <p:sldId id="1308" r:id="rId14"/>
    <p:sldId id="13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268F-45B2-47BC-98AA-615BEED9E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DFB8-2F67-486E-9DF6-6AC9CEB9DA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true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true"/>
          </p:cNvPicPr>
          <p:nvPr userDrawn="true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true"/>
          </p:cNvSpPr>
          <p:nvPr>
            <p:ph sz="quarter" idx="10" hasCustomPrompt="true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true"/>
          </p:cNvSpPr>
          <p:nvPr>
            <p:ph sz="quarter" idx="11" hasCustomPrompt="true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true"/>
          </p:cNvSpPr>
          <p:nvPr>
            <p:ph sz="quarter" idx="12" hasCustomPrompt="true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true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true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true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519467" y="1712793"/>
            <a:ext cx="11050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Credential Delegation System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Using Intel SGX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395" y="371174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true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620395" y="3852545"/>
            <a:ext cx="17443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+mn-ea"/>
              </a:rPr>
              <a:t>Part A</a:t>
            </a:r>
            <a:endParaRPr kumimoji="0" lang="en-US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true"/>
          <p:nvPr/>
        </p:nvSpPr>
        <p:spPr>
          <a:xfrm>
            <a:off x="1335723" y="469413"/>
            <a:ext cx="3496310" cy="1645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Catalogue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59" name="文本框 58"/>
          <p:cNvSpPr txBox="true"/>
          <p:nvPr/>
        </p:nvSpPr>
        <p:spPr>
          <a:xfrm>
            <a:off x="2242185" y="184975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BB7B3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2262076" y="2233206"/>
            <a:ext cx="24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Concept of credential delegation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Introduction to TEE and SGX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2294255" y="3261995"/>
            <a:ext cx="245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Background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2330450" y="3636010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Technical background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Related work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2294255" y="4645025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System Design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true"/>
          <p:nvPr/>
        </p:nvSpPr>
        <p:spPr>
          <a:xfrm>
            <a:off x="2313940" y="5028565"/>
            <a:ext cx="2620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Details of credential delegation system and its enhancement.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4725" y="0"/>
            <a:ext cx="6137275" cy="6857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pic>
        <p:nvPicPr>
          <p:cNvPr id="32" name="图形 31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950" y="153987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1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950" y="2938780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2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1950" y="451675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3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7903210" y="195516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dirty="0">
                <a:solidFill>
                  <a:srgbClr val="2BB7B3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Plan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7923101" y="2338616"/>
            <a:ext cx="24889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Future plan of each phase.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92975" y="164528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/>
                <a:ea typeface="等线" panose="02010600030101010101" charset="-122"/>
                <a:cs typeface="+mn-cs"/>
              </a:rPr>
              <a:t>4</a:t>
            </a:r>
            <a:endParaRPr kumimoji="0" lang="en-US" altLang="en-US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Delegation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Owners delegate their credentials to </a:t>
            </a:r>
            <a:r>
              <a:rPr lang="en-US" altLang="zh-CN" dirty="0" err="1"/>
              <a:t>delegatees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TEE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en-US" altLang="zh-CN" dirty="0"/>
              <a:t>Intel SGX</a:t>
            </a:r>
            <a:endParaRPr lang="en-US" altLang="zh-CN" dirty="0"/>
          </a:p>
          <a:p>
            <a:pPr lvl="1"/>
            <a:r>
              <a:rPr lang="en-US" altLang="zh-CN"/>
              <a:t>…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>
          <a:xfrm>
            <a:off x="515620" y="524510"/>
            <a:ext cx="1062101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>
          <a:xfrm>
            <a:off x="962025" y="1419860"/>
            <a:ext cx="9635490" cy="656590"/>
          </a:xfrm>
        </p:spPr>
        <p:txBody>
          <a:bodyPr>
            <a:normAutofit/>
          </a:bodyPr>
          <a:lstStyle/>
          <a:p>
            <a:r>
              <a:rPr lang="en-US" altLang="en-US" dirty="0"/>
              <a:t>Enclave and ocall/ecall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108700" y="2386965"/>
            <a:ext cx="5132705" cy="3146425"/>
            <a:chOff x="9620" y="3759"/>
            <a:chExt cx="8083" cy="4955"/>
          </a:xfrm>
        </p:grpSpPr>
        <p:sp>
          <p:nvSpPr>
            <p:cNvPr id="8" name="矩形 7"/>
            <p:cNvSpPr/>
            <p:nvPr/>
          </p:nvSpPr>
          <p:spPr>
            <a:xfrm>
              <a:off x="12064" y="3759"/>
              <a:ext cx="4746" cy="668"/>
            </a:xfrm>
            <a:prstGeom prst="rect">
              <a:avLst/>
            </a:prstGeom>
            <a:solidFill>
              <a:srgbClr val="BDD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App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511" y="5284"/>
              <a:ext cx="5193" cy="668"/>
            </a:xfrm>
            <a:prstGeom prst="rect">
              <a:avLst/>
            </a:prstGeom>
            <a:solidFill>
              <a:srgbClr val="C7E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BA3"/>
                  </a:solidFill>
                  <a:latin typeface="+mj-lt"/>
                </a:rPr>
                <a:t>OS/VMM</a:t>
              </a:r>
              <a:endParaRPr lang="zh-CN" altLang="en-US" dirty="0">
                <a:solidFill>
                  <a:srgbClr val="1A7BA3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74" y="6603"/>
              <a:ext cx="5633" cy="668"/>
            </a:xfrm>
            <a:prstGeom prst="rect">
              <a:avLst/>
            </a:prstGeom>
            <a:solidFill>
              <a:srgbClr val="40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74E56"/>
                  </a:solidFill>
                  <a:latin typeface="+mj-lt"/>
                </a:rPr>
                <a:t>Processor</a:t>
              </a:r>
              <a:endParaRPr lang="zh-CN" altLang="en-US" dirty="0">
                <a:solidFill>
                  <a:srgbClr val="474E56"/>
                </a:solidFill>
                <a:latin typeface="+mj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511" y="8046"/>
              <a:ext cx="5193" cy="668"/>
            </a:xfrm>
            <a:prstGeom prst="rect">
              <a:avLst/>
            </a:prstGeom>
            <a:solidFill>
              <a:srgbClr val="137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FEFF9"/>
                  </a:solidFill>
                  <a:latin typeface="+mj-lt"/>
                </a:rPr>
                <a:t>Memory</a:t>
              </a:r>
              <a:endParaRPr lang="zh-CN" altLang="en-US" dirty="0">
                <a:solidFill>
                  <a:srgbClr val="CFEFF9"/>
                </a:solidFill>
                <a:latin typeface="+mj-lt"/>
              </a:endParaRPr>
            </a:p>
          </p:txBody>
        </p:sp>
        <p:cxnSp>
          <p:nvCxnSpPr>
            <p:cNvPr id="13" name="连接符: 肘形 12"/>
            <p:cNvCxnSpPr>
              <a:stCxn id="8" idx="1"/>
              <a:endCxn id="30" idx="1"/>
            </p:cNvCxnSpPr>
            <p:nvPr/>
          </p:nvCxnSpPr>
          <p:spPr>
            <a:xfrm rot="10800000" flipH="true" flipV="true">
              <a:off x="12064" y="4093"/>
              <a:ext cx="447" cy="4197"/>
            </a:xfrm>
            <a:prstGeom prst="bentConnector3">
              <a:avLst>
                <a:gd name="adj1" fmla="val -83893"/>
              </a:avLst>
            </a:prstGeom>
            <a:ln w="254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/>
            <p:cNvSpPr/>
            <p:nvPr/>
          </p:nvSpPr>
          <p:spPr>
            <a:xfrm>
              <a:off x="11174" y="6603"/>
              <a:ext cx="1144" cy="488"/>
            </a:xfrm>
            <a:prstGeom prst="round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SGX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29" name="文本框 28"/>
            <p:cNvSpPr txBox="true"/>
            <p:nvPr/>
          </p:nvSpPr>
          <p:spPr>
            <a:xfrm>
              <a:off x="9620" y="5351"/>
              <a:ext cx="244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100" dirty="0">
                  <a:solidFill>
                    <a:srgbClr val="06383C"/>
                  </a:solidFill>
                  <a:latin typeface="+mj-lt"/>
                </a:rPr>
                <a:t>Ocall/</a:t>
              </a:r>
              <a:r>
                <a:rPr lang="en-US" altLang="zh-CN" sz="1600" spc="100" dirty="0" err="1">
                  <a:solidFill>
                    <a:srgbClr val="06383C"/>
                  </a:solidFill>
                  <a:latin typeface="+mj-lt"/>
                </a:rPr>
                <a:t>Ecall</a:t>
              </a:r>
              <a:endParaRPr lang="zh-CN" altLang="en-US" sz="1600" spc="100" dirty="0">
                <a:solidFill>
                  <a:srgbClr val="06383C"/>
                </a:solidFill>
                <a:latin typeface="+mj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12511" y="8046"/>
              <a:ext cx="1669" cy="488"/>
            </a:xfrm>
            <a:prstGeom prst="roundRect">
              <a:avLst/>
            </a:prstGeom>
            <a:solidFill>
              <a:srgbClr val="063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CFEFF9"/>
                  </a:solidFill>
                  <a:latin typeface="+mj-lt"/>
                </a:rPr>
                <a:t>Enclave</a:t>
              </a:r>
              <a:endParaRPr lang="zh-CN" altLang="en-US" sz="1100" dirty="0">
                <a:solidFill>
                  <a:srgbClr val="CFEFF9"/>
                </a:solidFill>
                <a:latin typeface="+mj-lt"/>
              </a:endParaRPr>
            </a:p>
          </p:txBody>
        </p:sp>
      </p:grp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>
          <a:xfrm>
            <a:off x="962025" y="2268220"/>
            <a:ext cx="5197475" cy="3455035"/>
          </a:xfrm>
        </p:spPr>
        <p:txBody>
          <a:bodyPr/>
          <a:lstStyle/>
          <a:p>
            <a:r>
              <a:rPr lang="en-US" altLang="zh-CN" dirty="0"/>
              <a:t>Enclave is protected by</a:t>
            </a:r>
            <a:endParaRPr lang="en-US" altLang="zh-CN" dirty="0"/>
          </a:p>
          <a:p>
            <a:pPr lvl="1"/>
            <a:r>
              <a:rPr lang="en-US" altLang="zh-CN" dirty="0"/>
              <a:t>Processor Reserved Memory (PRM)</a:t>
            </a:r>
            <a:endParaRPr lang="en-US" altLang="zh-CN" dirty="0"/>
          </a:p>
          <a:p>
            <a:pPr lvl="1"/>
            <a:r>
              <a:rPr lang="en-US" altLang="zh-CN" dirty="0"/>
              <a:t> Enclave Page Cache (EPC).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en-US" altLang="en-US" dirty="0"/>
              <a:t>Ocalls/Ecalls are the only interfaces between Application and Enclave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>
          <a:xfrm>
            <a:off x="515620" y="524510"/>
            <a:ext cx="1062101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quarter" idx="11"/>
          </p:nvPr>
        </p:nvSpPr>
        <p:spPr>
          <a:xfrm>
            <a:off x="962025" y="1419860"/>
            <a:ext cx="9635490" cy="656590"/>
          </a:xfrm>
        </p:spPr>
        <p:txBody>
          <a:bodyPr>
            <a:normAutofit/>
          </a:bodyPr>
          <a:lstStyle/>
          <a:p>
            <a:r>
              <a:rPr lang="en-US" altLang="en-US" dirty="0"/>
              <a:t>Attestation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rcRect r="6100"/>
          <a:stretch>
            <a:fillRect/>
          </a:stretch>
        </p:blipFill>
        <p:spPr>
          <a:xfrm>
            <a:off x="4606290" y="2040890"/>
            <a:ext cx="7546340" cy="3909060"/>
          </a:xfrm>
          <a:prstGeom prst="rect">
            <a:avLst/>
          </a:prstGeom>
        </p:spPr>
      </p:pic>
      <p:sp>
        <p:nvSpPr>
          <p:cNvPr id="6" name="内容占位符 5"/>
          <p:cNvSpPr>
            <a:spLocks noGrp="true"/>
          </p:cNvSpPr>
          <p:nvPr>
            <p:ph sz="quarter" idx="12"/>
          </p:nvPr>
        </p:nvSpPr>
        <p:spPr>
          <a:xfrm>
            <a:off x="962025" y="2268220"/>
            <a:ext cx="3735070" cy="3455035"/>
          </a:xfrm>
        </p:spPr>
        <p:txBody>
          <a:bodyPr/>
          <a:p>
            <a:r>
              <a:rPr lang="en-US" altLang="en-US" dirty="0"/>
              <a:t>To v</a:t>
            </a:r>
            <a:r>
              <a:rPr lang="en-US" altLang="zh-CN" dirty="0"/>
              <a:t>erify  the  enclave  information  of</a:t>
            </a:r>
            <a:r>
              <a:rPr lang="en-US" altLang="en-US" dirty="0"/>
              <a:t> </a:t>
            </a:r>
            <a:r>
              <a:rPr lang="en-US" altLang="zh-CN" dirty="0"/>
              <a:t>creation,  load,  and code execution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true"/>
          </p:cNvSpPr>
          <p:nvPr>
            <p:ph sz="quarter" idx="11"/>
          </p:nvPr>
        </p:nvSpPr>
        <p:spPr>
          <a:xfrm>
            <a:off x="738505" y="1624330"/>
            <a:ext cx="2367915" cy="760730"/>
          </a:xfrm>
        </p:spPr>
        <p:txBody>
          <a:bodyPr>
            <a:normAutofit/>
          </a:bodyPr>
          <a:lstStyle/>
          <a:p>
            <a:r>
              <a:rPr lang="en-US" altLang="en-US" dirty="0"/>
              <a:t>Basic Function</a:t>
            </a:r>
            <a:endParaRPr lang="en-US" altLang="en-US" dirty="0"/>
          </a:p>
        </p:txBody>
      </p:sp>
      <p:pic>
        <p:nvPicPr>
          <p:cNvPr id="15" name="图片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005840"/>
            <a:ext cx="5086985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80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12"/>
          <p:cNvSpPr>
            <a:spLocks noGrp="true"/>
          </p:cNvSpPr>
          <p:nvPr>
            <p:ph sz="quarter" idx="11"/>
          </p:nvPr>
        </p:nvSpPr>
        <p:spPr>
          <a:xfrm>
            <a:off x="647699" y="1715827"/>
            <a:ext cx="9635638" cy="435553"/>
          </a:xfrm>
        </p:spPr>
        <p:txBody>
          <a:bodyPr>
            <a:normAutofit fontScale="90000" lnSpcReduction="20000"/>
          </a:bodyPr>
          <a:p>
            <a:r>
              <a:rPr lang="en-US" altLang="en-US" dirty="0"/>
              <a:t>Enhanced with Ethereum</a:t>
            </a:r>
            <a:endParaRPr lang="en-US" altLang="en-US" dirty="0"/>
          </a:p>
        </p:txBody>
      </p:sp>
      <p:pic>
        <p:nvPicPr>
          <p:cNvPr id="14" name="图片 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005840"/>
            <a:ext cx="508698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sz="quarter" idx="10"/>
          </p:nvPr>
        </p:nvSpPr>
        <p:spPr/>
        <p:txBody>
          <a:bodyPr>
            <a:normAutofit fontScale="90000" lnSpcReduction="20000"/>
          </a:bodyPr>
          <a:lstStyle/>
          <a:p>
            <a:r>
              <a:rPr lang="" altLang="en-US" dirty="0"/>
              <a:t>Plan</a:t>
            </a:r>
            <a:endParaRPr lang="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quarter" idx="12"/>
          </p:nvPr>
        </p:nvSpPr>
        <p:spPr>
          <a:xfrm>
            <a:off x="902969" y="1482532"/>
            <a:ext cx="7544435" cy="3455227"/>
          </a:xfrm>
        </p:spPr>
        <p:txBody>
          <a:bodyPr>
            <a:normAutofit lnSpcReduction="20000"/>
          </a:bodyPr>
          <a:lstStyle/>
          <a:p>
            <a:r>
              <a:rPr lang="" altLang="en-US" dirty="0"/>
              <a:t>Phase 1 (Week 7)</a:t>
            </a:r>
            <a:endParaRPr lang="" altLang="en-US" dirty="0"/>
          </a:p>
          <a:p>
            <a:pPr lvl="1"/>
            <a:r>
              <a:rPr lang="" altLang="en-US" dirty="0"/>
              <a:t>Basic knowledge</a:t>
            </a:r>
            <a:endParaRPr lang="" altLang="en-US" dirty="0"/>
          </a:p>
          <a:p>
            <a:pPr lvl="1"/>
            <a:r>
              <a:rPr lang="" altLang="en-US" dirty="0"/>
              <a:t>Basic system design</a:t>
            </a:r>
            <a:endParaRPr lang="" altLang="en-US" dirty="0"/>
          </a:p>
          <a:p>
            <a:pPr lvl="1"/>
            <a:r>
              <a:rPr lang="" altLang="en-US" dirty="0"/>
              <a:t>Try functions of Intel SGX</a:t>
            </a:r>
            <a:endParaRPr lang="" altLang="en-US" dirty="0"/>
          </a:p>
          <a:p>
            <a:r>
              <a:rPr lang="" altLang="en-US" dirty="0"/>
              <a:t>Phase 2 (Week 12)</a:t>
            </a:r>
            <a:endParaRPr lang="" altLang="en-US" dirty="0"/>
          </a:p>
          <a:p>
            <a:pPr lvl="1"/>
            <a:r>
              <a:rPr lang="" altLang="en-US" dirty="0"/>
              <a:t>The dynamic delegation protocol</a:t>
            </a:r>
            <a:endParaRPr lang="" altLang="en-US" dirty="0"/>
          </a:p>
          <a:p>
            <a:pPr lvl="1"/>
            <a:r>
              <a:rPr lang="" altLang="en-US" dirty="0"/>
              <a:t>Implement delegation process</a:t>
            </a:r>
            <a:endParaRPr lang="" altLang="en-US" dirty="0"/>
          </a:p>
          <a:p>
            <a:pPr lvl="1"/>
            <a:r>
              <a:rPr lang="" altLang="en-US" dirty="0"/>
              <a:t>Enhanced with ethereum</a:t>
            </a:r>
            <a:endParaRPr lang="" altLang="en-US" dirty="0"/>
          </a:p>
          <a:p>
            <a:r>
              <a:rPr lang="" altLang="en-US" dirty="0"/>
              <a:t>Phase 3 (Week 17/18)</a:t>
            </a:r>
            <a:endParaRPr lang="" altLang="en-US" dirty="0"/>
          </a:p>
          <a:p>
            <a:pPr lvl="1"/>
            <a:r>
              <a:rPr lang="" altLang="en-US" dirty="0"/>
              <a:t>Implement the system</a:t>
            </a:r>
            <a:endParaRPr lang="" altLang="en-US" dirty="0"/>
          </a:p>
          <a:p>
            <a:pPr lvl="1"/>
            <a:r>
              <a:rPr lang="" altLang="en-US" dirty="0"/>
              <a:t>(Optional) Implement a ethereum enhanced system.</a:t>
            </a:r>
            <a:endParaRPr lang="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Nimbus Roman No9 L</vt:lpstr>
      <vt:lpstr>Microsoft YaHei UI</vt:lpstr>
      <vt:lpstr>Droid Sans Fallback</vt:lpstr>
      <vt:lpstr>等线</vt:lpstr>
      <vt:lpstr>Microsoft YaHei UI Light</vt:lpstr>
      <vt:lpstr>等线</vt:lpstr>
      <vt:lpstr>Noto Serif CJK JP</vt:lpstr>
      <vt:lpstr>微软雅黑</vt:lpstr>
      <vt:lpstr>宋体</vt:lpstr>
      <vt:lpstr>Arial Unicode MS</vt:lpstr>
      <vt:lpstr>等线 Light</vt:lpstr>
      <vt:lpstr>Gubbi</vt:lpstr>
      <vt:lpstr>Microsoft YaHei UI Light</vt:lpstr>
      <vt:lpstr>Microsoft YaHei UI</vt:lpstr>
      <vt:lpstr>等线</vt:lpstr>
      <vt:lpstr>Standard Symbols PS</vt:lpstr>
      <vt:lpstr>Office Theme</vt:lpstr>
      <vt:lpstr>1_Office Theme</vt:lpstr>
      <vt:lpstr>3_Office Theme</vt:lpstr>
      <vt:lpstr>2_Office Theme</vt:lpstr>
      <vt:lpstr>4_Office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个人介绍</dc:title>
  <dc:creator>Zhang debo</dc:creator>
  <cp:lastModifiedBy>jojjiw</cp:lastModifiedBy>
  <cp:revision>121</cp:revision>
  <dcterms:created xsi:type="dcterms:W3CDTF">2021-03-31T08:10:36Z</dcterms:created>
  <dcterms:modified xsi:type="dcterms:W3CDTF">2021-03-31T08:10:36Z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