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5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9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1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3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6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6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7561F-8EC9-4ED3-98AF-7530B19AC4E1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614C-1EC1-4085-BD42-3A0D67520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2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72369" y="3001107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7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677" y="88777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multi scale</a:t>
            </a:r>
            <a:r>
              <a:rPr lang="zh-CN" altLang="en-US" dirty="0" smtClean="0"/>
              <a:t>为主题展开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需要找出是否有类似的文章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Deep hash</a:t>
            </a:r>
            <a:r>
              <a:rPr lang="zh-CN" altLang="en-US" dirty="0" smtClean="0"/>
              <a:t>为何有效果</a:t>
            </a:r>
            <a:r>
              <a:rPr lang="en-US" altLang="zh-CN" dirty="0"/>
              <a:t>?</a:t>
            </a:r>
            <a:r>
              <a:rPr lang="zh-CN" altLang="en-US" dirty="0" smtClean="0"/>
              <a:t>是否能作为亮点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zh-CN" altLang="en-US" dirty="0" smtClean="0"/>
              <a:t>蒸馏作用不大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-class feature</a:t>
            </a:r>
            <a:r>
              <a:rPr lang="zh-CN" altLang="en-US" dirty="0" smtClean="0"/>
              <a:t>能否算作新颖的</a:t>
            </a:r>
            <a:r>
              <a:rPr lang="en-US" altLang="zh-CN" dirty="0" smtClean="0"/>
              <a:t>idea?</a:t>
            </a:r>
          </a:p>
          <a:p>
            <a:endParaRPr lang="en-US" altLang="zh-CN" dirty="0"/>
          </a:p>
          <a:p>
            <a:r>
              <a:rPr lang="zh-CN" altLang="en-US" dirty="0" smtClean="0"/>
              <a:t>网络方面并不轻量化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性能提升主要来自</a:t>
            </a:r>
            <a:r>
              <a:rPr lang="en-US" altLang="zh-CN" dirty="0" smtClean="0"/>
              <a:t>deep hash</a:t>
            </a:r>
          </a:p>
          <a:p>
            <a:pPr lvl="1"/>
            <a:r>
              <a:rPr lang="zh-CN" altLang="en-US" dirty="0" smtClean="0"/>
              <a:t>不建议以轻量化为卖点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08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zhenju\Downloads\以图搜车架构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273"/>
            <a:ext cx="6639780" cy="52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1246" y="879962"/>
            <a:ext cx="5742354" cy="4351338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整体训练结构如下图所示：训练的时候分</a:t>
            </a:r>
            <a:r>
              <a:rPr lang="en-US" altLang="zh-CN" sz="1800" dirty="0"/>
              <a:t>3</a:t>
            </a:r>
            <a:r>
              <a:rPr lang="zh-CN" altLang="zh-CN" sz="1800" dirty="0"/>
              <a:t>个</a:t>
            </a:r>
            <a:r>
              <a:rPr lang="zh-CN" altLang="zh-CN" sz="1800" dirty="0" smtClean="0"/>
              <a:t>步骤</a:t>
            </a:r>
            <a:endParaRPr lang="en-US" altLang="zh-CN" sz="1800" dirty="0" smtClean="0"/>
          </a:p>
          <a:p>
            <a:endParaRPr lang="zh-CN" altLang="zh-CN" sz="1800" dirty="0"/>
          </a:p>
          <a:p>
            <a:pPr lvl="0"/>
            <a:r>
              <a:rPr lang="en-US" altLang="zh-CN" sz="1800" dirty="0" smtClean="0"/>
              <a:t>1. </a:t>
            </a:r>
            <a:r>
              <a:rPr lang="zh-CN" altLang="zh-CN" sz="1800" dirty="0" smtClean="0"/>
              <a:t>训练</a:t>
            </a:r>
            <a:r>
              <a:rPr lang="en-US" altLang="zh-CN" sz="1800" dirty="0"/>
              <a:t>ID</a:t>
            </a:r>
            <a:r>
              <a:rPr lang="zh-CN" altLang="zh-CN" sz="1800" dirty="0"/>
              <a:t>的</a:t>
            </a:r>
            <a:r>
              <a:rPr lang="en-US" altLang="zh-CN" sz="1800" dirty="0"/>
              <a:t>cross entropy loss</a:t>
            </a:r>
            <a:r>
              <a:rPr lang="zh-CN" altLang="zh-CN" sz="1800" dirty="0" smtClean="0"/>
              <a:t>分支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STAGE1</a:t>
            </a:r>
            <a:r>
              <a:rPr lang="en-US" altLang="zh-CN" sz="18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(</a:t>
            </a:r>
            <a:r>
              <a:rPr lang="zh-CN" altLang="zh-CN" sz="1400" dirty="0" smtClean="0"/>
              <a:t>可以</a:t>
            </a:r>
            <a:r>
              <a:rPr lang="zh-CN" altLang="zh-CN" sz="1400" dirty="0"/>
              <a:t>用</a:t>
            </a:r>
            <a:r>
              <a:rPr lang="en-US" altLang="zh-CN" sz="1400" dirty="0" err="1"/>
              <a:t>muti</a:t>
            </a:r>
            <a:r>
              <a:rPr lang="en-US" altLang="zh-CN" sz="1400" dirty="0"/>
              <a:t>-task</a:t>
            </a:r>
            <a:r>
              <a:rPr lang="zh-CN" altLang="zh-CN" sz="1400" dirty="0"/>
              <a:t>训练，添加</a:t>
            </a:r>
            <a:r>
              <a:rPr lang="en-US" altLang="zh-CN" sz="1400" dirty="0" smtClean="0"/>
              <a:t>color</a:t>
            </a:r>
            <a:r>
              <a:rPr lang="zh-CN" altLang="zh-CN" sz="1400" dirty="0" smtClean="0"/>
              <a:t>和</a:t>
            </a:r>
            <a:r>
              <a:rPr lang="en-US" altLang="zh-CN" sz="1400" dirty="0" smtClean="0"/>
              <a:t>model</a:t>
            </a:r>
            <a:r>
              <a:rPr lang="zh-CN" altLang="zh-CN" sz="1400" dirty="0" smtClean="0"/>
              <a:t>的分支</a:t>
            </a:r>
            <a:r>
              <a:rPr lang="en-US" altLang="zh-CN" sz="1400" dirty="0" smtClean="0"/>
              <a:t>)</a:t>
            </a:r>
          </a:p>
          <a:p>
            <a:pPr marL="457200" lvl="1" indent="0">
              <a:buNone/>
            </a:pPr>
            <a:endParaRPr lang="zh-CN" altLang="zh-CN" sz="1400" dirty="0"/>
          </a:p>
          <a:p>
            <a:pPr lvl="0"/>
            <a:r>
              <a:rPr lang="en-US" altLang="zh-CN" sz="1800" dirty="0" smtClean="0"/>
              <a:t>2. </a:t>
            </a:r>
            <a:r>
              <a:rPr lang="zh-CN" altLang="zh-CN" sz="1800" dirty="0" smtClean="0"/>
              <a:t>训练</a:t>
            </a:r>
            <a:r>
              <a:rPr lang="zh-CN" altLang="zh-CN" sz="1800" dirty="0"/>
              <a:t>收敛后训练</a:t>
            </a:r>
            <a:r>
              <a:rPr lang="en-US" altLang="zh-CN" sz="1800" dirty="0"/>
              <a:t>Triplet </a:t>
            </a:r>
            <a:r>
              <a:rPr lang="en-US" altLang="zh-CN" sz="1800" dirty="0" smtClean="0"/>
              <a:t>loss</a:t>
            </a:r>
            <a:r>
              <a:rPr lang="zh-CN" altLang="zh-CN" sz="1800" dirty="0" smtClean="0"/>
              <a:t>分支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STAGE1</a:t>
            </a:r>
            <a:r>
              <a:rPr lang="en-US" altLang="zh-CN" sz="1800" dirty="0" smtClean="0"/>
              <a:t>)</a:t>
            </a:r>
          </a:p>
          <a:p>
            <a:pPr lvl="0"/>
            <a:endParaRPr lang="zh-CN" altLang="zh-CN" sz="1800" dirty="0"/>
          </a:p>
          <a:p>
            <a:pPr lvl="0"/>
            <a:r>
              <a:rPr lang="en-US" altLang="zh-CN" sz="1800" dirty="0" smtClean="0"/>
              <a:t>3. </a:t>
            </a:r>
            <a:r>
              <a:rPr lang="zh-CN" altLang="zh-CN" sz="1800" dirty="0" smtClean="0"/>
              <a:t>使用</a:t>
            </a:r>
            <a:r>
              <a:rPr lang="en-US" altLang="zh-CN" sz="1800" dirty="0">
                <a:solidFill>
                  <a:srgbClr val="FF0000"/>
                </a:solidFill>
              </a:rPr>
              <a:t>Average </a:t>
            </a:r>
            <a:r>
              <a:rPr lang="en-US" altLang="zh-CN" sz="1800" dirty="0" smtClean="0">
                <a:solidFill>
                  <a:srgbClr val="FF0000"/>
                </a:solidFill>
              </a:rPr>
              <a:t>Feature</a:t>
            </a:r>
            <a:r>
              <a:rPr lang="zh-CN" altLang="zh-CN" sz="1800" dirty="0" smtClean="0"/>
              <a:t>方式</a:t>
            </a:r>
            <a:r>
              <a:rPr lang="en-US" altLang="zh-CN" sz="1800" dirty="0" err="1" smtClean="0"/>
              <a:t>finetune</a:t>
            </a:r>
            <a:r>
              <a:rPr lang="zh-CN" altLang="zh-CN" sz="1800" dirty="0" smtClean="0"/>
              <a:t>网络</a:t>
            </a:r>
            <a:r>
              <a:rPr lang="en-US" altLang="zh-CN" sz="1800" dirty="0"/>
              <a:t>(</a:t>
            </a:r>
            <a:r>
              <a:rPr lang="en-US" altLang="zh-CN" sz="1800" b="1" dirty="0"/>
              <a:t>STAGE2</a:t>
            </a:r>
            <a:r>
              <a:rPr lang="en-US" altLang="zh-CN" sz="1800" dirty="0" smtClean="0"/>
              <a:t>)</a:t>
            </a:r>
            <a:endParaRPr lang="zh-CN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75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77" y="286971"/>
            <a:ext cx="2225431" cy="72121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Deep hash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85537" y="1497379"/>
                <a:ext cx="4554415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 smtClean="0"/>
                  <a:t>提取特征的层的激活函数使用</a:t>
                </a:r>
                <a:r>
                  <a:rPr lang="en-US" altLang="zh-CN" sz="1800" dirty="0" smtClean="0"/>
                  <a:t>soft-sign</a:t>
                </a:r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𝑜𝑓𝑡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1+|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5537" y="1497379"/>
                <a:ext cx="4554415" cy="4351338"/>
              </a:xfrm>
              <a:blipFill>
                <a:blip r:embed="rId2"/>
                <a:stretch>
                  <a:fillRect l="-937" t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zhenju\Downloads\DSH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" y="1825624"/>
            <a:ext cx="7082122" cy="320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ææ¯åäº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82" y="3090863"/>
            <a:ext cx="3708039" cy="275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5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108" y="372941"/>
            <a:ext cx="5234354" cy="83062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局部特征学习</a:t>
            </a:r>
            <a:r>
              <a:rPr lang="en-US" altLang="zh-CN" sz="3200" dirty="0" smtClean="0"/>
              <a:t>(multi-scale?)</a:t>
            </a:r>
            <a:endParaRPr lang="zh-CN" altLang="en-US" sz="3200" dirty="0"/>
          </a:p>
        </p:txBody>
      </p:sp>
      <p:pic>
        <p:nvPicPr>
          <p:cNvPr id="4" name="图片 3" descr="C:\Users\zhenju\Downloads\localFea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1" y="1632866"/>
            <a:ext cx="6338120" cy="41348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82337" y="1531813"/>
            <a:ext cx="397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大的特征图能提取出小的物体和细节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小的特征图能提取出大的物体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73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38805"/>
              </p:ext>
            </p:extLst>
          </p:nvPr>
        </p:nvGraphicFramePr>
        <p:xfrm>
          <a:off x="1187738" y="791517"/>
          <a:ext cx="9706908" cy="23658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39715">
                  <a:extLst>
                    <a:ext uri="{9D8B030D-6E8A-4147-A177-3AD203B41FA5}">
                      <a16:colId xmlns:a16="http://schemas.microsoft.com/office/drawing/2014/main" val="3691143523"/>
                    </a:ext>
                  </a:extLst>
                </a:gridCol>
                <a:gridCol w="471725">
                  <a:extLst>
                    <a:ext uri="{9D8B030D-6E8A-4147-A177-3AD203B41FA5}">
                      <a16:colId xmlns:a16="http://schemas.microsoft.com/office/drawing/2014/main" val="3435980447"/>
                    </a:ext>
                  </a:extLst>
                </a:gridCol>
                <a:gridCol w="874837">
                  <a:extLst>
                    <a:ext uri="{9D8B030D-6E8A-4147-A177-3AD203B41FA5}">
                      <a16:colId xmlns:a16="http://schemas.microsoft.com/office/drawing/2014/main" val="3466869437"/>
                    </a:ext>
                  </a:extLst>
                </a:gridCol>
                <a:gridCol w="1097834">
                  <a:extLst>
                    <a:ext uri="{9D8B030D-6E8A-4147-A177-3AD203B41FA5}">
                      <a16:colId xmlns:a16="http://schemas.microsoft.com/office/drawing/2014/main" val="285790140"/>
                    </a:ext>
                  </a:extLst>
                </a:gridCol>
                <a:gridCol w="969181">
                  <a:extLst>
                    <a:ext uri="{9D8B030D-6E8A-4147-A177-3AD203B41FA5}">
                      <a16:colId xmlns:a16="http://schemas.microsoft.com/office/drawing/2014/main" val="2156341063"/>
                    </a:ext>
                  </a:extLst>
                </a:gridCol>
                <a:gridCol w="1021801">
                  <a:extLst>
                    <a:ext uri="{9D8B030D-6E8A-4147-A177-3AD203B41FA5}">
                      <a16:colId xmlns:a16="http://schemas.microsoft.com/office/drawing/2014/main" val="3266671806"/>
                    </a:ext>
                  </a:extLst>
                </a:gridCol>
                <a:gridCol w="765907">
                  <a:extLst>
                    <a:ext uri="{9D8B030D-6E8A-4147-A177-3AD203B41FA5}">
                      <a16:colId xmlns:a16="http://schemas.microsoft.com/office/drawing/2014/main" val="3437923412"/>
                    </a:ext>
                  </a:extLst>
                </a:gridCol>
                <a:gridCol w="765908">
                  <a:extLst>
                    <a:ext uri="{9D8B030D-6E8A-4147-A177-3AD203B41FA5}">
                      <a16:colId xmlns:a16="http://schemas.microsoft.com/office/drawing/2014/main" val="2975131855"/>
                    </a:ext>
                  </a:extLst>
                </a:gridCol>
              </a:tblGrid>
              <a:tr h="318810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mAP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Top1-Acc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Top5-Acc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Top20-Acc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Top20-Recall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Top50-Recall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83751"/>
                  </a:ext>
                </a:extLst>
              </a:tr>
              <a:tr h="255886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TripleLoss+Color+Model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0.554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0.628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　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　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71943"/>
                  </a:ext>
                </a:extLst>
              </a:tr>
              <a:tr h="255886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Bseline(</a:t>
                      </a:r>
                      <a:r>
                        <a:rPr lang="en-US" sz="1000" kern="0" dirty="0" err="1" smtClean="0">
                          <a:effectLst/>
                        </a:rPr>
                        <a:t>tripleloss+ID</a:t>
                      </a:r>
                      <a:r>
                        <a:rPr lang="en-US" sz="1000" kern="0" dirty="0" smtClean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0.766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0.846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0.917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0.943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0.566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418017"/>
                  </a:ext>
                </a:extLst>
              </a:tr>
              <a:tr h="255886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TripleLoss+ID+Color+Model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0.779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0.863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0.924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0.955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651668"/>
                  </a:ext>
                </a:extLst>
              </a:tr>
              <a:tr h="255886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Bseline +Local feature </a:t>
                      </a:r>
                      <a:r>
                        <a:rPr lang="en-US" sz="1000" kern="0" dirty="0" smtClean="0">
                          <a:effectLst/>
                        </a:rPr>
                        <a:t>enhance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0.818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0.883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0.934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0.957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0.622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0.636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57819"/>
                  </a:ext>
                </a:extLst>
              </a:tr>
              <a:tr h="255886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PCB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0.787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0.867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0.921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0.951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0.603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06365"/>
                  </a:ext>
                </a:extLst>
              </a:tr>
              <a:tr h="255886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MGN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0.806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0.877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0.955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0.613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9194"/>
                  </a:ext>
                </a:extLst>
              </a:tr>
              <a:tr h="255886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Bseline + Local feature enhance+DSH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0.837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0.892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0.941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0.962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0.645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0.656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247488"/>
                  </a:ext>
                </a:extLst>
              </a:tr>
              <a:tr h="255886"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Bseline +Local feature enhance+DSH+reranking(200)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0.867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0.893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0.932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0.957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0.671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49" marR="1151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3810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76723" y="3384061"/>
            <a:ext cx="49315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行对比</a:t>
            </a:r>
            <a:r>
              <a:rPr lang="en-US" altLang="zh-CN" dirty="0" smtClean="0"/>
              <a:t>: ID loss</a:t>
            </a:r>
            <a:r>
              <a:rPr lang="zh-CN" altLang="en-US" dirty="0" smtClean="0"/>
              <a:t>的重要性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行对比</a:t>
            </a:r>
            <a:r>
              <a:rPr lang="en-US" altLang="zh-CN" dirty="0" smtClean="0"/>
              <a:t>: attribute</a:t>
            </a:r>
            <a:r>
              <a:rPr lang="zh-CN" altLang="en-US" dirty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有微弱作用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行对比</a:t>
            </a:r>
            <a:r>
              <a:rPr lang="en-US" altLang="zh-CN" dirty="0" smtClean="0"/>
              <a:t>: multi-scale</a:t>
            </a:r>
            <a:r>
              <a:rPr lang="zh-CN" altLang="en-US" dirty="0" smtClean="0"/>
              <a:t>作用很大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行对比</a:t>
            </a:r>
            <a:r>
              <a:rPr lang="en-US" altLang="zh-CN" dirty="0" smtClean="0"/>
              <a:t>: deep hash</a:t>
            </a:r>
            <a:r>
              <a:rPr lang="zh-CN" altLang="en-US" dirty="0" smtClean="0"/>
              <a:t>为何</a:t>
            </a:r>
            <a:r>
              <a:rPr lang="en-US" altLang="zh-CN" dirty="0" smtClean="0"/>
              <a:t>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行对比</a:t>
            </a:r>
            <a:r>
              <a:rPr lang="en-US" altLang="zh-CN" dirty="0" smtClean="0"/>
              <a:t>: reranking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72369" y="3001107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77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zhenju\Downloads\以图搜车架构图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15658"/>
            <a:ext cx="4454769" cy="3539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1246" y="879962"/>
            <a:ext cx="5742354" cy="4351338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LEARNING A REPRESSION NETWORK FOR PRECISE VEHICLE </a:t>
            </a:r>
            <a:r>
              <a:rPr lang="en-US" altLang="zh-CN" sz="1800" dirty="0" smtClean="0">
                <a:solidFill>
                  <a:srgbClr val="FF0000"/>
                </a:solidFill>
              </a:rPr>
              <a:t>SEARCH(CVPR)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zh-CN" sz="1600" dirty="0" smtClean="0"/>
              <a:t>Two stream:</a:t>
            </a:r>
          </a:p>
          <a:p>
            <a:pPr fontAlgn="ctr"/>
            <a:r>
              <a:rPr lang="zh-CN" altLang="zh-CN" sz="1600" dirty="0" smtClean="0"/>
              <a:t>基于</a:t>
            </a:r>
            <a:r>
              <a:rPr lang="en-US" altLang="zh-CN" sz="1600" dirty="0"/>
              <a:t>label</a:t>
            </a:r>
            <a:r>
              <a:rPr lang="zh-CN" altLang="zh-CN" sz="1600" dirty="0"/>
              <a:t>的分类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softmax</a:t>
            </a:r>
            <a:r>
              <a:rPr lang="en-US" altLang="zh-CN" sz="1600" dirty="0"/>
              <a:t> (ACS), </a:t>
            </a:r>
            <a:r>
              <a:rPr lang="zh-CN" altLang="zh-CN" sz="1600" dirty="0" smtClean="0"/>
              <a:t>粗粒度</a:t>
            </a:r>
            <a:endParaRPr lang="en-US" altLang="zh-CN" sz="1600" dirty="0"/>
          </a:p>
          <a:p>
            <a:pPr fontAlgn="ctr"/>
            <a:r>
              <a:rPr lang="zh-CN" altLang="zh-CN" sz="1600" dirty="0" smtClean="0"/>
              <a:t>基于</a:t>
            </a:r>
            <a:r>
              <a:rPr lang="en-US" altLang="zh-CN" sz="1600" dirty="0" smtClean="0"/>
              <a:t>detail</a:t>
            </a:r>
            <a:r>
              <a:rPr lang="zh-CN" altLang="zh-CN" sz="1600" dirty="0" smtClean="0"/>
              <a:t>的相似性学习</a:t>
            </a:r>
            <a:r>
              <a:rPr lang="en-US" altLang="zh-CN" sz="1600" dirty="0" smtClean="0"/>
              <a:t> - triplet loss (SLS), </a:t>
            </a:r>
            <a:r>
              <a:rPr lang="zh-CN" altLang="zh-CN" sz="1600" dirty="0" smtClean="0"/>
              <a:t>细粒度</a:t>
            </a:r>
            <a:endParaRPr lang="zh-CN" altLang="zh-CN" sz="1800" dirty="0" smtClean="0"/>
          </a:p>
          <a:p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sz="1400" dirty="0" smtClean="0"/>
              <a:t>不同点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它是一起训练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我们是两阶段训练</a:t>
            </a:r>
            <a:endParaRPr lang="zh-CN" altLang="en-US" sz="1100" dirty="0"/>
          </a:p>
        </p:txBody>
      </p:sp>
      <p:pic>
        <p:nvPicPr>
          <p:cNvPr id="5" name="图片 4" descr="Triplet of Images &#10;Anchor &#10;Positive &#10;Convolutional groups &#10;4096 &#10;SLS-I &#10;2048 &#10;2048 &#10;SIS.2 &#10;1024 &#10;FC &#10;FC &#10;250 &#10;Sl.s.' &#10;300 &#10;SLS &#10;Triplet &#10;ACS &#10;Softrnax with Loss &#10;Softrnax with 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3755277"/>
            <a:ext cx="67627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7549661" y="3938953"/>
            <a:ext cx="35091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蒸馏</a:t>
            </a:r>
            <a:r>
              <a:rPr lang="en-US" altLang="zh-CN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这里是</a:t>
            </a:r>
            <a:r>
              <a:rPr lang="en-US" altLang="zh-CN" sz="1400" dirty="0" smtClean="0"/>
              <a:t>MSE loss, </a:t>
            </a:r>
            <a:r>
              <a:rPr lang="zh-CN" altLang="en-US" sz="1400" dirty="0" smtClean="0"/>
              <a:t>不是</a:t>
            </a:r>
            <a:r>
              <a:rPr lang="en-US" altLang="zh-CN" sz="1400" dirty="0" smtClean="0"/>
              <a:t>ID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它的标签是</a:t>
            </a:r>
            <a:r>
              <a:rPr lang="en-US" altLang="zh-CN" sz="1400" dirty="0" err="1" smtClean="0"/>
              <a:t>avg</a:t>
            </a:r>
            <a:r>
              <a:rPr lang="en-US" altLang="zh-CN" sz="1400" dirty="0" smtClean="0"/>
              <a:t>-class feature,</a:t>
            </a:r>
            <a:r>
              <a:rPr lang="zh-CN" altLang="en-US" sz="1400" dirty="0" smtClean="0"/>
              <a:t>目的是直接学习特征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与这个类似的是</a:t>
            </a:r>
            <a:r>
              <a:rPr lang="en-US" altLang="zh-CN" sz="1400" dirty="0" smtClean="0"/>
              <a:t>OIM loss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64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77" y="286971"/>
            <a:ext cx="2225431" cy="72121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Deep hash</a:t>
            </a:r>
            <a:endParaRPr lang="zh-CN" altLang="en-US" sz="2800" dirty="0"/>
          </a:p>
        </p:txBody>
      </p:sp>
      <p:pic>
        <p:nvPicPr>
          <p:cNvPr id="4" name="图片 3" descr="C:\Users\zhenju\Downloads\DS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" y="1825624"/>
            <a:ext cx="7082122" cy="32074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16583" y="2277511"/>
            <a:ext cx="4580910" cy="2927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DEEP HASHING WITH MULTI-TASK LEARNING FOR LARGE-SCALE INSTANCE-LEVEL(IEEE-ICMEW2017)</a:t>
            </a:r>
          </a:p>
          <a:p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Relu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大于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的一类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等于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的另一类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112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016" y="255710"/>
            <a:ext cx="5234354" cy="83062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局部特征学习</a:t>
            </a:r>
            <a:r>
              <a:rPr lang="en-US" altLang="zh-CN" sz="3200" dirty="0" smtClean="0"/>
              <a:t>(multi-scale?)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85" y="4122934"/>
            <a:ext cx="6120666" cy="2355939"/>
          </a:xfrm>
        </p:spPr>
      </p:pic>
      <p:pic>
        <p:nvPicPr>
          <p:cNvPr id="4" name="图片 3" descr="C:\Users\zhenju\Downloads\localFeatur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7" y="1141047"/>
            <a:ext cx="4601307" cy="30018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955322" y="1352060"/>
            <a:ext cx="397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大的特征图能提取出小的物体和细节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小的特征图能提取出大的物体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7487140" y="4063998"/>
            <a:ext cx="39389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 Deep Multi-Level Network for Saliency </a:t>
            </a:r>
            <a:r>
              <a:rPr lang="en-US" altLang="zh-CN" sz="1400" dirty="0" smtClean="0">
                <a:solidFill>
                  <a:srgbClr val="FF0000"/>
                </a:solidFill>
              </a:rPr>
              <a:t>Prediction(CVPR2016)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它是不同</a:t>
            </a:r>
            <a:r>
              <a:rPr lang="en-US" altLang="zh-CN" sz="1400" dirty="0" smtClean="0"/>
              <a:t>feature map</a:t>
            </a:r>
            <a:r>
              <a:rPr lang="zh-CN" altLang="en-US" sz="1400" dirty="0" smtClean="0"/>
              <a:t>直接</a:t>
            </a:r>
            <a:r>
              <a:rPr lang="en-US" altLang="zh-CN" sz="1400" dirty="0" err="1" smtClean="0"/>
              <a:t>concat</a:t>
            </a:r>
            <a:r>
              <a:rPr lang="zh-CN" altLang="en-US" sz="1400" dirty="0" smtClean="0"/>
              <a:t>到一起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我们是不同</a:t>
            </a:r>
            <a:r>
              <a:rPr lang="en-US" altLang="zh-CN" sz="1400" dirty="0" smtClean="0"/>
              <a:t>feature map</a:t>
            </a:r>
            <a:r>
              <a:rPr lang="zh-CN" altLang="en-US" sz="1400" dirty="0" smtClean="0"/>
              <a:t>通过不同分支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并且</a:t>
            </a:r>
            <a:r>
              <a:rPr lang="en-US" altLang="zh-CN" sz="1400" dirty="0" smtClean="0"/>
              <a:t>pooling</a:t>
            </a:r>
            <a:r>
              <a:rPr lang="zh-CN" altLang="en-US" sz="1400" dirty="0" smtClean="0"/>
              <a:t>后才</a:t>
            </a:r>
            <a:r>
              <a:rPr lang="en-US" altLang="zh-CN" sz="1400" dirty="0" err="1" smtClean="0"/>
              <a:t>concat</a:t>
            </a:r>
            <a:r>
              <a:rPr lang="zh-CN" altLang="en-US" sz="1400" dirty="0" smtClean="0"/>
              <a:t>在一起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520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465</Words>
  <Application>Microsoft Office PowerPoint</Application>
  <PresentationFormat>宽屏</PresentationFormat>
  <Paragraphs>132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Deep hash</vt:lpstr>
      <vt:lpstr>局部特征学习(multi-scale?)</vt:lpstr>
      <vt:lpstr>PowerPoint 演示文稿</vt:lpstr>
      <vt:lpstr>PowerPoint 演示文稿</vt:lpstr>
      <vt:lpstr>PowerPoint 演示文稿</vt:lpstr>
      <vt:lpstr>Deep hash</vt:lpstr>
      <vt:lpstr>局部特征学习(multi-scale?)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彩 铃</dc:creator>
  <cp:lastModifiedBy>彩 铃</cp:lastModifiedBy>
  <cp:revision>20</cp:revision>
  <dcterms:created xsi:type="dcterms:W3CDTF">2018-08-12T13:54:35Z</dcterms:created>
  <dcterms:modified xsi:type="dcterms:W3CDTF">2018-08-12T14:52:36Z</dcterms:modified>
</cp:coreProperties>
</file>