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1" r:id="rId5"/>
    <p:sldId id="260" r:id="rId6"/>
    <p:sldId id="350" r:id="rId7"/>
    <p:sldId id="355" r:id="rId8"/>
    <p:sldId id="352" r:id="rId9"/>
    <p:sldId id="259" r:id="rId10"/>
    <p:sldId id="353" r:id="rId11"/>
    <p:sldId id="354" r:id="rId12"/>
    <p:sldId id="356" r:id="rId13"/>
    <p:sldId id="357" r:id="rId14"/>
    <p:sldId id="358" r:id="rId15"/>
    <p:sldId id="275" r:id="rId16"/>
    <p:sldId id="359" r:id="rId17"/>
    <p:sldId id="360" r:id="rId18"/>
    <p:sldId id="361" r:id="rId19"/>
    <p:sldId id="262" r:id="rId20"/>
    <p:sldId id="266" r:id="rId21"/>
    <p:sldId id="267" r:id="rId22"/>
    <p:sldId id="270" r:id="rId23"/>
    <p:sldId id="269" r:id="rId24"/>
    <p:sldId id="271" r:id="rId25"/>
    <p:sldId id="268" r:id="rId26"/>
    <p:sldId id="263" r:id="rId27"/>
    <p:sldId id="264" r:id="rId28"/>
    <p:sldId id="265" r:id="rId29"/>
    <p:sldId id="272" r:id="rId30"/>
    <p:sldId id="274" r:id="rId31"/>
    <p:sldId id="348" r:id="rId32"/>
    <p:sldId id="34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0" d="100"/>
          <a:sy n="80" d="100"/>
        </p:scale>
        <p:origin x="28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K:\ISEE\record\feature%20lengt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K:\ISEE\record\feature%20lengt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Market1501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1.0 MobileNet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Sheet2!$B$1:$D$1</c:f>
              <c:strCache>
                <c:ptCount val="3"/>
                <c:pt idx="0">
                  <c:v>ACC-128</c:v>
                </c:pt>
                <c:pt idx="1">
                  <c:v>ACC-256</c:v>
                </c:pt>
                <c:pt idx="2">
                  <c:v>ACC-512</c:v>
                </c:pt>
              </c:strCache>
            </c:strRef>
          </c:cat>
          <c:val>
            <c:numRef>
              <c:f>Sheet2!$B$2:$D$2</c:f>
              <c:numCache>
                <c:formatCode>General</c:formatCode>
                <c:ptCount val="3"/>
                <c:pt idx="0">
                  <c:v>73.2</c:v>
                </c:pt>
                <c:pt idx="1">
                  <c:v>74</c:v>
                </c:pt>
                <c:pt idx="2">
                  <c:v>76.5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DF-4938-B912-EA624818A8E4}"/>
            </c:ext>
          </c:extLst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1.0 MobileNetV2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Sheet2!$B$1:$D$1</c:f>
              <c:strCache>
                <c:ptCount val="3"/>
                <c:pt idx="0">
                  <c:v>ACC-128</c:v>
                </c:pt>
                <c:pt idx="1">
                  <c:v>ACC-256</c:v>
                </c:pt>
                <c:pt idx="2">
                  <c:v>ACC-512</c:v>
                </c:pt>
              </c:strCache>
            </c:strRef>
          </c:cat>
          <c:val>
            <c:numRef>
              <c:f>Sheet2!$B$3:$D$3</c:f>
              <c:numCache>
                <c:formatCode>General</c:formatCode>
                <c:ptCount val="3"/>
                <c:pt idx="0">
                  <c:v>72.099999999999994</c:v>
                </c:pt>
                <c:pt idx="1">
                  <c:v>74.3</c:v>
                </c:pt>
                <c:pt idx="2">
                  <c:v>73.2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F-4938-B912-EA624818A8E4}"/>
            </c:ext>
          </c:extLst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ShuffleNet v1 1x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Sheet2!$B$1:$D$1</c:f>
              <c:strCache>
                <c:ptCount val="3"/>
                <c:pt idx="0">
                  <c:v>ACC-128</c:v>
                </c:pt>
                <c:pt idx="1">
                  <c:v>ACC-256</c:v>
                </c:pt>
                <c:pt idx="2">
                  <c:v>ACC-512</c:v>
                </c:pt>
              </c:strCache>
            </c:strRef>
          </c:cat>
          <c:val>
            <c:numRef>
              <c:f>Sheet2!$B$4:$D$4</c:f>
              <c:numCache>
                <c:formatCode>General</c:formatCode>
                <c:ptCount val="3"/>
                <c:pt idx="0">
                  <c:v>73.599999999999994</c:v>
                </c:pt>
                <c:pt idx="1">
                  <c:v>73.8</c:v>
                </c:pt>
                <c:pt idx="2">
                  <c:v>74.5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DF-4938-B912-EA624818A8E4}"/>
            </c:ext>
          </c:extLst>
        </c:ser>
        <c:ser>
          <c:idx val="3"/>
          <c:order val="3"/>
          <c:tx>
            <c:strRef>
              <c:f>Sheet2!$A$5</c:f>
              <c:strCache>
                <c:ptCount val="1"/>
                <c:pt idx="0">
                  <c:v>ShuffleNet v1 2x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Sheet2!$B$1:$D$1</c:f>
              <c:strCache>
                <c:ptCount val="3"/>
                <c:pt idx="0">
                  <c:v>ACC-128</c:v>
                </c:pt>
                <c:pt idx="1">
                  <c:v>ACC-256</c:v>
                </c:pt>
                <c:pt idx="2">
                  <c:v>ACC-512</c:v>
                </c:pt>
              </c:strCache>
            </c:strRef>
          </c:cat>
          <c:val>
            <c:numRef>
              <c:f>Sheet2!$B$5:$D$5</c:f>
              <c:numCache>
                <c:formatCode>General</c:formatCode>
                <c:ptCount val="3"/>
                <c:pt idx="0">
                  <c:v>75.099999999999994</c:v>
                </c:pt>
                <c:pt idx="1">
                  <c:v>76.3</c:v>
                </c:pt>
                <c:pt idx="2">
                  <c:v>76.7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F-4938-B912-EA624818A8E4}"/>
            </c:ext>
          </c:extLst>
        </c:ser>
        <c:ser>
          <c:idx val="4"/>
          <c:order val="4"/>
          <c:tx>
            <c:strRef>
              <c:f>Sheet2!$A$6</c:f>
              <c:strCache>
                <c:ptCount val="1"/>
                <c:pt idx="0">
                  <c:v>ShuffleNet v2 1.5x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strRef>
              <c:f>Sheet2!$B$1:$D$1</c:f>
              <c:strCache>
                <c:ptCount val="3"/>
                <c:pt idx="0">
                  <c:v>ACC-128</c:v>
                </c:pt>
                <c:pt idx="1">
                  <c:v>ACC-256</c:v>
                </c:pt>
                <c:pt idx="2">
                  <c:v>ACC-512</c:v>
                </c:pt>
              </c:strCache>
            </c:strRef>
          </c:cat>
          <c:val>
            <c:numRef>
              <c:f>Sheet2!$B$6:$D$6</c:f>
              <c:numCache>
                <c:formatCode>General</c:formatCode>
                <c:ptCount val="3"/>
                <c:pt idx="0">
                  <c:v>70.099999999999994</c:v>
                </c:pt>
                <c:pt idx="1">
                  <c:v>74</c:v>
                </c:pt>
                <c:pt idx="2">
                  <c:v>73.400000000000006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7DF-4938-B912-EA624818A8E4}"/>
            </c:ext>
          </c:extLst>
        </c:ser>
        <c:ser>
          <c:idx val="5"/>
          <c:order val="5"/>
          <c:tx>
            <c:strRef>
              <c:f>Sheet2!$A$7</c:f>
              <c:strCache>
                <c:ptCount val="1"/>
                <c:pt idx="0">
                  <c:v>ShuffleNet v2 2x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strRef>
              <c:f>Sheet2!$B$1:$D$1</c:f>
              <c:strCache>
                <c:ptCount val="3"/>
                <c:pt idx="0">
                  <c:v>ACC-128</c:v>
                </c:pt>
                <c:pt idx="1">
                  <c:v>ACC-256</c:v>
                </c:pt>
                <c:pt idx="2">
                  <c:v>ACC-512</c:v>
                </c:pt>
              </c:strCache>
            </c:strRef>
          </c:cat>
          <c:val>
            <c:numRef>
              <c:f>Sheet2!$B$7:$D$7</c:f>
              <c:numCache>
                <c:formatCode>General</c:formatCode>
                <c:ptCount val="3"/>
                <c:pt idx="0">
                  <c:v>72</c:v>
                </c:pt>
                <c:pt idx="1">
                  <c:v>74.3</c:v>
                </c:pt>
                <c:pt idx="2">
                  <c:v>74.5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7DF-4938-B912-EA624818A8E4}"/>
            </c:ext>
          </c:extLst>
        </c:ser>
        <c:ser>
          <c:idx val="6"/>
          <c:order val="6"/>
          <c:tx>
            <c:strRef>
              <c:f>Sheet2!$A$8</c:f>
              <c:strCache>
                <c:ptCount val="1"/>
                <c:pt idx="0">
                  <c:v>Resnet18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strRef>
              <c:f>Sheet2!$B$1:$D$1</c:f>
              <c:strCache>
                <c:ptCount val="3"/>
                <c:pt idx="0">
                  <c:v>ACC-128</c:v>
                </c:pt>
                <c:pt idx="1">
                  <c:v>ACC-256</c:v>
                </c:pt>
                <c:pt idx="2">
                  <c:v>ACC-512</c:v>
                </c:pt>
              </c:strCache>
            </c:strRef>
          </c:cat>
          <c:val>
            <c:numRef>
              <c:f>Sheet2!$B$8:$D$8</c:f>
              <c:numCache>
                <c:formatCode>General</c:formatCode>
                <c:ptCount val="3"/>
                <c:pt idx="0">
                  <c:v>74.5</c:v>
                </c:pt>
                <c:pt idx="1">
                  <c:v>76</c:v>
                </c:pt>
                <c:pt idx="2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7DF-4938-B912-EA624818A8E4}"/>
            </c:ext>
          </c:extLst>
        </c:ser>
        <c:ser>
          <c:idx val="7"/>
          <c:order val="7"/>
          <c:tx>
            <c:strRef>
              <c:f>Sheet2!$A$9</c:f>
              <c:strCache>
                <c:ptCount val="1"/>
                <c:pt idx="0">
                  <c:v>Resnet50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strRef>
              <c:f>Sheet2!$B$1:$D$1</c:f>
              <c:strCache>
                <c:ptCount val="3"/>
                <c:pt idx="0">
                  <c:v>ACC-128</c:v>
                </c:pt>
                <c:pt idx="1">
                  <c:v>ACC-256</c:v>
                </c:pt>
                <c:pt idx="2">
                  <c:v>ACC-512</c:v>
                </c:pt>
              </c:strCache>
            </c:strRef>
          </c:cat>
          <c:val>
            <c:numRef>
              <c:f>Sheet2!$B$9:$D$9</c:f>
              <c:numCache>
                <c:formatCode>General</c:formatCode>
                <c:ptCount val="3"/>
                <c:pt idx="0">
                  <c:v>75.7</c:v>
                </c:pt>
                <c:pt idx="1">
                  <c:v>77.8</c:v>
                </c:pt>
                <c:pt idx="2">
                  <c:v>76.8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7DF-4938-B912-EA624818A8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1205448"/>
        <c:axId val="591202496"/>
      </c:lineChart>
      <c:catAx>
        <c:axId val="591205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1202496"/>
        <c:crosses val="autoZero"/>
        <c:auto val="1"/>
        <c:lblAlgn val="ctr"/>
        <c:lblOffset val="100"/>
        <c:noMultiLvlLbl val="0"/>
      </c:catAx>
      <c:valAx>
        <c:axId val="591202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1205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Market1501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1.0 MobileNet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Sheet2!$B$1:$D$1</c:f>
              <c:strCache>
                <c:ptCount val="3"/>
                <c:pt idx="0">
                  <c:v>ACC-128</c:v>
                </c:pt>
                <c:pt idx="1">
                  <c:v>ACC-256</c:v>
                </c:pt>
                <c:pt idx="2">
                  <c:v>ACC-512</c:v>
                </c:pt>
              </c:strCache>
            </c:strRef>
          </c:cat>
          <c:val>
            <c:numRef>
              <c:f>Sheet2!$B$2:$D$2</c:f>
              <c:numCache>
                <c:formatCode>General</c:formatCode>
                <c:ptCount val="3"/>
                <c:pt idx="0">
                  <c:v>73.2</c:v>
                </c:pt>
                <c:pt idx="1">
                  <c:v>74</c:v>
                </c:pt>
                <c:pt idx="2">
                  <c:v>76.5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85-49E9-A42D-9EF10B9B34DB}"/>
            </c:ext>
          </c:extLst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1.0 MobileNetV2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Sheet2!$B$1:$D$1</c:f>
              <c:strCache>
                <c:ptCount val="3"/>
                <c:pt idx="0">
                  <c:v>ACC-128</c:v>
                </c:pt>
                <c:pt idx="1">
                  <c:v>ACC-256</c:v>
                </c:pt>
                <c:pt idx="2">
                  <c:v>ACC-512</c:v>
                </c:pt>
              </c:strCache>
            </c:strRef>
          </c:cat>
          <c:val>
            <c:numRef>
              <c:f>Sheet2!$B$3:$D$3</c:f>
              <c:numCache>
                <c:formatCode>General</c:formatCode>
                <c:ptCount val="3"/>
                <c:pt idx="0">
                  <c:v>72.099999999999994</c:v>
                </c:pt>
                <c:pt idx="1">
                  <c:v>74.3</c:v>
                </c:pt>
                <c:pt idx="2">
                  <c:v>73.2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85-49E9-A42D-9EF10B9B34DB}"/>
            </c:ext>
          </c:extLst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ShuffleNet v1 1x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Sheet2!$B$1:$D$1</c:f>
              <c:strCache>
                <c:ptCount val="3"/>
                <c:pt idx="0">
                  <c:v>ACC-128</c:v>
                </c:pt>
                <c:pt idx="1">
                  <c:v>ACC-256</c:v>
                </c:pt>
                <c:pt idx="2">
                  <c:v>ACC-512</c:v>
                </c:pt>
              </c:strCache>
            </c:strRef>
          </c:cat>
          <c:val>
            <c:numRef>
              <c:f>Sheet2!$B$4:$D$4</c:f>
              <c:numCache>
                <c:formatCode>General</c:formatCode>
                <c:ptCount val="3"/>
                <c:pt idx="0">
                  <c:v>73.599999999999994</c:v>
                </c:pt>
                <c:pt idx="1">
                  <c:v>73.8</c:v>
                </c:pt>
                <c:pt idx="2">
                  <c:v>74.5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85-49E9-A42D-9EF10B9B34DB}"/>
            </c:ext>
          </c:extLst>
        </c:ser>
        <c:ser>
          <c:idx val="3"/>
          <c:order val="3"/>
          <c:tx>
            <c:strRef>
              <c:f>Sheet2!$A$5</c:f>
              <c:strCache>
                <c:ptCount val="1"/>
                <c:pt idx="0">
                  <c:v>ShuffleNet v1 2x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Sheet2!$B$1:$D$1</c:f>
              <c:strCache>
                <c:ptCount val="3"/>
                <c:pt idx="0">
                  <c:v>ACC-128</c:v>
                </c:pt>
                <c:pt idx="1">
                  <c:v>ACC-256</c:v>
                </c:pt>
                <c:pt idx="2">
                  <c:v>ACC-512</c:v>
                </c:pt>
              </c:strCache>
            </c:strRef>
          </c:cat>
          <c:val>
            <c:numRef>
              <c:f>Sheet2!$B$5:$D$5</c:f>
              <c:numCache>
                <c:formatCode>General</c:formatCode>
                <c:ptCount val="3"/>
                <c:pt idx="0">
                  <c:v>75.099999999999994</c:v>
                </c:pt>
                <c:pt idx="1">
                  <c:v>76.3</c:v>
                </c:pt>
                <c:pt idx="2">
                  <c:v>76.7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585-49E9-A42D-9EF10B9B34DB}"/>
            </c:ext>
          </c:extLst>
        </c:ser>
        <c:ser>
          <c:idx val="4"/>
          <c:order val="4"/>
          <c:tx>
            <c:strRef>
              <c:f>Sheet2!$A$6</c:f>
              <c:strCache>
                <c:ptCount val="1"/>
                <c:pt idx="0">
                  <c:v>ShuffleNet v2 1.5x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strRef>
              <c:f>Sheet2!$B$1:$D$1</c:f>
              <c:strCache>
                <c:ptCount val="3"/>
                <c:pt idx="0">
                  <c:v>ACC-128</c:v>
                </c:pt>
                <c:pt idx="1">
                  <c:v>ACC-256</c:v>
                </c:pt>
                <c:pt idx="2">
                  <c:v>ACC-512</c:v>
                </c:pt>
              </c:strCache>
            </c:strRef>
          </c:cat>
          <c:val>
            <c:numRef>
              <c:f>Sheet2!$B$6:$D$6</c:f>
              <c:numCache>
                <c:formatCode>General</c:formatCode>
                <c:ptCount val="3"/>
                <c:pt idx="0">
                  <c:v>70.099999999999994</c:v>
                </c:pt>
                <c:pt idx="1">
                  <c:v>74</c:v>
                </c:pt>
                <c:pt idx="2">
                  <c:v>73.400000000000006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585-49E9-A42D-9EF10B9B34DB}"/>
            </c:ext>
          </c:extLst>
        </c:ser>
        <c:ser>
          <c:idx val="5"/>
          <c:order val="5"/>
          <c:tx>
            <c:strRef>
              <c:f>Sheet2!$A$7</c:f>
              <c:strCache>
                <c:ptCount val="1"/>
                <c:pt idx="0">
                  <c:v>ShuffleNet v2 2x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strRef>
              <c:f>Sheet2!$B$1:$D$1</c:f>
              <c:strCache>
                <c:ptCount val="3"/>
                <c:pt idx="0">
                  <c:v>ACC-128</c:v>
                </c:pt>
                <c:pt idx="1">
                  <c:v>ACC-256</c:v>
                </c:pt>
                <c:pt idx="2">
                  <c:v>ACC-512</c:v>
                </c:pt>
              </c:strCache>
            </c:strRef>
          </c:cat>
          <c:val>
            <c:numRef>
              <c:f>Sheet2!$B$7:$D$7</c:f>
              <c:numCache>
                <c:formatCode>General</c:formatCode>
                <c:ptCount val="3"/>
                <c:pt idx="0">
                  <c:v>72</c:v>
                </c:pt>
                <c:pt idx="1">
                  <c:v>74.3</c:v>
                </c:pt>
                <c:pt idx="2">
                  <c:v>74.5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585-49E9-A42D-9EF10B9B34DB}"/>
            </c:ext>
          </c:extLst>
        </c:ser>
        <c:ser>
          <c:idx val="6"/>
          <c:order val="6"/>
          <c:tx>
            <c:strRef>
              <c:f>Sheet2!$A$8</c:f>
              <c:strCache>
                <c:ptCount val="1"/>
                <c:pt idx="0">
                  <c:v>Resnet18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strRef>
              <c:f>Sheet2!$B$1:$D$1</c:f>
              <c:strCache>
                <c:ptCount val="3"/>
                <c:pt idx="0">
                  <c:v>ACC-128</c:v>
                </c:pt>
                <c:pt idx="1">
                  <c:v>ACC-256</c:v>
                </c:pt>
                <c:pt idx="2">
                  <c:v>ACC-512</c:v>
                </c:pt>
              </c:strCache>
            </c:strRef>
          </c:cat>
          <c:val>
            <c:numRef>
              <c:f>Sheet2!$B$8:$D$8</c:f>
              <c:numCache>
                <c:formatCode>General</c:formatCode>
                <c:ptCount val="3"/>
                <c:pt idx="0">
                  <c:v>74.5</c:v>
                </c:pt>
                <c:pt idx="1">
                  <c:v>76</c:v>
                </c:pt>
                <c:pt idx="2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585-49E9-A42D-9EF10B9B34DB}"/>
            </c:ext>
          </c:extLst>
        </c:ser>
        <c:ser>
          <c:idx val="7"/>
          <c:order val="7"/>
          <c:tx>
            <c:strRef>
              <c:f>Sheet2!$A$9</c:f>
              <c:strCache>
                <c:ptCount val="1"/>
                <c:pt idx="0">
                  <c:v>Resnet50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strRef>
              <c:f>Sheet2!$B$1:$D$1</c:f>
              <c:strCache>
                <c:ptCount val="3"/>
                <c:pt idx="0">
                  <c:v>ACC-128</c:v>
                </c:pt>
                <c:pt idx="1">
                  <c:v>ACC-256</c:v>
                </c:pt>
                <c:pt idx="2">
                  <c:v>ACC-512</c:v>
                </c:pt>
              </c:strCache>
            </c:strRef>
          </c:cat>
          <c:val>
            <c:numRef>
              <c:f>Sheet2!$B$9:$D$9</c:f>
              <c:numCache>
                <c:formatCode>General</c:formatCode>
                <c:ptCount val="3"/>
                <c:pt idx="0">
                  <c:v>75.7</c:v>
                </c:pt>
                <c:pt idx="1">
                  <c:v>77.8</c:v>
                </c:pt>
                <c:pt idx="2">
                  <c:v>76.8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585-49E9-A42D-9EF10B9B34DB}"/>
            </c:ext>
          </c:extLst>
        </c:ser>
        <c:ser>
          <c:idx val="8"/>
          <c:order val="8"/>
          <c:tx>
            <c:strRef>
              <c:f>Sheet2!$A$10</c:f>
              <c:strCache>
                <c:ptCount val="1"/>
                <c:pt idx="0">
                  <c:v>MS_Mobilenet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cat>
            <c:strRef>
              <c:f>Sheet2!$B$1:$D$1</c:f>
              <c:strCache>
                <c:ptCount val="3"/>
                <c:pt idx="0">
                  <c:v>ACC-128</c:v>
                </c:pt>
                <c:pt idx="1">
                  <c:v>ACC-256</c:v>
                </c:pt>
                <c:pt idx="2">
                  <c:v>ACC-512</c:v>
                </c:pt>
              </c:strCache>
            </c:strRef>
          </c:cat>
          <c:val>
            <c:numRef>
              <c:f>Sheet2!$B$10:$D$10</c:f>
              <c:numCache>
                <c:formatCode>General</c:formatCode>
                <c:ptCount val="3"/>
                <c:pt idx="0">
                  <c:v>76</c:v>
                </c:pt>
                <c:pt idx="1">
                  <c:v>74.900000000000006</c:v>
                </c:pt>
                <c:pt idx="2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585-49E9-A42D-9EF10B9B34DB}"/>
            </c:ext>
          </c:extLst>
        </c:ser>
        <c:ser>
          <c:idx val="9"/>
          <c:order val="9"/>
          <c:tx>
            <c:strRef>
              <c:f>Sheet2!$A$11</c:f>
              <c:strCache>
                <c:ptCount val="1"/>
                <c:pt idx="0">
                  <c:v>MS_Resnet50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marker>
          <c:cat>
            <c:strRef>
              <c:f>Sheet2!$B$1:$D$1</c:f>
              <c:strCache>
                <c:ptCount val="3"/>
                <c:pt idx="0">
                  <c:v>ACC-128</c:v>
                </c:pt>
                <c:pt idx="1">
                  <c:v>ACC-256</c:v>
                </c:pt>
                <c:pt idx="2">
                  <c:v>ACC-512</c:v>
                </c:pt>
              </c:strCache>
            </c:strRef>
          </c:cat>
          <c:val>
            <c:numRef>
              <c:f>Sheet2!$B$11:$D$11</c:f>
              <c:numCache>
                <c:formatCode>General</c:formatCode>
                <c:ptCount val="3"/>
                <c:pt idx="0">
                  <c:v>78.7</c:v>
                </c:pt>
                <c:pt idx="1">
                  <c:v>78.7</c:v>
                </c:pt>
                <c:pt idx="2">
                  <c:v>77.400000000000006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585-49E9-A42D-9EF10B9B34DB}"/>
            </c:ext>
          </c:extLst>
        </c:ser>
        <c:ser>
          <c:idx val="10"/>
          <c:order val="10"/>
          <c:tx>
            <c:strRef>
              <c:f>Sheet2!$A$12</c:f>
              <c:strCache>
                <c:ptCount val="1"/>
                <c:pt idx="0">
                  <c:v>SEResnet50</c:v>
                </c:pt>
              </c:strCache>
            </c:strRef>
          </c:tx>
          <c:spPr>
            <a:ln w="2222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  <a:round/>
              </a:ln>
              <a:effectLst/>
            </c:spPr>
          </c:marker>
          <c:cat>
            <c:strRef>
              <c:f>Sheet2!$B$1:$D$1</c:f>
              <c:strCache>
                <c:ptCount val="3"/>
                <c:pt idx="0">
                  <c:v>ACC-128</c:v>
                </c:pt>
                <c:pt idx="1">
                  <c:v>ACC-256</c:v>
                </c:pt>
                <c:pt idx="2">
                  <c:v>ACC-512</c:v>
                </c:pt>
              </c:strCache>
            </c:strRef>
          </c:cat>
          <c:val>
            <c:numRef>
              <c:f>Sheet2!$B$12:$D$12</c:f>
              <c:numCache>
                <c:formatCode>General</c:formatCode>
                <c:ptCount val="3"/>
                <c:pt idx="0">
                  <c:v>77.2</c:v>
                </c:pt>
                <c:pt idx="1">
                  <c:v>77.8</c:v>
                </c:pt>
                <c:pt idx="2">
                  <c:v>79.3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585-49E9-A42D-9EF10B9B34DB}"/>
            </c:ext>
          </c:extLst>
        </c:ser>
        <c:ser>
          <c:idx val="11"/>
          <c:order val="11"/>
          <c:tx>
            <c:strRef>
              <c:f>Sheet2!$A$13</c:f>
              <c:strCache>
                <c:ptCount val="1"/>
                <c:pt idx="0">
                  <c:v>MS_seresnet50</c:v>
                </c:pt>
              </c:strCache>
            </c:strRef>
          </c:tx>
          <c:spPr>
            <a:ln w="2222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  <a:round/>
              </a:ln>
              <a:effectLst/>
            </c:spPr>
          </c:marker>
          <c:cat>
            <c:strRef>
              <c:f>Sheet2!$B$1:$D$1</c:f>
              <c:strCache>
                <c:ptCount val="3"/>
                <c:pt idx="0">
                  <c:v>ACC-128</c:v>
                </c:pt>
                <c:pt idx="1">
                  <c:v>ACC-256</c:v>
                </c:pt>
                <c:pt idx="2">
                  <c:v>ACC-512</c:v>
                </c:pt>
              </c:strCache>
            </c:strRef>
          </c:cat>
          <c:val>
            <c:numRef>
              <c:f>Sheet2!$B$13:$D$13</c:f>
              <c:numCache>
                <c:formatCode>General</c:formatCode>
                <c:ptCount val="3"/>
                <c:pt idx="0">
                  <c:v>80.7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D585-49E9-A42D-9EF10B9B3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1205448"/>
        <c:axId val="591202496"/>
      </c:lineChart>
      <c:catAx>
        <c:axId val="591205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1202496"/>
        <c:crosses val="autoZero"/>
        <c:auto val="1"/>
        <c:lblAlgn val="ctr"/>
        <c:lblOffset val="100"/>
        <c:noMultiLvlLbl val="0"/>
      </c:catAx>
      <c:valAx>
        <c:axId val="591202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1205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EC23-92CB-492D-BDC7-A4F0ECD0C1C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AF051-A84C-4B96-A348-FBD75B69A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2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99889-8E17-4915-A396-3986DBA5FA8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46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99889-8E17-4915-A396-3986DBA5FA8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733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99889-8E17-4915-A396-3986DBA5FA8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1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99889-8E17-4915-A396-3986DBA5FA8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5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06321-9153-4040-896F-866ED37B8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DFB8F6-8485-4D4A-A48A-5BCEFD582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7261E-E612-4881-B971-052FE128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9AC-D95B-4FE9-9684-D0F2EDA7A7E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0BAA4-C4B3-4AB6-ADC3-E28CE54D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07327-20CF-4C99-83C9-86D7630E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1D3A-B219-4EC7-9C41-319CBC3EE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82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EA045-95A3-4164-B0C0-B80C7A9C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38BA38-AF40-4E70-9B91-FD60E8F1B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D2B82-CECE-4753-83DC-2DE59DBA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9AC-D95B-4FE9-9684-D0F2EDA7A7E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810BA-4C19-4636-8B6D-0FAF25EA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D1475-1E0B-4CC2-B899-5CE4060A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1D3A-B219-4EC7-9C41-319CBC3EE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7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E1041C-66C5-4F85-8455-FEF0A9457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2076EF-5757-448B-A165-4F7F0F660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28714-4B0D-4EAF-B159-171F430D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9AC-D95B-4FE9-9684-D0F2EDA7A7E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BDF28-13BD-4BF5-9C92-C79801B5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486B6-4C39-462F-93DE-BB5A8396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1D3A-B219-4EC7-9C41-319CBC3EE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57342-81EE-4FD3-B7D8-F3959CBA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D4BFB-FB93-4E8F-A903-EC337293A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19E5E-F43C-4430-A656-1A411659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9AC-D95B-4FE9-9684-D0F2EDA7A7E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12C90-8324-448F-9D39-FF6CE741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FF9CA-16A5-4B1C-8FDF-3089C3E2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1D3A-B219-4EC7-9C41-319CBC3EE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98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6C83A-0D2E-48F2-A08F-9DA1F1F9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9F6DA-1319-42C6-A4EC-FAF328613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957DC-96FB-4AB1-AD82-E194C03C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9AC-D95B-4FE9-9684-D0F2EDA7A7E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A08B8-2A48-4D34-ACB5-7E466996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6B94E-65CF-4FFA-85F9-7C87222D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1D3A-B219-4EC7-9C41-319CBC3EE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CF52D-4F37-47A7-AC52-47052B99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B3BFC-A92E-44AF-B937-DEFFC478C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E099BF-0760-4CE2-BB6D-A5D4A8707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F965D-9894-4324-8AC2-C7D2308C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9AC-D95B-4FE9-9684-D0F2EDA7A7E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F1E6D1-55D1-4F2E-8AEB-159FEC05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09EE43-63AB-453C-B0A1-BFD13E73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1D3A-B219-4EC7-9C41-319CBC3EE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01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8EF77-DE42-4B87-A4B3-935362BFC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623C09-446D-4CCD-A511-7B4183496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F54F50-C23C-46CC-AD0D-5D2EFCEE0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47E25D-92DD-42F3-BBA4-3C0F3C377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C0929C-C4C6-4056-B26B-0AA474AA6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6C5046-9E8B-4669-ABA0-492077AA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9AC-D95B-4FE9-9684-D0F2EDA7A7E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95A94F-9CE8-4A83-88D6-1AB2AD01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6AE612-B561-4A9A-8F8B-30215DC0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1D3A-B219-4EC7-9C41-319CBC3EE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2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FB1CE-DEAB-4A7D-817C-8199D1D0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BD67DF-1D43-4D5D-9B5E-1AA58FEE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9AC-D95B-4FE9-9684-D0F2EDA7A7E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6D1A62-491D-49C0-8096-F1BDD34A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5BE481-7F94-4C9F-B495-5D7FD02D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1D3A-B219-4EC7-9C41-319CBC3EE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4C9DC5-9F12-45C9-8156-ABA6B427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9AC-D95B-4FE9-9684-D0F2EDA7A7E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8C0C96-6B0E-4BD8-A468-A00CBA9E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D34153-899C-42C6-9B2D-8AA741E6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1D3A-B219-4EC7-9C41-319CBC3EE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8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AD1EB-F459-4F09-A62A-E6602049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24117-793B-490D-8696-386D82C85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40C831-CE89-4B04-8DA2-FFCB584B1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9C3E3-C948-428A-823D-0463C587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9AC-D95B-4FE9-9684-D0F2EDA7A7E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1F25C-9C5E-4B39-8EC8-49ED83F4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50FCA-4B4E-4D56-B37E-20116EF7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1D3A-B219-4EC7-9C41-319CBC3EE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6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9ECF7-E9B3-4038-A5C0-4EF3FB24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F8670A-CD99-4DD3-B03C-3BC50B6B5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382AC2-7FF0-456D-8F26-9D89C21FF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34A556-9936-4C96-A07F-2232A0CD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89AC-D95B-4FE9-9684-D0F2EDA7A7E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81EAED-807C-4684-8FE2-931006C3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328E7F-8BD9-46D2-A2A5-FA93AC93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1D3A-B219-4EC7-9C41-319CBC3EE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5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91F338-E86D-4492-9A50-03684C6D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91CDB7-F429-4688-83DC-D32C6F921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E4170-10E8-4FA6-81CA-A4048B423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A89AC-D95B-4FE9-9684-D0F2EDA7A7E6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32CBA-5374-455F-BFDD-FE8D9745F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4D66D-EFCC-44AB-89F8-18AC7045D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01D3A-B219-4EC7-9C41-319CBC3EE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78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0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5.png"/><Relationship Id="rId2" Type="http://schemas.openxmlformats.org/officeDocument/2006/relationships/image" Target="../media/image28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7.png"/><Relationship Id="rId5" Type="http://schemas.openxmlformats.org/officeDocument/2006/relationships/image" Target="../media/image29.png"/><Relationship Id="rId15" Type="http://schemas.openxmlformats.org/officeDocument/2006/relationships/image" Target="../media/image33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Relationship Id="rId1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7F0CC-426E-4466-8B5B-061C32964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Born-Again Neural Networks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37BE3C-FD77-4230-B0C3-AA60EBCC0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/>
              <a:t>Teacher</a:t>
            </a:r>
            <a:r>
              <a:rPr lang="zh-CN" altLang="en-US"/>
              <a:t>和</a:t>
            </a:r>
            <a:r>
              <a:rPr lang="en-US" altLang="zh-CN"/>
              <a:t>student</a:t>
            </a:r>
            <a:r>
              <a:rPr lang="zh-CN" altLang="en-US"/>
              <a:t>相同的情况下，</a:t>
            </a:r>
            <a:r>
              <a:rPr lang="en-US" altLang="zh-CN"/>
              <a:t>student</a:t>
            </a:r>
            <a:r>
              <a:rPr lang="zh-CN" altLang="en-US"/>
              <a:t>（</a:t>
            </a:r>
            <a:r>
              <a:rPr lang="en-US" altLang="zh-CN"/>
              <a:t>BAN</a:t>
            </a:r>
            <a:r>
              <a:rPr lang="zh-CN" altLang="en-US"/>
              <a:t>）的性能明显优于</a:t>
            </a:r>
            <a:r>
              <a:rPr lang="en-US" altLang="zh-CN"/>
              <a:t>teacher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/>
              <a:t>探讨了</a:t>
            </a:r>
            <a:r>
              <a:rPr lang="en-US" altLang="zh-CN"/>
              <a:t>teacher</a:t>
            </a:r>
            <a:r>
              <a:rPr lang="zh-CN" altLang="en-US"/>
              <a:t>如何影响</a:t>
            </a:r>
            <a:r>
              <a:rPr lang="en-US" altLang="zh-CN"/>
              <a:t>BAN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92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2D981-7478-49E5-8372-58581E6F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CWTM</a:t>
            </a:r>
            <a:r>
              <a:rPr lang="zh-CN" altLang="zh-CN"/>
              <a:t>和</a:t>
            </a:r>
            <a:r>
              <a:rPr lang="en-US" altLang="zh-CN"/>
              <a:t>DKPP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A61A0-B0BD-418A-A5A8-94FE6377B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/>
              <a:t>Confidence Weighted by Teacher Max (CWTM)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r>
              <a:rPr lang="en-US" altLang="zh-CN" b="1"/>
              <a:t>Per</a:t>
            </a:r>
            <a:r>
              <a:rPr lang="zh-CN" altLang="zh-CN" b="1"/>
              <a:t>muted Predictions (DKPP)</a:t>
            </a:r>
            <a:endParaRPr lang="zh-CN" altLang="en-US"/>
          </a:p>
        </p:txBody>
      </p:sp>
      <p:pic>
        <p:nvPicPr>
          <p:cNvPr id="7170" name="Picture 2" descr="(01) &#10;•(s'*fi _ &#10;n'•dxetll &#10;q &#10;S' • d xetll &#10;q ">
            <a:extLst>
              <a:ext uri="{FF2B5EF4-FFF2-40B4-BE49-F238E27FC236}">
                <a16:creationId xmlns:a16="http://schemas.microsoft.com/office/drawing/2014/main" id="{04034A74-B303-4E11-875F-C97DDB7A5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121" y="2371725"/>
            <a:ext cx="4939833" cy="12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—-ı izl &#10;b &#10;— maxp.,s) &#10;b n—l &#10;s—-ı isl &#10;(11) ">
            <a:extLst>
              <a:ext uri="{FF2B5EF4-FFF2-40B4-BE49-F238E27FC236}">
                <a16:creationId xmlns:a16="http://schemas.microsoft.com/office/drawing/2014/main" id="{80195D4D-8074-485B-9249-15773371C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743" y="4588413"/>
            <a:ext cx="5797176" cy="180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计算机生成了可选文字:&#10;s=l犭=1&#10;b“一1&#10;s=l犭=1&#10;（7）">
            <a:extLst>
              <a:ext uri="{FF2B5EF4-FFF2-40B4-BE49-F238E27FC236}">
                <a16:creationId xmlns:a16="http://schemas.microsoft.com/office/drawing/2014/main" id="{E7A09F60-3286-4464-89D6-6BF4952EA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942" y="336195"/>
            <a:ext cx="5471415" cy="112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u:=l ">
            <a:extLst>
              <a:ext uri="{FF2B5EF4-FFF2-40B4-BE49-F238E27FC236}">
                <a16:creationId xmlns:a16="http://schemas.microsoft.com/office/drawing/2014/main" id="{D949DCC1-BF76-4C8F-AD06-78D13CC9B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080" y="2437863"/>
            <a:ext cx="5146915" cy="118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90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671A4-A172-49D8-ACD3-F54C49BE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8E3F32-6AD7-4FC5-B6F3-9EE97E212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4" y="1868717"/>
            <a:ext cx="7611805" cy="1717165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2FD4754-C869-432C-9086-FD83184DD4D4}"/>
              </a:ext>
            </a:extLst>
          </p:cNvPr>
          <p:cNvSpPr txBox="1"/>
          <p:nvPr/>
        </p:nvSpPr>
        <p:spPr>
          <a:xfrm>
            <a:off x="1093694" y="4028141"/>
            <a:ext cx="85702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/>
              <a:t>CWTM</a:t>
            </a:r>
            <a:r>
              <a:rPr lang="zh-CN" altLang="en-US" sz="2400"/>
              <a:t>和</a:t>
            </a:r>
            <a:r>
              <a:rPr lang="en-US" altLang="zh-CN" sz="2400"/>
              <a:t>DKPP</a:t>
            </a:r>
            <a:r>
              <a:rPr lang="zh-CN" altLang="en-US" sz="2400"/>
              <a:t>处理有，和</a:t>
            </a:r>
            <a:r>
              <a:rPr lang="en-US" altLang="zh-CN" sz="2400"/>
              <a:t>teacher</a:t>
            </a:r>
            <a:r>
              <a:rPr lang="zh-CN" altLang="en-US" sz="2400"/>
              <a:t>对比基本上都有微弱提升</a:t>
            </a:r>
            <a:endParaRPr lang="en-US" altLang="zh-CN" sz="2400"/>
          </a:p>
          <a:p>
            <a:pPr marL="342900" indent="-342900">
              <a:buAutoNum type="arabicPeriod"/>
            </a:pPr>
            <a:r>
              <a:rPr lang="en-US" altLang="zh-CN" sz="2400"/>
              <a:t>CWTM</a:t>
            </a:r>
            <a:r>
              <a:rPr lang="zh-CN" altLang="en-US" sz="2400"/>
              <a:t>对</a:t>
            </a:r>
            <a:r>
              <a:rPr lang="en-US" altLang="zh-CN" sz="2400"/>
              <a:t>Teacher</a:t>
            </a:r>
            <a:r>
              <a:rPr lang="zh-CN" altLang="en-US" sz="2400"/>
              <a:t>的微弱提升说明预训练模型包含的信息可以用来重新平衡训练集</a:t>
            </a:r>
            <a:endParaRPr lang="en-US" altLang="zh-CN" sz="2400"/>
          </a:p>
          <a:p>
            <a:pPr marL="342900" indent="-342900">
              <a:buAutoNum type="arabicPeriod"/>
            </a:pPr>
            <a:r>
              <a:rPr lang="en-US" altLang="zh-CN" sz="2400"/>
              <a:t>DKPP</a:t>
            </a:r>
            <a:r>
              <a:rPr lang="zh-CN" altLang="en-US" sz="2400"/>
              <a:t>对</a:t>
            </a:r>
            <a:r>
              <a:rPr lang="en-US" altLang="zh-CN" sz="2400"/>
              <a:t>Teacher</a:t>
            </a:r>
            <a:r>
              <a:rPr lang="zh-CN" altLang="en-US" sz="2400"/>
              <a:t>的提升说明</a:t>
            </a:r>
            <a:r>
              <a:rPr lang="en-US" altLang="zh-CN" sz="2400"/>
              <a:t>non-argmax label</a:t>
            </a:r>
            <a:r>
              <a:rPr lang="zh-CN" altLang="en-US" sz="2400"/>
              <a:t>可能不是那么重要</a:t>
            </a:r>
          </a:p>
        </p:txBody>
      </p:sp>
    </p:spTree>
    <p:extLst>
      <p:ext uri="{BB962C8B-B14F-4D97-AF65-F5344CB8AC3E}">
        <p14:creationId xmlns:p14="http://schemas.microsoft.com/office/powerpoint/2010/main" val="212395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DA9B1-1AA6-4963-8696-0F13D812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774"/>
            <a:ext cx="10515600" cy="1325563"/>
          </a:xfrm>
        </p:spPr>
        <p:txBody>
          <a:bodyPr/>
          <a:lstStyle/>
          <a:p>
            <a:r>
              <a:rPr lang="zh-CN" altLang="en-US"/>
              <a:t>其他实验（</a:t>
            </a:r>
            <a:r>
              <a:rPr lang="en-US" altLang="zh-CN"/>
              <a:t>Teacher</a:t>
            </a:r>
            <a:r>
              <a:rPr lang="zh-CN" altLang="en-US"/>
              <a:t>与</a:t>
            </a:r>
            <a:r>
              <a:rPr lang="en-US" altLang="zh-CN"/>
              <a:t>Student</a:t>
            </a:r>
            <a:r>
              <a:rPr lang="zh-CN" altLang="en-US"/>
              <a:t>不同）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8E3FD-8ACE-468E-B2BB-7B5B5A609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66613"/>
            <a:ext cx="10515600" cy="4351338"/>
          </a:xfrm>
        </p:spPr>
        <p:txBody>
          <a:bodyPr/>
          <a:lstStyle/>
          <a:p>
            <a:r>
              <a:rPr lang="en-US" altLang="zh-CN" sz="2000"/>
              <a:t>CIFAR-100</a:t>
            </a:r>
          </a:p>
          <a:p>
            <a:r>
              <a:rPr lang="en-US" altLang="zh-CN" sz="2000"/>
              <a:t>Teacher:</a:t>
            </a:r>
            <a:r>
              <a:rPr lang="zh-CN" altLang="en-US" sz="2000"/>
              <a:t> </a:t>
            </a:r>
            <a:r>
              <a:rPr lang="en-US" altLang="zh-CN" sz="2000"/>
              <a:t>Wide-ResNet,</a:t>
            </a:r>
            <a:r>
              <a:rPr lang="zh-CN" altLang="en-US" sz="2000"/>
              <a:t> </a:t>
            </a:r>
            <a:r>
              <a:rPr lang="en-US" altLang="zh-CN" sz="2000"/>
              <a:t>student: DenseNets</a:t>
            </a:r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Teacher: DenseNets, student:ResNets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E5D900-CA39-414E-80C9-2A8CD4666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467" y="1867643"/>
            <a:ext cx="6064452" cy="16566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15060F-85A8-47B6-BB43-5F583896C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69" y="4287637"/>
            <a:ext cx="6318872" cy="236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5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C1806-56FD-4A75-B23C-7B807C6F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其他实验（</a:t>
            </a:r>
            <a:r>
              <a:rPr lang="en-US" altLang="zh-CN"/>
              <a:t>student</a:t>
            </a:r>
            <a:r>
              <a:rPr lang="zh-CN" altLang="en-US"/>
              <a:t>参数不同）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8917782-A716-4BB4-9C1D-C3574E161DD7}"/>
              </a:ext>
            </a:extLst>
          </p:cNvPr>
          <p:cNvSpPr txBox="1">
            <a:spLocks/>
          </p:cNvSpPr>
          <p:nvPr/>
        </p:nvSpPr>
        <p:spPr>
          <a:xfrm>
            <a:off x="838200" y="17778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/>
              <a:t>CIFAR-100</a:t>
            </a:r>
          </a:p>
          <a:p>
            <a:endParaRPr lang="en-US" altLang="zh-CN" sz="2000"/>
          </a:p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F8B77D-D085-4201-88C6-D71234FC8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24" y="2395394"/>
            <a:ext cx="8392106" cy="11792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E2D546-13B9-4862-B5C5-07E299D04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24" y="4292222"/>
            <a:ext cx="3174647" cy="11144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571430-ACB9-4347-8283-18EBB9C16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71" y="4268318"/>
            <a:ext cx="4583953" cy="112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7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5C9962E-51F9-4819-A139-04EA242B1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58" y="2458899"/>
            <a:ext cx="7514286" cy="17333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2821900-0759-4924-A550-85532CB09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014" y="1527163"/>
            <a:ext cx="10464375" cy="1020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2DCBCE-06B1-4C98-B2AE-A5AD8A110834}"/>
              </a:ext>
            </a:extLst>
          </p:cNvPr>
          <p:cNvSpPr txBox="1"/>
          <p:nvPr/>
        </p:nvSpPr>
        <p:spPr>
          <a:xfrm>
            <a:off x="3047806" y="1065498"/>
            <a:ext cx="712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Winner Network of IMAGENET ILSVRC2017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5E2D91-BE1C-4D7A-B8F2-6947ADE73C24}"/>
              </a:ext>
            </a:extLst>
          </p:cNvPr>
          <p:cNvSpPr txBox="1"/>
          <p:nvPr/>
        </p:nvSpPr>
        <p:spPr>
          <a:xfrm>
            <a:off x="3336659" y="4893135"/>
            <a:ext cx="712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its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pplication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Person Re-identification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33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F0A8B9-3948-4CBB-8807-B379B02E2CEE}"/>
              </a:ext>
            </a:extLst>
          </p:cNvPr>
          <p:cNvSpPr txBox="1"/>
          <p:nvPr/>
        </p:nvSpPr>
        <p:spPr>
          <a:xfrm>
            <a:off x="370867" y="493781"/>
            <a:ext cx="461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Squeeze-and-Excitation Network 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SENet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4BB3E2-164D-4558-98CC-3FDAB5E75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2763"/>
            <a:ext cx="12141019" cy="353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8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2E353F5-7D77-4320-98EC-073579E9E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698" y="1058794"/>
            <a:ext cx="6810375" cy="53054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B8720F-D8E8-4C50-A691-715344498CE8}"/>
              </a:ext>
            </a:extLst>
          </p:cNvPr>
          <p:cNvSpPr txBox="1"/>
          <p:nvPr/>
        </p:nvSpPr>
        <p:spPr>
          <a:xfrm>
            <a:off x="370867" y="493781"/>
            <a:ext cx="461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Squeeze-and-Excitation Network 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SENet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570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4BA5B9-66B1-4CB0-8F99-E45BCA36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786034"/>
            <a:ext cx="4981575" cy="990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71C333-13EC-42F8-8733-975673AFE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662" y="3395811"/>
            <a:ext cx="5667375" cy="7334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689B733-0477-4B55-AE61-96C833A75E58}"/>
              </a:ext>
            </a:extLst>
          </p:cNvPr>
          <p:cNvSpPr/>
          <p:nvPr/>
        </p:nvSpPr>
        <p:spPr>
          <a:xfrm>
            <a:off x="871343" y="1526288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Squeeze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E32A2F-1688-4894-9A6A-26D4C028EAE1}"/>
              </a:ext>
            </a:extLst>
          </p:cNvPr>
          <p:cNvSpPr/>
          <p:nvPr/>
        </p:nvSpPr>
        <p:spPr>
          <a:xfrm>
            <a:off x="871343" y="2906730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Excitation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03BC66-316E-4FF4-A961-AD951F30A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662" y="4085287"/>
            <a:ext cx="3908278" cy="3273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26EF96C-9F13-407D-A9C6-C5D6BF62EB73}"/>
              </a:ext>
            </a:extLst>
          </p:cNvPr>
          <p:cNvSpPr txBox="1"/>
          <p:nvPr/>
        </p:nvSpPr>
        <p:spPr>
          <a:xfrm>
            <a:off x="370867" y="493781"/>
            <a:ext cx="461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Squeeze-and-Excitation Network 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SENet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32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ADD4EA4-C441-4B07-8B99-F5C247227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54" y="1109516"/>
            <a:ext cx="10077450" cy="28479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CB418B-1153-41D7-8C4F-E4DCC9770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15" y="3864185"/>
            <a:ext cx="11183128" cy="26668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C0E4CB-D8BA-446B-9998-ACA86A38C964}"/>
              </a:ext>
            </a:extLst>
          </p:cNvPr>
          <p:cNvSpPr txBox="1"/>
          <p:nvPr/>
        </p:nvSpPr>
        <p:spPr>
          <a:xfrm>
            <a:off x="370867" y="493781"/>
            <a:ext cx="461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SENet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249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7D828E9-B320-4720-8B24-300775F9BD6E}"/>
              </a:ext>
            </a:extLst>
          </p:cNvPr>
          <p:cNvSpPr txBox="1"/>
          <p:nvPr/>
        </p:nvSpPr>
        <p:spPr>
          <a:xfrm>
            <a:off x="492165" y="727046"/>
            <a:ext cx="5198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Performance on MARKET1501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B97AE8A-7E5B-4A5F-A0DC-6AE116AE54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2194" y="2067425"/>
          <a:ext cx="8782962" cy="1646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3998">
                  <a:extLst>
                    <a:ext uri="{9D8B030D-6E8A-4147-A177-3AD203B41FA5}">
                      <a16:colId xmlns:a16="http://schemas.microsoft.com/office/drawing/2014/main" val="1170035410"/>
                    </a:ext>
                  </a:extLst>
                </a:gridCol>
                <a:gridCol w="820198">
                  <a:extLst>
                    <a:ext uri="{9D8B030D-6E8A-4147-A177-3AD203B41FA5}">
                      <a16:colId xmlns:a16="http://schemas.microsoft.com/office/drawing/2014/main" val="2311822971"/>
                    </a:ext>
                  </a:extLst>
                </a:gridCol>
                <a:gridCol w="820198">
                  <a:extLst>
                    <a:ext uri="{9D8B030D-6E8A-4147-A177-3AD203B41FA5}">
                      <a16:colId xmlns:a16="http://schemas.microsoft.com/office/drawing/2014/main" val="1139966730"/>
                    </a:ext>
                  </a:extLst>
                </a:gridCol>
                <a:gridCol w="820198">
                  <a:extLst>
                    <a:ext uri="{9D8B030D-6E8A-4147-A177-3AD203B41FA5}">
                      <a16:colId xmlns:a16="http://schemas.microsoft.com/office/drawing/2014/main" val="2215121152"/>
                    </a:ext>
                  </a:extLst>
                </a:gridCol>
                <a:gridCol w="820198">
                  <a:extLst>
                    <a:ext uri="{9D8B030D-6E8A-4147-A177-3AD203B41FA5}">
                      <a16:colId xmlns:a16="http://schemas.microsoft.com/office/drawing/2014/main" val="1112081181"/>
                    </a:ext>
                  </a:extLst>
                </a:gridCol>
                <a:gridCol w="820198">
                  <a:extLst>
                    <a:ext uri="{9D8B030D-6E8A-4147-A177-3AD203B41FA5}">
                      <a16:colId xmlns:a16="http://schemas.microsoft.com/office/drawing/2014/main" val="2982065140"/>
                    </a:ext>
                  </a:extLst>
                </a:gridCol>
                <a:gridCol w="905637">
                  <a:extLst>
                    <a:ext uri="{9D8B030D-6E8A-4147-A177-3AD203B41FA5}">
                      <a16:colId xmlns:a16="http://schemas.microsoft.com/office/drawing/2014/main" val="3711419252"/>
                    </a:ext>
                  </a:extLst>
                </a:gridCol>
                <a:gridCol w="1042337">
                  <a:extLst>
                    <a:ext uri="{9D8B030D-6E8A-4147-A177-3AD203B41FA5}">
                      <a16:colId xmlns:a16="http://schemas.microsoft.com/office/drawing/2014/main" val="3261226914"/>
                    </a:ext>
                  </a:extLst>
                </a:gridCol>
              </a:tblGrid>
              <a:tr h="579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ACC-128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MAP-128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ACC-256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MAP-256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ACC-512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MAP-512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GPU Speed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5902347"/>
                  </a:ext>
                </a:extLst>
              </a:tr>
              <a:tr h="56485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4867521"/>
                  </a:ext>
                </a:extLst>
              </a:tr>
              <a:tr h="502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SE-Resnet50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77.2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56.4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77.8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56.1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79.3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57.3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688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51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0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40E34-7C28-4AE8-93A3-D5B9A3B8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BAN</a:t>
            </a:r>
            <a:r>
              <a:rPr lang="zh-CN" altLang="en-US"/>
              <a:t>训练流程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E5BDA-D3CD-42FB-B39B-B112FB87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/>
              <a:t>用</a:t>
            </a:r>
            <a:r>
              <a:rPr lang="en-US" altLang="zh-CN"/>
              <a:t>label</a:t>
            </a:r>
            <a:r>
              <a:rPr lang="zh-CN" altLang="en-US"/>
              <a:t>训练</a:t>
            </a:r>
            <a:r>
              <a:rPr lang="en-US" altLang="zh-CN"/>
              <a:t>teacher</a:t>
            </a:r>
            <a:r>
              <a:rPr lang="zh-CN" altLang="en-US"/>
              <a:t>模型</a:t>
            </a:r>
            <a:r>
              <a:rPr lang="en-US" altLang="zh-CN"/>
              <a:t>T</a:t>
            </a:r>
            <a:r>
              <a:rPr lang="zh-CN" altLang="en-US"/>
              <a:t>，直至收敛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用不同的</a:t>
            </a:r>
            <a:r>
              <a:rPr lang="en-US" altLang="zh-CN"/>
              <a:t>random seed</a:t>
            </a:r>
            <a:r>
              <a:rPr lang="zh-CN" altLang="en-US"/>
              <a:t>初始化一个相同的模型，并且在前代的监督下训练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重复</a:t>
            </a:r>
            <a:r>
              <a:rPr lang="en-US" altLang="zh-CN"/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（可选）最终对多代的</a:t>
            </a:r>
            <a:r>
              <a:rPr lang="en-US" altLang="zh-CN"/>
              <a:t>students</a:t>
            </a:r>
            <a:r>
              <a:rPr lang="zh-CN" altLang="en-US"/>
              <a:t>进行</a:t>
            </a:r>
            <a:r>
              <a:rPr lang="en-US" altLang="zh-CN"/>
              <a:t>ensumble</a:t>
            </a:r>
            <a:endParaRPr lang="zh-CN" altLang="en-US"/>
          </a:p>
        </p:txBody>
      </p:sp>
      <p:pic>
        <p:nvPicPr>
          <p:cNvPr id="1026" name="Picture 2" descr="Step O &#10;Step 1 &#10;step K &#10;Ensemble ">
            <a:extLst>
              <a:ext uri="{FF2B5EF4-FFF2-40B4-BE49-F238E27FC236}">
                <a16:creationId xmlns:a16="http://schemas.microsoft.com/office/drawing/2014/main" id="{EFFE5EC2-5EA1-4BEE-ABCB-5237EBE67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47" y="4235911"/>
            <a:ext cx="6633556" cy="22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272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E85BB1-EB6D-4C68-B606-E29D39B9E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86" y="598194"/>
            <a:ext cx="8173227" cy="285879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7D828E9-B320-4720-8B24-300775F9BD6E}"/>
              </a:ext>
            </a:extLst>
          </p:cNvPr>
          <p:cNvSpPr txBox="1"/>
          <p:nvPr/>
        </p:nvSpPr>
        <p:spPr>
          <a:xfrm>
            <a:off x="469359" y="535630"/>
            <a:ext cx="5483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Idea: Group Squeeze-and-Excitation (GSE)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04AFE0-6732-441A-8186-3EF238DBEB7A}"/>
                  </a:ext>
                </a:extLst>
              </p:cNvPr>
              <p:cNvSpPr txBox="1"/>
              <p:nvPr/>
            </p:nvSpPr>
            <p:spPr>
              <a:xfrm>
                <a:off x="3942661" y="6110777"/>
                <a:ext cx="14671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04AFE0-6732-441A-8186-3EF238DBE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661" y="6110777"/>
                <a:ext cx="1467183" cy="215444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91C2B6-EF6F-49D0-9457-3CDFECD75AEC}"/>
                  </a:ext>
                </a:extLst>
              </p:cNvPr>
              <p:cNvSpPr txBox="1"/>
              <p:nvPr/>
            </p:nvSpPr>
            <p:spPr>
              <a:xfrm>
                <a:off x="3942662" y="4578528"/>
                <a:ext cx="14671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91C2B6-EF6F-49D0-9457-3CDFECD75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662" y="4578528"/>
                <a:ext cx="1467183" cy="215444"/>
              </a:xfrm>
              <a:prstGeom prst="rect">
                <a:avLst/>
              </a:prstGeom>
              <a:blipFill>
                <a:blip r:embed="rId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119F507-A634-4871-9588-0B9A2E335B1F}"/>
              </a:ext>
            </a:extLst>
          </p:cNvPr>
          <p:cNvCxnSpPr/>
          <p:nvPr/>
        </p:nvCxnSpPr>
        <p:spPr>
          <a:xfrm>
            <a:off x="3377682" y="3237722"/>
            <a:ext cx="699796" cy="438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53E425D-1836-4BAD-B77C-04CE2F668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278189" y="3822982"/>
            <a:ext cx="819150" cy="333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B2940E-C580-41E1-914F-46BC4F017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247127" y="3839465"/>
            <a:ext cx="723900" cy="333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CFA6E76-6D38-41B6-9A3A-25821A0C177A}"/>
                  </a:ext>
                </a:extLst>
              </p:cNvPr>
              <p:cNvSpPr txBox="1"/>
              <p:nvPr/>
            </p:nvSpPr>
            <p:spPr>
              <a:xfrm>
                <a:off x="5884815" y="6044362"/>
                <a:ext cx="14671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CFA6E76-6D38-41B6-9A3A-25821A0C1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815" y="6044362"/>
                <a:ext cx="1467183" cy="215444"/>
              </a:xfrm>
              <a:prstGeom prst="rect">
                <a:avLst/>
              </a:prstGeom>
              <a:blipFill>
                <a:blip r:embed="rId7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6152A51E-0DE8-418C-8A0A-81E1A9D9BF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 flipV="1">
            <a:off x="8229350" y="3361403"/>
            <a:ext cx="1538440" cy="1548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86BBFCE-6DF8-491E-BF52-3F079D866A8C}"/>
                  </a:ext>
                </a:extLst>
              </p:cNvPr>
              <p:cNvSpPr txBox="1"/>
              <p:nvPr/>
            </p:nvSpPr>
            <p:spPr>
              <a:xfrm>
                <a:off x="5875485" y="4542649"/>
                <a:ext cx="14671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86BBFCE-6DF8-491E-BF52-3F079D866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485" y="4542649"/>
                <a:ext cx="1467183" cy="215444"/>
              </a:xfrm>
              <a:prstGeom prst="rect">
                <a:avLst/>
              </a:prstGeom>
              <a:blipFill>
                <a:blip r:embed="rId9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EBAAFE13-EB8D-4E6C-BFCB-ABFB5D047C58}"/>
              </a:ext>
            </a:extLst>
          </p:cNvPr>
          <p:cNvSpPr/>
          <p:nvPr/>
        </p:nvSpPr>
        <p:spPr>
          <a:xfrm>
            <a:off x="8224387" y="3325196"/>
            <a:ext cx="261595" cy="263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5D277C0-42FA-47C9-853C-9EDE844E8100}"/>
              </a:ext>
            </a:extLst>
          </p:cNvPr>
          <p:cNvCxnSpPr/>
          <p:nvPr/>
        </p:nvCxnSpPr>
        <p:spPr>
          <a:xfrm>
            <a:off x="4991878" y="3937518"/>
            <a:ext cx="1175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63EE8CD-5C85-430A-963F-FB77917AE189}"/>
              </a:ext>
            </a:extLst>
          </p:cNvPr>
          <p:cNvCxnSpPr/>
          <p:nvPr/>
        </p:nvCxnSpPr>
        <p:spPr>
          <a:xfrm>
            <a:off x="6969967" y="4016900"/>
            <a:ext cx="11290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4B76C665-D2DA-4E40-8F0B-86883AC91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15532">
            <a:off x="4266677" y="5354094"/>
            <a:ext cx="819150" cy="33337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23B9A50-258D-47DE-B576-6473D405B3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177369">
            <a:off x="6357065" y="5394113"/>
            <a:ext cx="723900" cy="333375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EABB38-38B9-4DED-9D21-C53BE83559B6}"/>
              </a:ext>
            </a:extLst>
          </p:cNvPr>
          <p:cNvCxnSpPr>
            <a:cxnSpLocks/>
          </p:cNvCxnSpPr>
          <p:nvPr/>
        </p:nvCxnSpPr>
        <p:spPr>
          <a:xfrm>
            <a:off x="3124885" y="3424932"/>
            <a:ext cx="1138347" cy="2135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26F6FF1-DE29-4414-A03D-DA31A5597B43}"/>
              </a:ext>
            </a:extLst>
          </p:cNvPr>
          <p:cNvCxnSpPr/>
          <p:nvPr/>
        </p:nvCxnSpPr>
        <p:spPr>
          <a:xfrm>
            <a:off x="4991877" y="5545249"/>
            <a:ext cx="1175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BA47F47-58B9-467D-914E-C56879279058}"/>
              </a:ext>
            </a:extLst>
          </p:cNvPr>
          <p:cNvCxnSpPr/>
          <p:nvPr/>
        </p:nvCxnSpPr>
        <p:spPr>
          <a:xfrm>
            <a:off x="6969967" y="5555997"/>
            <a:ext cx="11290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4A7375C-9F2A-4ACA-92CC-E0F17B73CEA1}"/>
                  </a:ext>
                </a:extLst>
              </p:cNvPr>
              <p:cNvSpPr txBox="1"/>
              <p:nvPr/>
            </p:nvSpPr>
            <p:spPr>
              <a:xfrm>
                <a:off x="3321084" y="3173517"/>
                <a:ext cx="1293059" cy="337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squeeze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4A7375C-9F2A-4ACA-92CC-E0F17B73C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084" y="3173517"/>
                <a:ext cx="1293059" cy="337272"/>
              </a:xfrm>
              <a:prstGeom prst="rect">
                <a:avLst/>
              </a:prstGeom>
              <a:blipFill>
                <a:blip r:embed="rId10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A9AA22F-B74E-421C-BB4D-52F9E13D74CF}"/>
                  </a:ext>
                </a:extLst>
              </p:cNvPr>
              <p:cNvSpPr txBox="1"/>
              <p:nvPr/>
            </p:nvSpPr>
            <p:spPr>
              <a:xfrm>
                <a:off x="2736664" y="4420857"/>
                <a:ext cx="1293059" cy="337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squeeze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A9AA22F-B74E-421C-BB4D-52F9E13D7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664" y="4420857"/>
                <a:ext cx="1293059" cy="337272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FFE3C04-696B-4D02-886C-D78FB1E916ED}"/>
                  </a:ext>
                </a:extLst>
              </p:cNvPr>
              <p:cNvSpPr txBox="1"/>
              <p:nvPr/>
            </p:nvSpPr>
            <p:spPr>
              <a:xfrm>
                <a:off x="4882078" y="5162999"/>
                <a:ext cx="12930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ex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𝑐𝑖𝑡𝑒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FFE3C04-696B-4D02-886C-D78FB1E91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078" y="5162999"/>
                <a:ext cx="129305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76CFA8E-78E2-4630-B6E6-658BBAEF4A77}"/>
                  </a:ext>
                </a:extLst>
              </p:cNvPr>
              <p:cNvSpPr txBox="1"/>
              <p:nvPr/>
            </p:nvSpPr>
            <p:spPr>
              <a:xfrm>
                <a:off x="4932232" y="3524059"/>
                <a:ext cx="12930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𝑒𝑥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𝑐𝑖𝑡𝑒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76CFA8E-78E2-4630-B6E6-658BBAEF4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232" y="3524059"/>
                <a:ext cx="1293059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C7D981F2-3E62-4165-AB48-7A83C0A1A653}"/>
              </a:ext>
            </a:extLst>
          </p:cNvPr>
          <p:cNvSpPr txBox="1"/>
          <p:nvPr/>
        </p:nvSpPr>
        <p:spPr>
          <a:xfrm>
            <a:off x="7216503" y="3560961"/>
            <a:ext cx="815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8A4AE88-355B-4221-B28C-605D54724CDE}"/>
              </a:ext>
            </a:extLst>
          </p:cNvPr>
          <p:cNvSpPr txBox="1"/>
          <p:nvPr/>
        </p:nvSpPr>
        <p:spPr>
          <a:xfrm>
            <a:off x="7262893" y="5168261"/>
            <a:ext cx="815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EA84347C-62DA-471D-AD67-90166EEA5FE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90487" y="5119303"/>
            <a:ext cx="1600807" cy="1313276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16A6A3C3-EE48-40A9-94C0-7C3CC250C37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91920" y="4621627"/>
            <a:ext cx="257175" cy="257175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CA32F5A0-B410-465B-A412-9ED57EA6976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36193" y="6304067"/>
            <a:ext cx="257175" cy="257175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57732CD8-990F-434E-9447-D125E071F5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4065" y="3806530"/>
            <a:ext cx="333375" cy="36195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5ADBFB8F-6F2E-455B-A5CC-89581BD8D9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91294" y="5460867"/>
            <a:ext cx="333375" cy="36195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A582897-57A5-4E7E-9A5B-32CF215004C9}"/>
              </a:ext>
            </a:extLst>
          </p:cNvPr>
          <p:cNvSpPr txBox="1"/>
          <p:nvPr/>
        </p:nvSpPr>
        <p:spPr>
          <a:xfrm>
            <a:off x="10205703" y="2335535"/>
            <a:ext cx="1854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Attention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7DB546A-C2C2-4822-8670-21F29368D2EA}"/>
              </a:ext>
            </a:extLst>
          </p:cNvPr>
          <p:cNvSpPr txBox="1"/>
          <p:nvPr/>
        </p:nvSpPr>
        <p:spPr>
          <a:xfrm>
            <a:off x="10273846" y="3899515"/>
            <a:ext cx="1854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Attention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EFF97CB-1A10-4A73-8133-2A6DFFE693E6}"/>
              </a:ext>
            </a:extLst>
          </p:cNvPr>
          <p:cNvSpPr txBox="1"/>
          <p:nvPr/>
        </p:nvSpPr>
        <p:spPr>
          <a:xfrm>
            <a:off x="10273846" y="5501553"/>
            <a:ext cx="1854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Attention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AF4B47-9DBC-4CDE-A22E-D9BF2B0370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59432" y="4821578"/>
            <a:ext cx="371429" cy="19047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F6C70EA6-0E25-4757-9706-0FE9DC248F0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19461" y="6432579"/>
            <a:ext cx="371429" cy="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1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7D828E9-B320-4720-8B24-300775F9BD6E}"/>
              </a:ext>
            </a:extLst>
          </p:cNvPr>
          <p:cNvSpPr txBox="1"/>
          <p:nvPr/>
        </p:nvSpPr>
        <p:spPr>
          <a:xfrm>
            <a:off x="897280" y="820352"/>
            <a:ext cx="562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Group-SE Performance on MARKET1501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B97AE8A-7E5B-4A5F-A0DC-6AE116AE54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02329" y="1731324"/>
          <a:ext cx="5837389" cy="2733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9756">
                  <a:extLst>
                    <a:ext uri="{9D8B030D-6E8A-4147-A177-3AD203B41FA5}">
                      <a16:colId xmlns:a16="http://schemas.microsoft.com/office/drawing/2014/main" val="1170035410"/>
                    </a:ext>
                  </a:extLst>
                </a:gridCol>
                <a:gridCol w="1001949">
                  <a:extLst>
                    <a:ext uri="{9D8B030D-6E8A-4147-A177-3AD203B41FA5}">
                      <a16:colId xmlns:a16="http://schemas.microsoft.com/office/drawing/2014/main" val="2311822971"/>
                    </a:ext>
                  </a:extLst>
                </a:gridCol>
                <a:gridCol w="1225684">
                  <a:extLst>
                    <a:ext uri="{9D8B030D-6E8A-4147-A177-3AD203B41FA5}">
                      <a16:colId xmlns:a16="http://schemas.microsoft.com/office/drawing/2014/main" val="1139966730"/>
                    </a:ext>
                  </a:extLst>
                </a:gridCol>
              </a:tblGrid>
              <a:tr h="422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ACC-128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MAP-128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5902347"/>
                  </a:ext>
                </a:extLst>
              </a:tr>
              <a:tr h="506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</a:t>
                      </a: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(baseline)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4867521"/>
                  </a:ext>
                </a:extLst>
              </a:tr>
              <a:tr h="451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Width-GSE-Resnet50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(x4)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76.8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55.9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6227895"/>
                  </a:ext>
                </a:extLst>
              </a:tr>
              <a:tr h="451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Height-GSE-Resnet50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(x4)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76.3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54.7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27893"/>
                  </a:ext>
                </a:extLst>
              </a:tr>
              <a:tr h="451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Width-GSE + SE-Resnet50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77.0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55.3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7271392"/>
                  </a:ext>
                </a:extLst>
              </a:tr>
              <a:tr h="451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SE-Resnet50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(/16)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77.2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56.4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197447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BBB3CE5-A3C4-43F9-AC38-087878A42B78}"/>
              </a:ext>
            </a:extLst>
          </p:cNvPr>
          <p:cNvSpPr txBox="1"/>
          <p:nvPr/>
        </p:nvSpPr>
        <p:spPr>
          <a:xfrm>
            <a:off x="524386" y="5396625"/>
            <a:ext cx="930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Conclusion: GSE help improve model </a:t>
            </a:r>
            <a:r>
              <a:rPr lang="en-US" altLang="zh-CN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accuracy useful yet </a:t>
            </a:r>
            <a:r>
              <a:rPr lang="en-US" altLang="zh-C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need further investigation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83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4CDAA00-FB2F-429D-9B3D-B776F019AAD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614311" y="1712730"/>
          <a:ext cx="8358161" cy="29565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7701">
                  <a:extLst>
                    <a:ext uri="{9D8B030D-6E8A-4147-A177-3AD203B41FA5}">
                      <a16:colId xmlns:a16="http://schemas.microsoft.com/office/drawing/2014/main" val="196019666"/>
                    </a:ext>
                  </a:extLst>
                </a:gridCol>
                <a:gridCol w="1290115">
                  <a:extLst>
                    <a:ext uri="{9D8B030D-6E8A-4147-A177-3AD203B41FA5}">
                      <a16:colId xmlns:a16="http://schemas.microsoft.com/office/drawing/2014/main" val="3834011572"/>
                    </a:ext>
                  </a:extLst>
                </a:gridCol>
                <a:gridCol w="1290115">
                  <a:extLst>
                    <a:ext uri="{9D8B030D-6E8A-4147-A177-3AD203B41FA5}">
                      <a16:colId xmlns:a16="http://schemas.microsoft.com/office/drawing/2014/main" val="1842892055"/>
                    </a:ext>
                  </a:extLst>
                </a:gridCol>
                <a:gridCol w="1290115">
                  <a:extLst>
                    <a:ext uri="{9D8B030D-6E8A-4147-A177-3AD203B41FA5}">
                      <a16:colId xmlns:a16="http://schemas.microsoft.com/office/drawing/2014/main" val="3249570975"/>
                    </a:ext>
                  </a:extLst>
                </a:gridCol>
                <a:gridCol w="1290115">
                  <a:extLst>
                    <a:ext uri="{9D8B030D-6E8A-4147-A177-3AD203B41FA5}">
                      <a16:colId xmlns:a16="http://schemas.microsoft.com/office/drawing/2014/main" val="2446885963"/>
                    </a:ext>
                  </a:extLst>
                </a:gridCol>
              </a:tblGrid>
              <a:tr h="514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ACC-128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ACC-256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ACC-512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GPU Speed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6145117"/>
                  </a:ext>
                </a:extLst>
              </a:tr>
              <a:tr h="348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MobileNet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1939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8224408"/>
                  </a:ext>
                </a:extLst>
              </a:tr>
              <a:tr h="348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MobileNetV2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4827443"/>
                  </a:ext>
                </a:extLst>
              </a:tr>
              <a:tr h="348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ShuffleNet v1 1x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1893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9826182"/>
                  </a:ext>
                </a:extLst>
              </a:tr>
              <a:tr h="348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ShuffleNet v1 2x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75.1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76.3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1254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3935976"/>
                  </a:ext>
                </a:extLst>
              </a:tr>
              <a:tr h="348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ShuffleNet v2 1.5x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1900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840786"/>
                  </a:ext>
                </a:extLst>
              </a:tr>
              <a:tr h="348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ShuffleNet v2 2x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6798477"/>
                  </a:ext>
                </a:extLst>
              </a:tr>
              <a:tr h="348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2560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450831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054F777-93D2-4467-BB78-79B1B65DE13B}"/>
              </a:ext>
            </a:extLst>
          </p:cNvPr>
          <p:cNvSpPr txBox="1"/>
          <p:nvPr/>
        </p:nvSpPr>
        <p:spPr>
          <a:xfrm>
            <a:off x="722181" y="800896"/>
            <a:ext cx="625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Tiny Networks Performance on Market1501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392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43E65B1-EDD4-4180-BE9E-5FAA2FC2B85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202217" y="446985"/>
          <a:ext cx="10180052" cy="5837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9386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2342B8-3A19-4E6C-92CA-2DA8D78A82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0510" y="1410513"/>
          <a:ext cx="9381667" cy="3771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17184">
                  <a:extLst>
                    <a:ext uri="{9D8B030D-6E8A-4147-A177-3AD203B41FA5}">
                      <a16:colId xmlns:a16="http://schemas.microsoft.com/office/drawing/2014/main" val="100564177"/>
                    </a:ext>
                  </a:extLst>
                </a:gridCol>
                <a:gridCol w="2591834">
                  <a:extLst>
                    <a:ext uri="{9D8B030D-6E8A-4147-A177-3AD203B41FA5}">
                      <a16:colId xmlns:a16="http://schemas.microsoft.com/office/drawing/2014/main" val="2957461470"/>
                    </a:ext>
                  </a:extLst>
                </a:gridCol>
                <a:gridCol w="1972649">
                  <a:extLst>
                    <a:ext uri="{9D8B030D-6E8A-4147-A177-3AD203B41FA5}">
                      <a16:colId xmlns:a16="http://schemas.microsoft.com/office/drawing/2014/main" val="392011539"/>
                    </a:ext>
                  </a:extLst>
                </a:gridCol>
              </a:tblGrid>
              <a:tr h="535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ACC-128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MAP-128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4859167"/>
                  </a:ext>
                </a:extLst>
              </a:tr>
              <a:tr h="558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Resnet-18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74.5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53.5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8839505"/>
                  </a:ext>
                </a:extLst>
              </a:tr>
              <a:tr h="535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Resnet-50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75.7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9900080"/>
                  </a:ext>
                </a:extLst>
              </a:tr>
              <a:tr h="535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Resnet-101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76.5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55.4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152223"/>
                  </a:ext>
                </a:extLst>
              </a:tr>
              <a:tr h="535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SE-Resnet50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77.2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56.4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2699014"/>
                  </a:ext>
                </a:extLst>
              </a:tr>
              <a:tr h="535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MS_Resnet50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78.7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3985129"/>
                  </a:ext>
                </a:extLst>
              </a:tr>
              <a:tr h="535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MS_SE-Resnet50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80.7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61.5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008125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F26D30F-6DF5-4381-BCCA-36F693F11DF3}"/>
              </a:ext>
            </a:extLst>
          </p:cNvPr>
          <p:cNvSpPr txBox="1"/>
          <p:nvPr/>
        </p:nvSpPr>
        <p:spPr>
          <a:xfrm>
            <a:off x="722181" y="557705"/>
            <a:ext cx="719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Modification in network test on MARKET-1501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038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43E65B1-EDD4-4180-BE9E-5FAA2FC2B85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84718" y="181947"/>
          <a:ext cx="11607282" cy="6494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左大括号 4">
            <a:extLst>
              <a:ext uri="{FF2B5EF4-FFF2-40B4-BE49-F238E27FC236}">
                <a16:creationId xmlns:a16="http://schemas.microsoft.com/office/drawing/2014/main" id="{927B52CC-B108-4050-B6D1-56C145A1E4BC}"/>
              </a:ext>
            </a:extLst>
          </p:cNvPr>
          <p:cNvSpPr/>
          <p:nvPr/>
        </p:nvSpPr>
        <p:spPr>
          <a:xfrm>
            <a:off x="2115766" y="1478604"/>
            <a:ext cx="282102" cy="1108953"/>
          </a:xfrm>
          <a:prstGeom prst="lef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585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C79186-4691-4C6B-8C99-9551A37E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84" y="1465845"/>
            <a:ext cx="4381500" cy="2571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2AC1E1-81EA-4E36-85A8-AF611BD7F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69" y="4577614"/>
            <a:ext cx="4457700" cy="14668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7F8FB4-897B-4400-AF26-C17845A63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804" y="1093425"/>
            <a:ext cx="5275027" cy="55155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08005B-2ABB-4776-827C-23B5FC3A5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019" y="367161"/>
            <a:ext cx="6743700" cy="5524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A2D9DF1-106B-41B4-A5F9-3B6537046C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2889" y="919611"/>
            <a:ext cx="2066667" cy="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34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6F9325A-C963-45C8-9482-4B9BA2A7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46" y="269617"/>
            <a:ext cx="6743700" cy="552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0FB0CF-497D-4019-9580-29A7514FC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741" y="763622"/>
            <a:ext cx="9312518" cy="415965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652BA38-606C-411A-AAAC-68392D5599BC}"/>
              </a:ext>
            </a:extLst>
          </p:cNvPr>
          <p:cNvSpPr/>
          <p:nvPr/>
        </p:nvSpPr>
        <p:spPr>
          <a:xfrm>
            <a:off x="696684" y="4864834"/>
            <a:ext cx="11563739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PingFang SC"/>
              </a:rPr>
              <a:t>搜索空间：</a:t>
            </a:r>
            <a:endParaRPr lang="en-US" altLang="zh-CN" sz="1600" b="1" dirty="0">
              <a:solidFill>
                <a:srgbClr val="FF0000"/>
              </a:solidFill>
              <a:latin typeface="PingFang SC"/>
            </a:endParaRPr>
          </a:p>
          <a:p>
            <a:r>
              <a:rPr lang="zh-CN" altLang="en-US" sz="1500" dirty="0">
                <a:solidFill>
                  <a:srgbClr val="191919"/>
                </a:solidFill>
                <a:latin typeface="PingFang SC"/>
              </a:rPr>
              <a:t>卷积类型（</a:t>
            </a:r>
            <a:r>
              <a:rPr lang="en-US" altLang="zh-CN" sz="1500" dirty="0" err="1">
                <a:solidFill>
                  <a:srgbClr val="191919"/>
                </a:solidFill>
                <a:latin typeface="PingFang SC"/>
              </a:rPr>
              <a:t>ConvOp</a:t>
            </a:r>
            <a:r>
              <a:rPr lang="zh-CN" altLang="en-US" sz="1500" dirty="0">
                <a:solidFill>
                  <a:srgbClr val="191919"/>
                </a:solidFill>
                <a:latin typeface="PingFang SC"/>
              </a:rPr>
              <a:t>）</a:t>
            </a:r>
            <a:r>
              <a:rPr lang="en-US" altLang="zh-CN" sz="1500" dirty="0">
                <a:solidFill>
                  <a:srgbClr val="191919"/>
                </a:solidFill>
                <a:latin typeface="PingFang SC"/>
              </a:rPr>
              <a:t>: regular conv (conv), </a:t>
            </a:r>
            <a:r>
              <a:rPr lang="en-US" altLang="zh-CN" sz="1500" dirty="0" err="1">
                <a:solidFill>
                  <a:srgbClr val="191919"/>
                </a:solidFill>
                <a:latin typeface="PingFang SC"/>
              </a:rPr>
              <a:t>depthwise</a:t>
            </a:r>
            <a:r>
              <a:rPr lang="en-US" altLang="zh-CN" sz="1500" dirty="0">
                <a:solidFill>
                  <a:srgbClr val="191919"/>
                </a:solidFill>
                <a:latin typeface="PingFang SC"/>
              </a:rPr>
              <a:t> conv (</a:t>
            </a:r>
            <a:r>
              <a:rPr lang="en-US" altLang="zh-CN" sz="1500" dirty="0" err="1">
                <a:solidFill>
                  <a:srgbClr val="191919"/>
                </a:solidFill>
                <a:latin typeface="PingFang SC"/>
              </a:rPr>
              <a:t>dconv</a:t>
            </a:r>
            <a:r>
              <a:rPr lang="en-US" altLang="zh-CN" sz="1500" dirty="0">
                <a:solidFill>
                  <a:srgbClr val="191919"/>
                </a:solidFill>
                <a:latin typeface="PingFang SC"/>
              </a:rPr>
              <a:t>), and mobile inverted bottleneck conv with various expansion ratios</a:t>
            </a:r>
          </a:p>
          <a:p>
            <a:r>
              <a:rPr lang="zh-CN" altLang="en-US" sz="1500" dirty="0">
                <a:solidFill>
                  <a:srgbClr val="191919"/>
                </a:solidFill>
                <a:latin typeface="PingFang SC"/>
              </a:rPr>
              <a:t>卷积内核 </a:t>
            </a:r>
            <a:r>
              <a:rPr lang="en-US" altLang="zh-CN" sz="1500" dirty="0" err="1">
                <a:solidFill>
                  <a:srgbClr val="191919"/>
                </a:solidFill>
                <a:latin typeface="PingFang SC"/>
              </a:rPr>
              <a:t>KernelSize</a:t>
            </a:r>
            <a:r>
              <a:rPr lang="en-US" altLang="zh-CN" sz="1500" dirty="0">
                <a:solidFill>
                  <a:srgbClr val="191919"/>
                </a:solidFill>
                <a:latin typeface="PingFang SC"/>
              </a:rPr>
              <a:t>: 3x3, 5x5.</a:t>
            </a:r>
          </a:p>
          <a:p>
            <a:r>
              <a:rPr lang="zh-CN" altLang="en-US" sz="1500" dirty="0">
                <a:solidFill>
                  <a:srgbClr val="191919"/>
                </a:solidFill>
                <a:latin typeface="PingFang SC"/>
              </a:rPr>
              <a:t>跳跃层连接方式 </a:t>
            </a:r>
            <a:r>
              <a:rPr lang="en-US" altLang="zh-CN" sz="1500" dirty="0" err="1">
                <a:solidFill>
                  <a:srgbClr val="191919"/>
                </a:solidFill>
                <a:latin typeface="PingFang SC"/>
              </a:rPr>
              <a:t>SkipOp</a:t>
            </a:r>
            <a:r>
              <a:rPr lang="en-US" altLang="zh-CN" sz="1500" dirty="0">
                <a:solidFill>
                  <a:srgbClr val="191919"/>
                </a:solidFill>
                <a:latin typeface="PingFang SC"/>
              </a:rPr>
              <a:t>: max or average pooling, identity residual skip, or no skip path.</a:t>
            </a:r>
          </a:p>
          <a:p>
            <a:r>
              <a:rPr lang="zh-CN" altLang="en-US" sz="1500" dirty="0">
                <a:solidFill>
                  <a:srgbClr val="191919"/>
                </a:solidFill>
                <a:latin typeface="PingFang SC"/>
              </a:rPr>
              <a:t>输出滤波器尺寸 </a:t>
            </a:r>
            <a:r>
              <a:rPr lang="en-US" altLang="zh-CN" sz="1500" dirty="0">
                <a:solidFill>
                  <a:srgbClr val="191919"/>
                </a:solidFill>
                <a:latin typeface="PingFang SC"/>
              </a:rPr>
              <a:t>Output filter size Fi</a:t>
            </a:r>
          </a:p>
          <a:p>
            <a:r>
              <a:rPr lang="zh-CN" altLang="en-US" sz="1500" dirty="0">
                <a:solidFill>
                  <a:srgbClr val="191919"/>
                </a:solidFill>
                <a:latin typeface="PingFang SC"/>
              </a:rPr>
              <a:t>每个 </a:t>
            </a:r>
            <a:r>
              <a:rPr lang="en-US" altLang="zh-CN" sz="1500" dirty="0">
                <a:solidFill>
                  <a:srgbClr val="191919"/>
                </a:solidFill>
                <a:latin typeface="PingFang SC"/>
              </a:rPr>
              <a:t>block </a:t>
            </a:r>
            <a:r>
              <a:rPr lang="zh-CN" altLang="en-US" sz="1500" dirty="0">
                <a:solidFill>
                  <a:srgbClr val="191919"/>
                </a:solidFill>
                <a:latin typeface="PingFang SC"/>
              </a:rPr>
              <a:t>卷积层个数 </a:t>
            </a:r>
            <a:r>
              <a:rPr lang="en-US" altLang="zh-CN" sz="1500" dirty="0">
                <a:solidFill>
                  <a:srgbClr val="191919"/>
                </a:solidFill>
                <a:latin typeface="PingFang SC"/>
              </a:rPr>
              <a:t>Number of layers per block Ni.</a:t>
            </a:r>
          </a:p>
          <a:p>
            <a:r>
              <a:rPr lang="en-US" altLang="zh-CN" sz="1500" dirty="0" err="1">
                <a:solidFill>
                  <a:srgbClr val="191919"/>
                </a:solidFill>
                <a:latin typeface="PingFang SC"/>
              </a:rPr>
              <a:t>ConvOp</a:t>
            </a:r>
            <a:r>
              <a:rPr lang="en-US" altLang="zh-CN" sz="1500" dirty="0">
                <a:solidFill>
                  <a:srgbClr val="191919"/>
                </a:solidFill>
                <a:latin typeface="PingFang SC"/>
              </a:rPr>
              <a:t>, </a:t>
            </a:r>
            <a:r>
              <a:rPr lang="en-US" altLang="zh-CN" sz="1500" dirty="0" err="1">
                <a:solidFill>
                  <a:srgbClr val="191919"/>
                </a:solidFill>
                <a:latin typeface="PingFang SC"/>
              </a:rPr>
              <a:t>KernelSize</a:t>
            </a:r>
            <a:r>
              <a:rPr lang="en-US" altLang="zh-CN" sz="1500" dirty="0">
                <a:solidFill>
                  <a:srgbClr val="191919"/>
                </a:solidFill>
                <a:latin typeface="PingFang SC"/>
              </a:rPr>
              <a:t>, </a:t>
            </a:r>
            <a:r>
              <a:rPr lang="en-US" altLang="zh-CN" sz="1500" dirty="0" err="1">
                <a:solidFill>
                  <a:srgbClr val="191919"/>
                </a:solidFill>
                <a:latin typeface="PingFang SC"/>
              </a:rPr>
              <a:t>SkipOp</a:t>
            </a:r>
            <a:r>
              <a:rPr lang="en-US" altLang="zh-CN" sz="1500" dirty="0">
                <a:solidFill>
                  <a:srgbClr val="191919"/>
                </a:solidFill>
                <a:latin typeface="PingFang SC"/>
              </a:rPr>
              <a:t>, Fi </a:t>
            </a:r>
            <a:r>
              <a:rPr lang="zh-CN" altLang="en-US" sz="1500" dirty="0">
                <a:solidFill>
                  <a:srgbClr val="191919"/>
                </a:solidFill>
                <a:latin typeface="PingFang SC"/>
              </a:rPr>
              <a:t>决定每一卷积层架构，而 </a:t>
            </a:r>
            <a:r>
              <a:rPr lang="en-US" altLang="zh-CN" sz="1500" dirty="0">
                <a:solidFill>
                  <a:srgbClr val="191919"/>
                </a:solidFill>
                <a:latin typeface="PingFang SC"/>
              </a:rPr>
              <a:t>Ni </a:t>
            </a:r>
            <a:r>
              <a:rPr lang="zh-CN" altLang="en-US" sz="1500" dirty="0">
                <a:solidFill>
                  <a:srgbClr val="191919"/>
                </a:solidFill>
                <a:latin typeface="PingFang SC"/>
              </a:rPr>
              <a:t>决定每一个 </a:t>
            </a:r>
            <a:r>
              <a:rPr lang="en-US" altLang="zh-CN" sz="1500" dirty="0">
                <a:solidFill>
                  <a:srgbClr val="191919"/>
                </a:solidFill>
                <a:latin typeface="PingFang SC"/>
              </a:rPr>
              <a:t>block </a:t>
            </a:r>
            <a:r>
              <a:rPr lang="zh-CN" altLang="en-US" sz="1500" dirty="0">
                <a:solidFill>
                  <a:srgbClr val="191919"/>
                </a:solidFill>
                <a:latin typeface="PingFang SC"/>
              </a:rPr>
              <a:t>重复卷积层的次数。</a:t>
            </a:r>
            <a:endParaRPr lang="zh-CN" altLang="en-US" sz="1500" b="0" i="0" dirty="0">
              <a:solidFill>
                <a:srgbClr val="191919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208465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6F9325A-C963-45C8-9482-4B9BA2A7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46" y="201792"/>
            <a:ext cx="6743700" cy="552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9674FB-B68C-4424-8926-353DBA200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46" y="754242"/>
            <a:ext cx="5480374" cy="56755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34880DD-4130-4B89-94C2-ED5A489B8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332" y="291728"/>
            <a:ext cx="5051472" cy="644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80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4880DD-4130-4B89-94C2-ED5A489B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95" y="478017"/>
            <a:ext cx="4932114" cy="629239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6F9325A-C963-45C8-9482-4B9BA2A79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46" y="201792"/>
            <a:ext cx="6743700" cy="552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8E7467-5BEF-4637-BA9B-88BF81F73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354" y="1352144"/>
            <a:ext cx="4914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7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C2911-6E6C-439D-8049-55E861D3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BAN</a:t>
            </a:r>
            <a:r>
              <a:rPr lang="zh-CN" altLang="en-US"/>
              <a:t>训练细节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3C3AA-855F-46E7-9406-C886BB8F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/>
              <a:t>loss function</a:t>
            </a:r>
          </a:p>
          <a:p>
            <a:endParaRPr lang="en-US" altLang="zh-CN"/>
          </a:p>
          <a:p>
            <a:endParaRPr lang="en-US" altLang="zh-CN"/>
          </a:p>
          <a:p>
            <a:pPr lvl="1"/>
            <a:r>
              <a:rPr lang="zh-CN" altLang="en-US"/>
              <a:t>即</a:t>
            </a:r>
            <a:r>
              <a:rPr lang="en-US" altLang="zh-CN"/>
              <a:t>teacher/</a:t>
            </a:r>
            <a:r>
              <a:rPr lang="zh-CN" altLang="en-US"/>
              <a:t>前代</a:t>
            </a:r>
            <a:r>
              <a:rPr lang="en-US" altLang="zh-CN"/>
              <a:t>student</a:t>
            </a:r>
            <a:r>
              <a:rPr lang="zh-CN" altLang="en-US"/>
              <a:t>输出和</a:t>
            </a:r>
            <a:r>
              <a:rPr lang="en-US" altLang="zh-CN"/>
              <a:t>student</a:t>
            </a:r>
            <a:r>
              <a:rPr lang="zh-CN" altLang="en-US"/>
              <a:t>输出之间的交叉熵</a:t>
            </a:r>
            <a:endParaRPr lang="en-US" altLang="zh-CN"/>
          </a:p>
        </p:txBody>
      </p:sp>
      <p:pic>
        <p:nvPicPr>
          <p:cNvPr id="2052" name="Picture 4" descr="C(f@, arg min C(f@, Ok—l Ok)). &#10;Ok—l &#10;(3) ">
            <a:extLst>
              <a:ext uri="{FF2B5EF4-FFF2-40B4-BE49-F238E27FC236}">
                <a16:creationId xmlns:a16="http://schemas.microsoft.com/office/drawing/2014/main" id="{46CC6572-814D-4EAE-889D-945945CA8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053" y="2427577"/>
            <a:ext cx="5999277" cy="77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429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6F9325A-C963-45C8-9482-4B9BA2A79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46" y="201792"/>
            <a:ext cx="6743700" cy="552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AF51807-7FE8-465B-A6A4-D9680E7C2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88" y="622569"/>
            <a:ext cx="10755508" cy="5921004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E4CF538D-3731-4F92-8D8C-D68932A83F98}"/>
              </a:ext>
            </a:extLst>
          </p:cNvPr>
          <p:cNvSpPr/>
          <p:nvPr/>
        </p:nvSpPr>
        <p:spPr>
          <a:xfrm>
            <a:off x="594195" y="3515518"/>
            <a:ext cx="10755508" cy="14628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C6E7E09-59BD-4061-B9E5-B62D466CB488}"/>
              </a:ext>
            </a:extLst>
          </p:cNvPr>
          <p:cNvCxnSpPr/>
          <p:nvPr/>
        </p:nvCxnSpPr>
        <p:spPr>
          <a:xfrm>
            <a:off x="1095022" y="3838222"/>
            <a:ext cx="96632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980BE3D-D54B-4526-82F9-ED23F6174CBC}"/>
              </a:ext>
            </a:extLst>
          </p:cNvPr>
          <p:cNvCxnSpPr/>
          <p:nvPr/>
        </p:nvCxnSpPr>
        <p:spPr>
          <a:xfrm>
            <a:off x="1010355" y="2523066"/>
            <a:ext cx="96632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227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8817" y="549566"/>
            <a:ext cx="7838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Joint Detection and Identification Feature Learning for Person Search</a:t>
            </a:r>
            <a:r>
              <a:rPr lang="en-US" altLang="zh-CN" sz="1200" dirty="0"/>
              <a:t> 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41B6-A637-4014-90CD-77C5D1F06654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98925" y="1109601"/>
            <a:ext cx="461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Mobilenet+SSD</a:t>
            </a:r>
            <a:r>
              <a:rPr lang="en-US" altLang="zh-CN" sz="2000" dirty="0"/>
              <a:t> on </a:t>
            </a:r>
            <a:r>
              <a:rPr lang="en-US" altLang="zh-CN" sz="2000" dirty="0" err="1"/>
              <a:t>pytorch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008095" y="2105426"/>
            <a:ext cx="283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Add extra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Re-forward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037" y="1032313"/>
            <a:ext cx="3939148" cy="540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30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8817" y="549566"/>
            <a:ext cx="7838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Joint Detection and Identification Feature Learning for Person Search</a:t>
            </a:r>
            <a:r>
              <a:rPr lang="en-US" altLang="zh-CN" sz="1200" dirty="0"/>
              <a:t> 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41B6-A637-4014-90CD-77C5D1F06654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98925" y="1109601"/>
            <a:ext cx="461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Mobilenet+SSD</a:t>
            </a:r>
            <a:r>
              <a:rPr lang="en-US" altLang="zh-CN" sz="2000" dirty="0"/>
              <a:t> on </a:t>
            </a:r>
            <a:r>
              <a:rPr lang="en-US" altLang="zh-CN" sz="2000" dirty="0" err="1"/>
              <a:t>pytorch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008095" y="2105426"/>
            <a:ext cx="283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Add extra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Re-forward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955" y="1369675"/>
            <a:ext cx="3856303" cy="515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4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E0F12-D09E-43ED-ADD4-29A961EE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0CC5F-A343-4313-B292-2C9DE674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数据集：</a:t>
            </a:r>
            <a:r>
              <a:rPr lang="en-US" altLang="zh-CN"/>
              <a:t>CIFAR-10/100</a:t>
            </a:r>
          </a:p>
          <a:p>
            <a:r>
              <a:rPr lang="en-US" altLang="zh-CN"/>
              <a:t>DenseNets</a:t>
            </a:r>
            <a:r>
              <a:rPr lang="zh-CN" altLang="en-US"/>
              <a:t>（</a:t>
            </a:r>
            <a:r>
              <a:rPr lang="en-US" altLang="zh-CN"/>
              <a:t>depth, growth, and compression factors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Wide-ResNet (Zagoruyko &amp; Komodakis, 2016b)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9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C06CE-772F-439F-8925-EEB2FDAD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062" y="290542"/>
            <a:ext cx="10515600" cy="4351338"/>
          </a:xfrm>
        </p:spPr>
        <p:txBody>
          <a:bodyPr/>
          <a:lstStyle/>
          <a:p>
            <a:r>
              <a:rPr lang="en-US" altLang="zh-CN"/>
              <a:t>CIFAR-10</a:t>
            </a:r>
          </a:p>
          <a:p>
            <a:r>
              <a:rPr lang="zh-CN" altLang="en-US"/>
              <a:t>不同复杂度</a:t>
            </a:r>
            <a:r>
              <a:rPr lang="en-US" altLang="zh-CN"/>
              <a:t>(</a:t>
            </a:r>
            <a:r>
              <a:rPr lang="zh-CN" altLang="en-US"/>
              <a:t>参数量</a:t>
            </a:r>
            <a:r>
              <a:rPr lang="en-US" altLang="zh-CN"/>
              <a:t>)</a:t>
            </a:r>
            <a:r>
              <a:rPr lang="zh-CN" altLang="en-US"/>
              <a:t>的架构之间的差距缩小</a:t>
            </a:r>
          </a:p>
        </p:txBody>
      </p:sp>
      <p:pic>
        <p:nvPicPr>
          <p:cNvPr id="4098" name="Picture 2" descr="Table I. Test error on CIFAR-IO for Wide-ResNet with different &#10;depth and width and DenseNet of different depth and growth factor &#10;Network &#10;Wide-ResNet-28-1 &#10;Wide-ResNet-28-2 &#10;Wide-ResNet-28-5 &#10;Wide-ResNet-28-10 &#10;DenseNet-112-33 &#10;DenseNet-9()-6() &#10;DenseNet-80-80 &#10;DenseNet-80-120 &#10;Parameters Teacher &#10;0.38 M &#10;1.48 M &#10;9.16M &#10;36M &#10;6.3 M &#10;16.1 M &#10;22.4 M &#10;50.4 M &#10;6.69 &#10;5.06 &#10;4.13 &#10;3.77 &#10;3.84 &#10;3.81 &#10;3.48 &#10;3.37 &#10;BAN &#10;6.64 &#10;4.86 &#10;4.03 &#10;3.86 &#10;3.61 &#10;3.5 &#10;3.49 &#10;3.54 ">
            <a:extLst>
              <a:ext uri="{FF2B5EF4-FFF2-40B4-BE49-F238E27FC236}">
                <a16:creationId xmlns:a16="http://schemas.microsoft.com/office/drawing/2014/main" id="{F695D882-879A-47C2-A35A-AEE4C3686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27" y="1543521"/>
            <a:ext cx="8127683" cy="491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26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C06CE-772F-439F-8925-EEB2FDAD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98" y="804568"/>
            <a:ext cx="10515600" cy="522493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/>
              <a:t>CIFAR-100</a:t>
            </a:r>
          </a:p>
          <a:p>
            <a:r>
              <a:rPr lang="en-US" altLang="zh-CN"/>
              <a:t>BAN+L = teacher loss + label loss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BAN</a:t>
            </a:r>
            <a:r>
              <a:rPr lang="zh-CN" altLang="en-US"/>
              <a:t>和</a:t>
            </a:r>
            <a:r>
              <a:rPr lang="en-US" altLang="zh-CN"/>
              <a:t>Teacher</a:t>
            </a:r>
          </a:p>
          <a:p>
            <a:r>
              <a:rPr lang="zh-CN" altLang="en-US"/>
              <a:t>小模型与大模型之间的差距缩小</a:t>
            </a:r>
            <a:endParaRPr lang="en-US" altLang="zh-CN"/>
          </a:p>
          <a:p>
            <a:r>
              <a:rPr lang="en-US" altLang="zh-CN"/>
              <a:t>BAN-1</a:t>
            </a:r>
            <a:r>
              <a:rPr lang="zh-CN" altLang="en-US"/>
              <a:t>到</a:t>
            </a:r>
            <a:r>
              <a:rPr lang="en-US" altLang="zh-CN"/>
              <a:t>BAN-3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57EE53-30CB-461F-82C9-D998C012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0" y="2040625"/>
            <a:ext cx="5163219" cy="16719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7B363C-84D2-4E16-BBEC-E6A697C51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59" y="2076663"/>
            <a:ext cx="5130339" cy="161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9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2DB8385-BADE-4F5D-87C7-9E3BE5F2D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09" y="2434286"/>
            <a:ext cx="6600769" cy="2735360"/>
          </a:xfr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DDF1A41-1C52-4307-B01F-82C1DB6CCE36}"/>
              </a:ext>
            </a:extLst>
          </p:cNvPr>
          <p:cNvSpPr txBox="1">
            <a:spLocks/>
          </p:cNvSpPr>
          <p:nvPr/>
        </p:nvSpPr>
        <p:spPr>
          <a:xfrm>
            <a:off x="466898" y="804568"/>
            <a:ext cx="10515600" cy="522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CIFAR-100</a:t>
            </a:r>
          </a:p>
          <a:p>
            <a:r>
              <a:rPr lang="en-US" altLang="zh-CN"/>
              <a:t> Wide-ResNet (Zagoruyko &amp; Komodakis, 2016b)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25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3CBBF-ADDA-4B0E-B965-6FD9BA2A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Teacher</a:t>
            </a:r>
            <a:r>
              <a:rPr lang="zh-CN" altLang="en-US"/>
              <a:t>对</a:t>
            </a:r>
            <a:r>
              <a:rPr lang="en-US" altLang="zh-CN"/>
              <a:t>BAN</a:t>
            </a:r>
            <a:r>
              <a:rPr lang="zh-CN" altLang="en-US"/>
              <a:t>的影响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75F5E-3F48-4A9D-9E5E-C8C49C4CD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/>
              <a:t>loss function</a:t>
            </a:r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令</a:t>
            </a:r>
            <a:r>
              <a:rPr lang="en-US" altLang="zh-CN" sz="2000" b="1"/>
              <a:t>z</a:t>
            </a:r>
            <a:r>
              <a:rPr lang="zh-CN" altLang="en-US" sz="2000"/>
              <a:t>表示</a:t>
            </a:r>
            <a:r>
              <a:rPr lang="en-US" altLang="zh-CN" sz="2000"/>
              <a:t>student logits</a:t>
            </a:r>
            <a:r>
              <a:rPr lang="zh-CN" altLang="en-US" sz="2000"/>
              <a:t>，</a:t>
            </a:r>
            <a:r>
              <a:rPr lang="en-US" altLang="zh-CN" sz="2000" b="1"/>
              <a:t>t</a:t>
            </a:r>
            <a:r>
              <a:rPr lang="zh-CN" altLang="en-US" sz="2000"/>
              <a:t>表示</a:t>
            </a:r>
            <a:r>
              <a:rPr lang="en-US" altLang="zh-CN" sz="2000"/>
              <a:t>teacher logits</a:t>
            </a:r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b</a:t>
            </a:r>
            <a:r>
              <a:rPr lang="zh-CN" altLang="en-US" sz="2000"/>
              <a:t>个样本的</a:t>
            </a:r>
            <a:r>
              <a:rPr lang="en-US" altLang="zh-CN" sz="2000"/>
              <a:t>mini-batch</a:t>
            </a:r>
            <a:r>
              <a:rPr lang="zh-CN" altLang="en-US" sz="2000"/>
              <a:t>求偏导，*代表</a:t>
            </a:r>
            <a:r>
              <a:rPr lang="en-US" altLang="zh-CN" sz="2000"/>
              <a:t>ground truth label</a:t>
            </a:r>
            <a:r>
              <a:rPr lang="zh-CN" altLang="en-US" sz="2000"/>
              <a:t>，假设第</a:t>
            </a:r>
            <a:r>
              <a:rPr lang="en-US" altLang="zh-CN" sz="2000"/>
              <a:t>n</a:t>
            </a:r>
            <a:r>
              <a:rPr lang="zh-CN" altLang="en-US" sz="2000"/>
              <a:t>个</a:t>
            </a:r>
            <a:r>
              <a:rPr lang="en-US" altLang="zh-CN" sz="2000"/>
              <a:t>label</a:t>
            </a:r>
            <a:r>
              <a:rPr lang="zh-CN" altLang="en-US" sz="2000"/>
              <a:t>是</a:t>
            </a:r>
            <a:r>
              <a:rPr lang="en-US" altLang="zh-CN" sz="2000"/>
              <a:t>ground truth</a:t>
            </a:r>
            <a:endParaRPr lang="zh-CN" altLang="en-US" sz="2000"/>
          </a:p>
        </p:txBody>
      </p:sp>
      <p:pic>
        <p:nvPicPr>
          <p:cNvPr id="4" name="Picture 4" descr="C(f@, arg min C(f@, Ok—l Ok)). &#10;Ok—l &#10;(3) ">
            <a:extLst>
              <a:ext uri="{FF2B5EF4-FFF2-40B4-BE49-F238E27FC236}">
                <a16:creationId xmlns:a16="http://schemas.microsoft.com/office/drawing/2014/main" id="{45A39976-9BA2-4F0C-A632-41D58CCF3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392" y="2168886"/>
            <a:ext cx="5999277" cy="77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668A43-D4B2-41A4-9F73-E18BD0727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354" y="3484157"/>
            <a:ext cx="4879832" cy="1074660"/>
          </a:xfrm>
          <a:prstGeom prst="rect">
            <a:avLst/>
          </a:prstGeom>
        </p:spPr>
      </p:pic>
      <p:pic>
        <p:nvPicPr>
          <p:cNvPr id="5122" name="Picture 2" descr="计算机生成了可选文字:&#10;s=l犭=1&#10;b“一1&#10;s=l犭=1&#10;（7）">
            <a:extLst>
              <a:ext uri="{FF2B5EF4-FFF2-40B4-BE49-F238E27FC236}">
                <a16:creationId xmlns:a16="http://schemas.microsoft.com/office/drawing/2014/main" id="{6C99BD0A-4077-4780-BEC6-B7B580FF3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354" y="5096521"/>
            <a:ext cx="7219726" cy="148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95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C0D1B-5D68-483D-A161-52F81AF9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71" y="357042"/>
            <a:ext cx="10515600" cy="6420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第一项对应</a:t>
            </a:r>
            <a:r>
              <a:rPr lang="en-US" altLang="zh-CN" sz="2000"/>
              <a:t>correct choice</a:t>
            </a:r>
            <a:r>
              <a:rPr lang="zh-CN" altLang="en-US" sz="2000"/>
              <a:t>的信息，第二项对应所有</a:t>
            </a:r>
            <a:r>
              <a:rPr lang="en-US" altLang="zh-CN" sz="2000"/>
              <a:t>wrong outputs</a:t>
            </a:r>
            <a:r>
              <a:rPr lang="zh-CN" altLang="en-US" sz="2000"/>
              <a:t>的信息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gradient from the correct choice</a:t>
            </a:r>
            <a:r>
              <a:rPr lang="zh-CN" altLang="en-US" sz="2000"/>
              <a:t>可以被重写为：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teacher</a:t>
            </a:r>
            <a:r>
              <a:rPr lang="zh-CN" altLang="en-US" sz="2000"/>
              <a:t>输出</a:t>
            </a:r>
            <a:r>
              <a:rPr lang="en-US" altLang="zh-CN" sz="2000"/>
              <a:t>p*</a:t>
            </a:r>
            <a:r>
              <a:rPr lang="zh-CN" altLang="en-US" sz="2000"/>
              <a:t>就是</a:t>
            </a:r>
            <a:r>
              <a:rPr lang="en-US" altLang="zh-CN" sz="2000"/>
              <a:t>ground truth label y*</a:t>
            </a:r>
            <a:r>
              <a:rPr lang="zh-CN" altLang="en-US" sz="2000"/>
              <a:t>的一个权重</a:t>
            </a:r>
            <a:endParaRPr lang="en-US" altLang="zh-CN" sz="20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en-US" altLang="zh-CN" sz="2400"/>
              <a:t>KD</a:t>
            </a:r>
            <a:r>
              <a:rPr lang="zh-CN" altLang="en-US" sz="2400"/>
              <a:t>的成功来自于哪里？</a:t>
            </a:r>
            <a:endParaRPr lang="en-US" altLang="zh-CN" sz="2400"/>
          </a:p>
          <a:p>
            <a:pPr marL="342900" indent="-342900">
              <a:buAutoNum type="arabicPeriod"/>
            </a:pPr>
            <a:r>
              <a:rPr lang="zh-CN" altLang="en-US" sz="2400"/>
              <a:t>如</a:t>
            </a:r>
            <a:r>
              <a:rPr lang="en-US" altLang="zh-CN" sz="2400"/>
              <a:t>Hinton</a:t>
            </a:r>
            <a:r>
              <a:rPr lang="zh-CN" altLang="en-US" sz="2400"/>
              <a:t>所说的，</a:t>
            </a:r>
            <a:r>
              <a:rPr lang="en-US" altLang="zh-CN" sz="2400"/>
              <a:t>wrong answer</a:t>
            </a:r>
            <a:r>
              <a:rPr lang="zh-CN" altLang="en-US" sz="2400"/>
              <a:t>隐含了一些</a:t>
            </a:r>
            <a:r>
              <a:rPr lang="zh-CN" altLang="en-US" sz="2400" b="1"/>
              <a:t>类别相似性</a:t>
            </a:r>
            <a:r>
              <a:rPr lang="zh-CN" altLang="en-US" sz="2400"/>
              <a:t>的信息（第二项）</a:t>
            </a:r>
            <a:endParaRPr lang="en-US" altLang="zh-CN" sz="2400"/>
          </a:p>
          <a:p>
            <a:pPr marL="342900" indent="-342900">
              <a:buAutoNum type="arabicPeriod"/>
            </a:pPr>
            <a:r>
              <a:rPr lang="en-US" altLang="zh-CN" sz="2400"/>
              <a:t>teacher</a:t>
            </a:r>
            <a:r>
              <a:rPr lang="zh-CN" altLang="en-US" sz="2400"/>
              <a:t>做了类似于</a:t>
            </a:r>
            <a:r>
              <a:rPr lang="zh-CN" altLang="en-US" sz="2400" b="1"/>
              <a:t>样本重要性加权</a:t>
            </a:r>
            <a:r>
              <a:rPr lang="zh-CN" altLang="en-US" sz="2400"/>
              <a:t>的工作（第一项）</a:t>
            </a:r>
            <a:endParaRPr lang="en-US" altLang="zh-CN" sz="2400"/>
          </a:p>
        </p:txBody>
      </p:sp>
      <p:pic>
        <p:nvPicPr>
          <p:cNvPr id="3076" name="Picture 4" descr="计算机生成了可选文字:&#10;s=l犭=1&#10;b“一1&#10;s=l犭=1&#10;（7）">
            <a:extLst>
              <a:ext uri="{FF2B5EF4-FFF2-40B4-BE49-F238E27FC236}">
                <a16:creationId xmlns:a16="http://schemas.microsoft.com/office/drawing/2014/main" id="{13DF992E-4403-4F22-810B-BABC6FA43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12" y="210414"/>
            <a:ext cx="6903951" cy="14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(8) &#10;sel ">
            <a:extLst>
              <a:ext uri="{FF2B5EF4-FFF2-40B4-BE49-F238E27FC236}">
                <a16:creationId xmlns:a16="http://schemas.microsoft.com/office/drawing/2014/main" id="{743A1F2B-37C6-43A4-B666-CA2609D59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11" y="2532712"/>
            <a:ext cx="5233871" cy="113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74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748</Words>
  <Application>Microsoft Office PowerPoint</Application>
  <PresentationFormat>宽屏</PresentationFormat>
  <Paragraphs>233</Paragraphs>
  <Slides>32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PingFang SC</vt:lpstr>
      <vt:lpstr>等线</vt:lpstr>
      <vt:lpstr>等线 Light</vt:lpstr>
      <vt:lpstr>Arial</vt:lpstr>
      <vt:lpstr>Calibri</vt:lpstr>
      <vt:lpstr>Cambria Math</vt:lpstr>
      <vt:lpstr>Tahoma</vt:lpstr>
      <vt:lpstr>Times New Roman</vt:lpstr>
      <vt:lpstr>Office 主题​​</vt:lpstr>
      <vt:lpstr>Born-Again Neural Networks</vt:lpstr>
      <vt:lpstr>BAN训练流程</vt:lpstr>
      <vt:lpstr>BAN训练细节</vt:lpstr>
      <vt:lpstr>实验</vt:lpstr>
      <vt:lpstr>PowerPoint 演示文稿</vt:lpstr>
      <vt:lpstr>PowerPoint 演示文稿</vt:lpstr>
      <vt:lpstr>PowerPoint 演示文稿</vt:lpstr>
      <vt:lpstr>Teacher对BAN的影响</vt:lpstr>
      <vt:lpstr>PowerPoint 演示文稿</vt:lpstr>
      <vt:lpstr>CWTM和DKPP</vt:lpstr>
      <vt:lpstr>实验结果</vt:lpstr>
      <vt:lpstr>其他实验（Teacher与Student不同）</vt:lpstr>
      <vt:lpstr>其他实验（student参数不同）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Born-Again Neural Networks</dc:title>
  <dc:creator>Young Hepheation</dc:creator>
  <cp:lastModifiedBy>Young Hepheation</cp:lastModifiedBy>
  <cp:revision>21</cp:revision>
  <dcterms:created xsi:type="dcterms:W3CDTF">2018-08-27T02:30:16Z</dcterms:created>
  <dcterms:modified xsi:type="dcterms:W3CDTF">2018-08-27T06:00:49Z</dcterms:modified>
</cp:coreProperties>
</file>