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71" r:id="rId9"/>
    <p:sldId id="270" r:id="rId10"/>
    <p:sldId id="273" r:id="rId11"/>
    <p:sldId id="269" r:id="rId12"/>
    <p:sldId id="272" r:id="rId13"/>
    <p:sldId id="274" r:id="rId14"/>
    <p:sldId id="265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T Commons Pr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670617" y="537871"/>
            <a:ext cx="2072297" cy="1989405"/>
          </a:xfrm>
          <a:custGeom>
            <a:avLst/>
            <a:gdLst/>
            <a:ahLst/>
            <a:cxnLst/>
            <a:rect l="l" t="t" r="r" b="b"/>
            <a:pathLst>
              <a:path w="2072297" h="1989405">
                <a:moveTo>
                  <a:pt x="0" y="0"/>
                </a:moveTo>
                <a:lnTo>
                  <a:pt x="2072297" y="0"/>
                </a:lnTo>
                <a:lnTo>
                  <a:pt x="2072297" y="1989406"/>
                </a:lnTo>
                <a:lnTo>
                  <a:pt x="0" y="1989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273147"/>
            <a:ext cx="16230600" cy="95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2"/>
              </a:lnSpc>
            </a:pPr>
            <a:r>
              <a:rPr lang="en-US" sz="7200" spc="-144">
                <a:solidFill>
                  <a:srgbClr val="007074"/>
                </a:solidFill>
                <a:latin typeface="Libre Baskerville Bold Italics"/>
              </a:rPr>
              <a:t>Industrial Control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32708"/>
            <a:ext cx="16230600" cy="219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7074"/>
                </a:solidFill>
                <a:latin typeface="TT Commons Pro Bold"/>
              </a:rPr>
              <a:t>Current and speed control of a permanent-magnet DC motor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9138" y="7479498"/>
            <a:ext cx="8115300" cy="212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RAGNI MATTEO 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VEZZINI PAOLO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MILANI MARGHERITA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MASTELLA DIEGO</a:t>
            </a:r>
          </a:p>
          <a:p>
            <a:pPr marL="0" lvl="0" indent="0" algn="l"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BARSANTI PATRICK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4973299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Voltage:			 with disturbances	     Vs    without disturbances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37519" y="3479758"/>
            <a:ext cx="5349443" cy="360783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42371"/>
              <a:gd name="connsiteY0" fmla="*/ 2259390 h 3617661"/>
              <a:gd name="connsiteX1" fmla="*/ 1670320 w 5342371"/>
              <a:gd name="connsiteY1" fmla="*/ 0 h 3617661"/>
              <a:gd name="connsiteX2" fmla="*/ 5342371 w 5342371"/>
              <a:gd name="connsiteY2" fmla="*/ 3617661 h 3617661"/>
              <a:gd name="connsiteX3" fmla="*/ 0 w 5342371"/>
              <a:gd name="connsiteY3" fmla="*/ 2259390 h 3617661"/>
              <a:gd name="connsiteX0" fmla="*/ 0 w 5342371"/>
              <a:gd name="connsiteY0" fmla="*/ 2238007 h 3596278"/>
              <a:gd name="connsiteX1" fmla="*/ 1660338 w 5342371"/>
              <a:gd name="connsiteY1" fmla="*/ 0 h 3596278"/>
              <a:gd name="connsiteX2" fmla="*/ 5342371 w 5342371"/>
              <a:gd name="connsiteY2" fmla="*/ 3596278 h 3596278"/>
              <a:gd name="connsiteX3" fmla="*/ 0 w 5342371"/>
              <a:gd name="connsiteY3" fmla="*/ 2238007 h 359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96278">
                <a:moveTo>
                  <a:pt x="0" y="2238007"/>
                </a:moveTo>
                <a:lnTo>
                  <a:pt x="1660338" y="0"/>
                </a:lnTo>
                <a:lnTo>
                  <a:pt x="5342371" y="3596278"/>
                </a:lnTo>
                <a:lnTo>
                  <a:pt x="0" y="223800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08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6" y="780694"/>
            <a:ext cx="16092992" cy="2410916"/>
            <a:chOff x="0" y="123825"/>
            <a:chExt cx="16233016" cy="7466667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6143498" cy="74666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Unconstrained MPC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7193365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C1BB23E-7F8D-8B41-0044-192034BD069C}"/>
              </a:ext>
            </a:extLst>
          </p:cNvPr>
          <p:cNvSpPr txBox="1"/>
          <p:nvPr/>
        </p:nvSpPr>
        <p:spPr>
          <a:xfrm>
            <a:off x="9779626" y="1912170"/>
            <a:ext cx="7193365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</p:spTree>
    <p:extLst>
      <p:ext uri="{BB962C8B-B14F-4D97-AF65-F5344CB8AC3E}">
        <p14:creationId xmlns:p14="http://schemas.microsoft.com/office/powerpoint/2010/main" val="418579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6" y="780694"/>
            <a:ext cx="16092992" cy="2410916"/>
            <a:chOff x="0" y="123825"/>
            <a:chExt cx="16233016" cy="7466667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6143498" cy="74666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MPC with Control Constraints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1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1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51054" y="3497295"/>
            <a:ext cx="5349443" cy="3579847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42371"/>
              <a:gd name="connsiteY0" fmla="*/ 2210112 h 3568383"/>
              <a:gd name="connsiteX1" fmla="*/ 1683611 w 5342371"/>
              <a:gd name="connsiteY1" fmla="*/ 0 h 3568383"/>
              <a:gd name="connsiteX2" fmla="*/ 5342371 w 5342371"/>
              <a:gd name="connsiteY2" fmla="*/ 3568383 h 3568383"/>
              <a:gd name="connsiteX3" fmla="*/ 0 w 5342371"/>
              <a:gd name="connsiteY3" fmla="*/ 2210112 h 356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68383">
                <a:moveTo>
                  <a:pt x="0" y="2210112"/>
                </a:moveTo>
                <a:lnTo>
                  <a:pt x="1683611" y="0"/>
                </a:lnTo>
                <a:lnTo>
                  <a:pt x="5342371" y="3568383"/>
                </a:lnTo>
                <a:lnTo>
                  <a:pt x="0" y="2210112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1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6" y="780694"/>
            <a:ext cx="16092992" cy="2410916"/>
            <a:chOff x="0" y="123825"/>
            <a:chExt cx="16233016" cy="7466667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6143498" cy="74666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MPC with State Constraints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CE5CD16-C94C-4E0C-6D1C-7D42B16C28D0}"/>
              </a:ext>
            </a:extLst>
          </p:cNvPr>
          <p:cNvSpPr txBox="1"/>
          <p:nvPr/>
        </p:nvSpPr>
        <p:spPr>
          <a:xfrm>
            <a:off x="9779626" y="1912170"/>
            <a:ext cx="7193365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</p:spTree>
    <p:extLst>
      <p:ext uri="{BB962C8B-B14F-4D97-AF65-F5344CB8AC3E}">
        <p14:creationId xmlns:p14="http://schemas.microsoft.com/office/powerpoint/2010/main" val="428455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2174762" cy="3537133"/>
            <a:chOff x="0" y="0"/>
            <a:chExt cx="16233016" cy="4716178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3926999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5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>
                  <a:solidFill>
                    <a:srgbClr val="007074"/>
                  </a:solidFill>
                  <a:latin typeface="TT Commons Pro Bold"/>
                </a:rPr>
                <a:t>MPC with Kalman Filter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DDEBDA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645744" y="447071"/>
            <a:ext cx="2097171" cy="2013284"/>
          </a:xfrm>
          <a:custGeom>
            <a:avLst/>
            <a:gdLst/>
            <a:ahLst/>
            <a:cxnLst/>
            <a:rect l="l" t="t" r="r" b="b"/>
            <a:pathLst>
              <a:path w="2097171" h="2013284">
                <a:moveTo>
                  <a:pt x="0" y="0"/>
                </a:moveTo>
                <a:lnTo>
                  <a:pt x="2097170" y="0"/>
                </a:lnTo>
                <a:lnTo>
                  <a:pt x="2097170" y="2013284"/>
                </a:lnTo>
                <a:lnTo>
                  <a:pt x="0" y="20132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273147"/>
            <a:ext cx="16230600" cy="95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2"/>
              </a:lnSpc>
            </a:pPr>
            <a:r>
              <a:rPr lang="en-US" sz="7200" spc="-144">
                <a:solidFill>
                  <a:srgbClr val="DDEBDA"/>
                </a:solidFill>
                <a:latin typeface="Libre Baskerville Bold Italics"/>
              </a:rPr>
              <a:t>Industrial Control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32708"/>
            <a:ext cx="16230600" cy="219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DDEBDA"/>
                </a:solidFill>
                <a:latin typeface="TT Commons Pro Bold"/>
              </a:rPr>
              <a:t>Current and speed control of a permanent-magnet DC motor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138" y="7479498"/>
            <a:ext cx="8115300" cy="212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RAGNI MATTEO 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VEZZINI PAOLO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MILANI MARGHERITA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MASTELLA DIEGO</a:t>
            </a:r>
          </a:p>
          <a:p>
            <a:pPr marL="0" lvl="0" indent="0" algn="l"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BARSANTI PATRICK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1200928"/>
            <a:ext cx="12127137" cy="6382216"/>
            <a:chOff x="0" y="0"/>
            <a:chExt cx="16169516" cy="8509621"/>
          </a:xfrm>
        </p:grpSpPr>
        <p:sp>
          <p:nvSpPr>
            <p:cNvPr id="8" name="TextBox 8"/>
            <p:cNvSpPr txBox="1"/>
            <p:nvPr/>
          </p:nvSpPr>
          <p:spPr>
            <a:xfrm>
              <a:off x="0" y="2387198"/>
              <a:ext cx="16169516" cy="6122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Our Goal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The Model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 LQ Controller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Unconstrained MPC Controller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MPC with Control Constraints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State Constrained MPC</a:t>
              </a:r>
            </a:p>
            <a:p>
              <a:pPr marL="712470" lvl="1" indent="-356235" algn="l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MPC with Kalman Filter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3825"/>
              <a:ext cx="14145169" cy="1668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>
                  <a:solidFill>
                    <a:srgbClr val="007074"/>
                  </a:solidFill>
                  <a:latin typeface="TT Commons Pro Bold"/>
                </a:rPr>
                <a:t>We will discuss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418638" y="4382554"/>
            <a:ext cx="5450725" cy="5246370"/>
            <a:chOff x="30480" y="591820"/>
            <a:chExt cx="12736830" cy="12259310"/>
          </a:xfrm>
        </p:grpSpPr>
        <p:sp>
          <p:nvSpPr>
            <p:cNvPr id="7" name="Freeform 7"/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l="l" t="t" r="r" b="b"/>
              <a:pathLst>
                <a:path w="12736830" h="1225931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3"/>
              <a:stretch>
                <a:fillRect l="-7120" t="-5134" r="-6633" b="513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4480693" y="9296400"/>
            <a:ext cx="3262221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1028700"/>
            <a:ext cx="12174762" cy="3016882"/>
            <a:chOff x="0" y="0"/>
            <a:chExt cx="16233016" cy="4022509"/>
          </a:xfrm>
        </p:grpSpPr>
        <p:sp>
          <p:nvSpPr>
            <p:cNvPr id="10" name="TextBox 10"/>
            <p:cNvSpPr txBox="1"/>
            <p:nvPr/>
          </p:nvSpPr>
          <p:spPr>
            <a:xfrm>
              <a:off x="63500" y="2344204"/>
              <a:ext cx="16169516" cy="1678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r>
                <a:rPr lang="en-US" sz="3300" dirty="0">
                  <a:solidFill>
                    <a:srgbClr val="007074"/>
                  </a:solidFill>
                  <a:latin typeface="TT Commons Pro Bold"/>
                </a:rPr>
                <a:t>was to create a </a:t>
              </a:r>
              <a:r>
                <a:rPr lang="en-US" sz="3300" dirty="0" err="1">
                  <a:solidFill>
                    <a:srgbClr val="007074"/>
                  </a:solidFill>
                  <a:latin typeface="TT Commons Pro Bold"/>
                </a:rPr>
                <a:t>stabilising</a:t>
              </a:r>
              <a:r>
                <a:rPr lang="en-US" sz="3300" dirty="0">
                  <a:solidFill>
                    <a:srgbClr val="007074"/>
                  </a:solidFill>
                  <a:latin typeface="TT Commons Pro Bold"/>
                </a:rPr>
                <a:t> controller for a low-frequency permanent-magnet DC motor.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3825"/>
              <a:ext cx="14145169" cy="1668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>
                  <a:solidFill>
                    <a:srgbClr val="007074"/>
                  </a:solidFill>
                  <a:latin typeface="TT Commons Pro Bold"/>
                </a:rPr>
                <a:t>Our goal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6800" y="2844166"/>
            <a:ext cx="7315200" cy="1356637"/>
          </a:xfrm>
          <a:custGeom>
            <a:avLst/>
            <a:gdLst/>
            <a:ahLst/>
            <a:cxnLst/>
            <a:rect l="l" t="t" r="r" b="b"/>
            <a:pathLst>
              <a:path w="7315200" h="1356637">
                <a:moveTo>
                  <a:pt x="0" y="0"/>
                </a:moveTo>
                <a:lnTo>
                  <a:pt x="7315200" y="0"/>
                </a:lnTo>
                <a:lnTo>
                  <a:pt x="7315200" y="1356637"/>
                </a:lnTo>
                <a:lnTo>
                  <a:pt x="0" y="13566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356545" y="4764937"/>
            <a:ext cx="4262105" cy="1030654"/>
          </a:xfrm>
          <a:custGeom>
            <a:avLst/>
            <a:gdLst/>
            <a:ahLst/>
            <a:cxnLst/>
            <a:rect l="l" t="t" r="r" b="b"/>
            <a:pathLst>
              <a:path w="4262105" h="1030654">
                <a:moveTo>
                  <a:pt x="0" y="0"/>
                </a:moveTo>
                <a:lnTo>
                  <a:pt x="4262105" y="0"/>
                </a:lnTo>
                <a:lnTo>
                  <a:pt x="4262105" y="1030655"/>
                </a:lnTo>
                <a:lnTo>
                  <a:pt x="0" y="10306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356545" y="6468616"/>
            <a:ext cx="1961453" cy="1030654"/>
          </a:xfrm>
          <a:custGeom>
            <a:avLst/>
            <a:gdLst/>
            <a:ahLst/>
            <a:cxnLst/>
            <a:rect l="l" t="t" r="r" b="b"/>
            <a:pathLst>
              <a:path w="1961453" h="1030654">
                <a:moveTo>
                  <a:pt x="0" y="0"/>
                </a:moveTo>
                <a:lnTo>
                  <a:pt x="1961453" y="0"/>
                </a:lnTo>
                <a:lnTo>
                  <a:pt x="1961453" y="1030655"/>
                </a:lnTo>
                <a:lnTo>
                  <a:pt x="0" y="10306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601355" y="6468616"/>
            <a:ext cx="2017295" cy="1030654"/>
          </a:xfrm>
          <a:custGeom>
            <a:avLst/>
            <a:gdLst/>
            <a:ahLst/>
            <a:cxnLst/>
            <a:rect l="l" t="t" r="r" b="b"/>
            <a:pathLst>
              <a:path w="2017295" h="1030654">
                <a:moveTo>
                  <a:pt x="0" y="0"/>
                </a:moveTo>
                <a:lnTo>
                  <a:pt x="2017295" y="0"/>
                </a:lnTo>
                <a:lnTo>
                  <a:pt x="2017295" y="1030655"/>
                </a:lnTo>
                <a:lnTo>
                  <a:pt x="0" y="10306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95307" y="8175872"/>
            <a:ext cx="1483927" cy="1030654"/>
          </a:xfrm>
          <a:custGeom>
            <a:avLst/>
            <a:gdLst/>
            <a:ahLst/>
            <a:cxnLst/>
            <a:rect l="l" t="t" r="r" b="b"/>
            <a:pathLst>
              <a:path w="1483927" h="1030654">
                <a:moveTo>
                  <a:pt x="0" y="0"/>
                </a:moveTo>
                <a:lnTo>
                  <a:pt x="1483927" y="0"/>
                </a:lnTo>
                <a:lnTo>
                  <a:pt x="1483927" y="1030654"/>
                </a:lnTo>
                <a:lnTo>
                  <a:pt x="0" y="10306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183292" y="2651531"/>
            <a:ext cx="5945092" cy="5253299"/>
          </a:xfrm>
          <a:custGeom>
            <a:avLst/>
            <a:gdLst/>
            <a:ahLst/>
            <a:cxnLst/>
            <a:rect l="l" t="t" r="r" b="b"/>
            <a:pathLst>
              <a:path w="4936777" h="4362315">
                <a:moveTo>
                  <a:pt x="0" y="0"/>
                </a:moveTo>
                <a:lnTo>
                  <a:pt x="4936777" y="0"/>
                </a:lnTo>
                <a:lnTo>
                  <a:pt x="4936777" y="4362316"/>
                </a:lnTo>
                <a:lnTo>
                  <a:pt x="0" y="43623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90600" y="-419325"/>
            <a:ext cx="10608877" cy="243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endParaRPr dirty="0"/>
          </a:p>
          <a:p>
            <a:pPr>
              <a:lnSpc>
                <a:spcPts val="9375"/>
              </a:lnSpc>
            </a:pPr>
            <a:r>
              <a:rPr lang="en-US" sz="8844" dirty="0">
                <a:solidFill>
                  <a:srgbClr val="007074"/>
                </a:solidFill>
                <a:latin typeface="TT Commons Pro Bold"/>
              </a:rPr>
              <a:t>The Model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BFE821B-F3E1-7544-7FB2-666C5B476984}"/>
              </a:ext>
            </a:extLst>
          </p:cNvPr>
          <p:cNvSpPr txBox="1"/>
          <p:nvPr/>
        </p:nvSpPr>
        <p:spPr>
          <a:xfrm>
            <a:off x="968747" y="780694"/>
            <a:ext cx="10774875" cy="241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endParaRPr lang="en-US" sz="8844" dirty="0">
              <a:solidFill>
                <a:srgbClr val="007074"/>
              </a:solidFill>
              <a:latin typeface="TT Commons Pro Bold"/>
            </a:endParaRPr>
          </a:p>
          <a:p>
            <a:pPr>
              <a:lnSpc>
                <a:spcPts val="9375"/>
              </a:lnSpc>
            </a:pPr>
            <a:endParaRPr lang="en-US" sz="8844" dirty="0">
              <a:solidFill>
                <a:srgbClr val="007074"/>
              </a:solidFill>
              <a:latin typeface="TT Commons Pro Bold"/>
            </a:endParaRPr>
          </a:p>
        </p:txBody>
      </p:sp>
      <p:sp>
        <p:nvSpPr>
          <p:cNvPr id="15" name="TextBox 1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9F4AD9A2-1727-7A78-4E44-4F47350281CA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is as follow: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4" name="Triangolo isoscele 23">
            <a:extLst>
              <a:ext uri="{FF2B5EF4-FFF2-40B4-BE49-F238E27FC236}">
                <a16:creationId xmlns:a16="http://schemas.microsoft.com/office/drawing/2014/main" id="{7271E4FC-A272-FD79-34AF-3509248969E4}"/>
              </a:ext>
            </a:extLst>
          </p:cNvPr>
          <p:cNvSpPr/>
          <p:nvPr/>
        </p:nvSpPr>
        <p:spPr>
          <a:xfrm rot="15319407">
            <a:off x="6054167" y="4050461"/>
            <a:ext cx="5349443" cy="357341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61968">
                <a:moveTo>
                  <a:pt x="0" y="2203697"/>
                </a:moveTo>
                <a:lnTo>
                  <a:pt x="1708150" y="0"/>
                </a:lnTo>
                <a:lnTo>
                  <a:pt x="5342371" y="3561968"/>
                </a:lnTo>
                <a:lnTo>
                  <a:pt x="0" y="220369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479C64-19C5-CC09-6AEA-0934260CF536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 disturbances</a:t>
            </a:r>
          </a:p>
        </p:txBody>
      </p:sp>
    </p:spTree>
    <p:extLst>
      <p:ext uri="{BB962C8B-B14F-4D97-AF65-F5344CB8AC3E}">
        <p14:creationId xmlns:p14="http://schemas.microsoft.com/office/powerpoint/2010/main" val="105752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54167" y="3501328"/>
            <a:ext cx="5349443" cy="357341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61968">
                <a:moveTo>
                  <a:pt x="0" y="2203697"/>
                </a:moveTo>
                <a:lnTo>
                  <a:pt x="1708150" y="0"/>
                </a:lnTo>
                <a:lnTo>
                  <a:pt x="5342371" y="3561968"/>
                </a:lnTo>
                <a:lnTo>
                  <a:pt x="0" y="220369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3E37CEF-F78E-9E13-0808-2745169C121A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 disturbances</a:t>
            </a:r>
          </a:p>
        </p:txBody>
      </p:sp>
    </p:spTree>
    <p:extLst>
      <p:ext uri="{BB962C8B-B14F-4D97-AF65-F5344CB8AC3E}">
        <p14:creationId xmlns:p14="http://schemas.microsoft.com/office/powerpoint/2010/main" val="37392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4" name="Triangolo isoscele 23">
            <a:extLst>
              <a:ext uri="{FF2B5EF4-FFF2-40B4-BE49-F238E27FC236}">
                <a16:creationId xmlns:a16="http://schemas.microsoft.com/office/drawing/2014/main" id="{7271E4FC-A272-FD79-34AF-3509248969E4}"/>
              </a:ext>
            </a:extLst>
          </p:cNvPr>
          <p:cNvSpPr/>
          <p:nvPr/>
        </p:nvSpPr>
        <p:spPr>
          <a:xfrm rot="15319407">
            <a:off x="6013049" y="4017917"/>
            <a:ext cx="5348396" cy="3659227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73809"/>
              <a:gd name="connsiteY0" fmla="*/ 2281878 h 3561968"/>
              <a:gd name="connsiteX1" fmla="*/ 1739588 w 5373809"/>
              <a:gd name="connsiteY1" fmla="*/ 0 h 3561968"/>
              <a:gd name="connsiteX2" fmla="*/ 5373809 w 5373809"/>
              <a:gd name="connsiteY2" fmla="*/ 3561968 h 3561968"/>
              <a:gd name="connsiteX3" fmla="*/ 0 w 5373809"/>
              <a:gd name="connsiteY3" fmla="*/ 2281878 h 3561968"/>
              <a:gd name="connsiteX0" fmla="*/ 0 w 5373809"/>
              <a:gd name="connsiteY0" fmla="*/ 2236077 h 3516167"/>
              <a:gd name="connsiteX1" fmla="*/ 1616958 w 5373809"/>
              <a:gd name="connsiteY1" fmla="*/ 0 h 3516167"/>
              <a:gd name="connsiteX2" fmla="*/ 5373809 w 5373809"/>
              <a:gd name="connsiteY2" fmla="*/ 3516167 h 3516167"/>
              <a:gd name="connsiteX3" fmla="*/ 0 w 5373809"/>
              <a:gd name="connsiteY3" fmla="*/ 2236077 h 3516167"/>
              <a:gd name="connsiteX0" fmla="*/ 0 w 5367189"/>
              <a:gd name="connsiteY0" fmla="*/ 2199888 h 3516167"/>
              <a:gd name="connsiteX1" fmla="*/ 1610338 w 5367189"/>
              <a:gd name="connsiteY1" fmla="*/ 0 h 3516167"/>
              <a:gd name="connsiteX2" fmla="*/ 5367189 w 5367189"/>
              <a:gd name="connsiteY2" fmla="*/ 3516167 h 3516167"/>
              <a:gd name="connsiteX3" fmla="*/ 0 w 5367189"/>
              <a:gd name="connsiteY3" fmla="*/ 2199888 h 3516167"/>
              <a:gd name="connsiteX0" fmla="*/ 0 w 5378993"/>
              <a:gd name="connsiteY0" fmla="*/ 2182743 h 3516167"/>
              <a:gd name="connsiteX1" fmla="*/ 1622142 w 5378993"/>
              <a:gd name="connsiteY1" fmla="*/ 0 h 3516167"/>
              <a:gd name="connsiteX2" fmla="*/ 5378993 w 5378993"/>
              <a:gd name="connsiteY2" fmla="*/ 3516167 h 3516167"/>
              <a:gd name="connsiteX3" fmla="*/ 0 w 5378993"/>
              <a:gd name="connsiteY3" fmla="*/ 2182743 h 351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8993" h="3516167">
                <a:moveTo>
                  <a:pt x="0" y="2182743"/>
                </a:moveTo>
                <a:lnTo>
                  <a:pt x="1622142" y="0"/>
                </a:lnTo>
                <a:lnTo>
                  <a:pt x="5378993" y="3516167"/>
                </a:lnTo>
                <a:lnTo>
                  <a:pt x="0" y="2182743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479C64-19C5-CC09-6AEA-0934260CF536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Without disturbances</a:t>
            </a:r>
          </a:p>
        </p:txBody>
      </p:sp>
    </p:spTree>
    <p:extLst>
      <p:ext uri="{BB962C8B-B14F-4D97-AF65-F5344CB8AC3E}">
        <p14:creationId xmlns:p14="http://schemas.microsoft.com/office/powerpoint/2010/main" val="309613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37519" y="3479758"/>
            <a:ext cx="5349443" cy="360783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42371"/>
              <a:gd name="connsiteY0" fmla="*/ 2259390 h 3617661"/>
              <a:gd name="connsiteX1" fmla="*/ 1670320 w 5342371"/>
              <a:gd name="connsiteY1" fmla="*/ 0 h 3617661"/>
              <a:gd name="connsiteX2" fmla="*/ 5342371 w 5342371"/>
              <a:gd name="connsiteY2" fmla="*/ 3617661 h 3617661"/>
              <a:gd name="connsiteX3" fmla="*/ 0 w 5342371"/>
              <a:gd name="connsiteY3" fmla="*/ 2259390 h 3617661"/>
              <a:gd name="connsiteX0" fmla="*/ 0 w 5342371"/>
              <a:gd name="connsiteY0" fmla="*/ 2238007 h 3596278"/>
              <a:gd name="connsiteX1" fmla="*/ 1660338 w 5342371"/>
              <a:gd name="connsiteY1" fmla="*/ 0 h 3596278"/>
              <a:gd name="connsiteX2" fmla="*/ 5342371 w 5342371"/>
              <a:gd name="connsiteY2" fmla="*/ 3596278 h 3596278"/>
              <a:gd name="connsiteX3" fmla="*/ 0 w 5342371"/>
              <a:gd name="connsiteY3" fmla="*/ 2238007 h 359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96278">
                <a:moveTo>
                  <a:pt x="0" y="2238007"/>
                </a:moveTo>
                <a:lnTo>
                  <a:pt x="1660338" y="0"/>
                </a:lnTo>
                <a:lnTo>
                  <a:pt x="5342371" y="3596278"/>
                </a:lnTo>
                <a:lnTo>
                  <a:pt x="0" y="223800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3E37CEF-F78E-9E13-0808-2745169C121A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Without disturbances</a:t>
            </a:r>
          </a:p>
        </p:txBody>
      </p:sp>
    </p:spTree>
    <p:extLst>
      <p:ext uri="{BB962C8B-B14F-4D97-AF65-F5344CB8AC3E}">
        <p14:creationId xmlns:p14="http://schemas.microsoft.com/office/powerpoint/2010/main" val="413122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263</Words>
  <Application>Microsoft Office PowerPoint</Application>
  <PresentationFormat>Personalizzato</PresentationFormat>
  <Paragraphs>78</Paragraphs>
  <Slides>14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TT Commons Pro Bold</vt:lpstr>
      <vt:lpstr>Libre Baskerville Bold Italics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Control</dc:title>
  <cp:lastModifiedBy>MASTELLA DIEGO</cp:lastModifiedBy>
  <cp:revision>7</cp:revision>
  <dcterms:created xsi:type="dcterms:W3CDTF">2006-08-16T00:00:00Z</dcterms:created>
  <dcterms:modified xsi:type="dcterms:W3CDTF">2023-06-12T09:27:57Z</dcterms:modified>
  <dc:identifier>DAFkkd0JmJI</dc:identifier>
</cp:coreProperties>
</file>