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8" r:id="rId7"/>
    <p:sldId id="266" r:id="rId8"/>
    <p:sldId id="271" r:id="rId9"/>
    <p:sldId id="270" r:id="rId10"/>
    <p:sldId id="273" r:id="rId11"/>
    <p:sldId id="269" r:id="rId12"/>
    <p:sldId id="272" r:id="rId13"/>
    <p:sldId id="274" r:id="rId14"/>
    <p:sldId id="265" r:id="rId15"/>
  </p:sldIdLst>
  <p:sldSz cx="18288000" cy="10287000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TT Commons Pro Bold" panose="020B0604020202020204" charset="0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61" d="100"/>
          <a:sy n="61" d="100"/>
        </p:scale>
        <p:origin x="92" y="18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svg"/><Relationship Id="rId5" Type="http://schemas.openxmlformats.org/officeDocument/2006/relationships/image" Target="../media/image40.png"/><Relationship Id="rId4" Type="http://schemas.openxmlformats.org/officeDocument/2006/relationships/image" Target="../media/image39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.svg"/><Relationship Id="rId5" Type="http://schemas.openxmlformats.org/officeDocument/2006/relationships/image" Target="../media/image44.png"/><Relationship Id="rId4" Type="http://schemas.openxmlformats.org/officeDocument/2006/relationships/image" Target="../media/image43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9.svg"/><Relationship Id="rId5" Type="http://schemas.openxmlformats.org/officeDocument/2006/relationships/image" Target="../media/image48.png"/><Relationship Id="rId4" Type="http://schemas.openxmlformats.org/officeDocument/2006/relationships/image" Target="../media/image47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3.svg"/><Relationship Id="rId5" Type="http://schemas.openxmlformats.org/officeDocument/2006/relationships/image" Target="../media/image52.png"/><Relationship Id="rId4" Type="http://schemas.openxmlformats.org/officeDocument/2006/relationships/image" Target="../media/image51.sv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13" Type="http://schemas.openxmlformats.org/officeDocument/2006/relationships/image" Target="../media/image16.png"/><Relationship Id="rId18" Type="http://schemas.openxmlformats.org/officeDocument/2006/relationships/image" Target="../media/image2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17" Type="http://schemas.openxmlformats.org/officeDocument/2006/relationships/image" Target="../media/image20.png"/><Relationship Id="rId2" Type="http://schemas.openxmlformats.org/officeDocument/2006/relationships/image" Target="../media/image1.jpeg"/><Relationship Id="rId16" Type="http://schemas.openxmlformats.org/officeDocument/2006/relationships/image" Target="../media/image19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Relationship Id="rId14" Type="http://schemas.openxmlformats.org/officeDocument/2006/relationships/image" Target="../media/image17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7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1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4" Type="http://schemas.openxmlformats.org/officeDocument/2006/relationships/image" Target="../media/image3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r="28197" b="39378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>
            <a:off x="0" y="-28575"/>
            <a:ext cx="18288000" cy="0"/>
          </a:xfrm>
          <a:prstGeom prst="line">
            <a:avLst/>
          </a:prstGeom>
          <a:ln w="85725" cap="flat">
            <a:solidFill>
              <a:srgbClr val="007074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4" name="Group 4"/>
          <p:cNvGrpSpPr/>
          <p:nvPr/>
        </p:nvGrpSpPr>
        <p:grpSpPr>
          <a:xfrm rot="-1018602">
            <a:off x="8039333" y="8905548"/>
            <a:ext cx="13981343" cy="6487382"/>
            <a:chOff x="0" y="0"/>
            <a:chExt cx="6233160" cy="2892204"/>
          </a:xfrm>
        </p:grpSpPr>
        <p:sp>
          <p:nvSpPr>
            <p:cNvPr id="5" name="Freeform 5"/>
            <p:cNvSpPr/>
            <p:nvPr/>
          </p:nvSpPr>
          <p:spPr>
            <a:xfrm>
              <a:off x="0" y="-10160"/>
              <a:ext cx="6233160" cy="2913794"/>
            </a:xfrm>
            <a:custGeom>
              <a:avLst/>
              <a:gdLst/>
              <a:ahLst/>
              <a:cxnLst/>
              <a:rect l="l" t="t" r="r" b="b"/>
              <a:pathLst>
                <a:path w="6233160" h="2913794">
                  <a:moveTo>
                    <a:pt x="5897880" y="579120"/>
                  </a:moveTo>
                  <a:lnTo>
                    <a:pt x="3451860" y="40640"/>
                  </a:lnTo>
                  <a:cubicBezTo>
                    <a:pt x="3267710" y="0"/>
                    <a:pt x="2965450" y="0"/>
                    <a:pt x="2781300" y="40640"/>
                  </a:cubicBezTo>
                  <a:lnTo>
                    <a:pt x="335280" y="579120"/>
                  </a:lnTo>
                  <a:cubicBezTo>
                    <a:pt x="151130" y="619760"/>
                    <a:pt x="0" y="807720"/>
                    <a:pt x="0" y="996950"/>
                  </a:cubicBezTo>
                  <a:lnTo>
                    <a:pt x="0" y="1893984"/>
                  </a:lnTo>
                  <a:cubicBezTo>
                    <a:pt x="0" y="2087024"/>
                    <a:pt x="151130" y="2278794"/>
                    <a:pt x="335280" y="2320704"/>
                  </a:cubicBezTo>
                  <a:lnTo>
                    <a:pt x="2781300" y="2871884"/>
                  </a:lnTo>
                  <a:cubicBezTo>
                    <a:pt x="2965450" y="2913794"/>
                    <a:pt x="3267710" y="2913794"/>
                    <a:pt x="3451860" y="2871884"/>
                  </a:cubicBezTo>
                  <a:lnTo>
                    <a:pt x="5897880" y="2320704"/>
                  </a:lnTo>
                  <a:cubicBezTo>
                    <a:pt x="6082030" y="2278794"/>
                    <a:pt x="6233160" y="2087024"/>
                    <a:pt x="6233160" y="1893984"/>
                  </a:cubicBezTo>
                  <a:lnTo>
                    <a:pt x="6233160" y="996950"/>
                  </a:lnTo>
                  <a:cubicBezTo>
                    <a:pt x="6233160" y="807720"/>
                    <a:pt x="6082030" y="619760"/>
                    <a:pt x="5897880" y="579120"/>
                  </a:cubicBezTo>
                  <a:close/>
                </a:path>
              </a:pathLst>
            </a:custGeom>
            <a:solidFill>
              <a:srgbClr val="007074"/>
            </a:solidFill>
          </p:spPr>
        </p:sp>
      </p:grpSp>
      <p:sp>
        <p:nvSpPr>
          <p:cNvPr id="6" name="Freeform 6"/>
          <p:cNvSpPr/>
          <p:nvPr/>
        </p:nvSpPr>
        <p:spPr>
          <a:xfrm>
            <a:off x="15670617" y="537871"/>
            <a:ext cx="2072297" cy="1989405"/>
          </a:xfrm>
          <a:custGeom>
            <a:avLst/>
            <a:gdLst/>
            <a:ahLst/>
            <a:cxnLst/>
            <a:rect l="l" t="t" r="r" b="b"/>
            <a:pathLst>
              <a:path w="2072297" h="1989405">
                <a:moveTo>
                  <a:pt x="0" y="0"/>
                </a:moveTo>
                <a:lnTo>
                  <a:pt x="2072297" y="0"/>
                </a:lnTo>
                <a:lnTo>
                  <a:pt x="2072297" y="1989406"/>
                </a:lnTo>
                <a:lnTo>
                  <a:pt x="0" y="198940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1028700" y="2273147"/>
            <a:ext cx="16230600" cy="9547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7272"/>
              </a:lnSpc>
            </a:pPr>
            <a:r>
              <a:rPr lang="en-US" sz="7200" spc="-144">
                <a:solidFill>
                  <a:srgbClr val="007074"/>
                </a:solidFill>
                <a:latin typeface="Libre Baskerville Bold Italics"/>
              </a:rPr>
              <a:t>Industrial Control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28700" y="3332708"/>
            <a:ext cx="16230600" cy="21901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480"/>
              </a:lnSpc>
            </a:pPr>
            <a:r>
              <a:rPr lang="en-US" sz="8000">
                <a:solidFill>
                  <a:srgbClr val="007074"/>
                </a:solidFill>
                <a:latin typeface="TT Commons Pro Bold"/>
              </a:rPr>
              <a:t>Current and speed control of a permanent-magnet DC motor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5030004" y="9296400"/>
            <a:ext cx="2712910" cy="8166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120"/>
              </a:lnSpc>
            </a:pPr>
            <a:r>
              <a:rPr lang="en-US" sz="2000">
                <a:solidFill>
                  <a:srgbClr val="6AABA5"/>
                </a:solidFill>
                <a:latin typeface="TT Commons Pro Bold"/>
              </a:rPr>
              <a:t>UNIVERSITÀ DI PAVIA</a:t>
            </a:r>
          </a:p>
          <a:p>
            <a:pPr algn="r">
              <a:lnSpc>
                <a:spcPts val="2120"/>
              </a:lnSpc>
            </a:pPr>
            <a:r>
              <a:rPr lang="en-US" sz="2000">
                <a:solidFill>
                  <a:srgbClr val="6AABA5"/>
                </a:solidFill>
                <a:latin typeface="TT Commons Pro Bold"/>
              </a:rPr>
              <a:t>a.a. 2022/2023</a:t>
            </a:r>
          </a:p>
          <a:p>
            <a:pPr algn="r">
              <a:lnSpc>
                <a:spcPts val="2120"/>
              </a:lnSpc>
            </a:pPr>
            <a:endParaRPr lang="en-US" sz="2000">
              <a:solidFill>
                <a:srgbClr val="6AABA5"/>
              </a:solidFill>
              <a:latin typeface="TT Commons Pro Bold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149138" y="7479498"/>
            <a:ext cx="8115300" cy="21291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80"/>
              </a:lnSpc>
            </a:pPr>
            <a:r>
              <a:rPr lang="en-US" sz="2600">
                <a:solidFill>
                  <a:srgbClr val="007074"/>
                </a:solidFill>
                <a:latin typeface="TT Commons Pro Bold"/>
              </a:rPr>
              <a:t>RAGNI MATTEO </a:t>
            </a:r>
          </a:p>
          <a:p>
            <a:pPr>
              <a:lnSpc>
                <a:spcPts val="3380"/>
              </a:lnSpc>
            </a:pPr>
            <a:r>
              <a:rPr lang="en-US" sz="2600">
                <a:solidFill>
                  <a:srgbClr val="007074"/>
                </a:solidFill>
                <a:latin typeface="TT Commons Pro Bold"/>
              </a:rPr>
              <a:t>VEZZINI PAOLO</a:t>
            </a:r>
          </a:p>
          <a:p>
            <a:pPr>
              <a:lnSpc>
                <a:spcPts val="3380"/>
              </a:lnSpc>
            </a:pPr>
            <a:r>
              <a:rPr lang="en-US" sz="2600">
                <a:solidFill>
                  <a:srgbClr val="007074"/>
                </a:solidFill>
                <a:latin typeface="TT Commons Pro Bold"/>
              </a:rPr>
              <a:t>MILANI MARGHERITA</a:t>
            </a:r>
          </a:p>
          <a:p>
            <a:pPr>
              <a:lnSpc>
                <a:spcPts val="3380"/>
              </a:lnSpc>
            </a:pPr>
            <a:r>
              <a:rPr lang="en-US" sz="2600">
                <a:solidFill>
                  <a:srgbClr val="007074"/>
                </a:solidFill>
                <a:latin typeface="TT Commons Pro Bold"/>
              </a:rPr>
              <a:t>MASTELLA DIEGO</a:t>
            </a:r>
          </a:p>
          <a:p>
            <a:pPr marL="0" lvl="0" indent="0" algn="l">
              <a:lnSpc>
                <a:spcPts val="3380"/>
              </a:lnSpc>
            </a:pPr>
            <a:r>
              <a:rPr lang="en-US" sz="2600">
                <a:solidFill>
                  <a:srgbClr val="007074"/>
                </a:solidFill>
                <a:latin typeface="TT Commons Pro Bold"/>
              </a:rPr>
              <a:t>BARSANTI PATRICK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rcRect r="28197" b="39378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>
            <a:off x="0" y="-28575"/>
            <a:ext cx="18288000" cy="0"/>
          </a:xfrm>
          <a:prstGeom prst="line">
            <a:avLst/>
          </a:prstGeom>
          <a:ln w="85725" cap="flat">
            <a:solidFill>
              <a:srgbClr val="007074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4" name="Group 4"/>
          <p:cNvGrpSpPr>
            <a:grpSpLocks noGrp="1" noUngrp="1" noRot="1" noMove="1" noResize="1"/>
          </p:cNvGrpSpPr>
          <p:nvPr/>
        </p:nvGrpSpPr>
        <p:grpSpPr>
          <a:xfrm rot="-1018602">
            <a:off x="8039333" y="8905548"/>
            <a:ext cx="13981343" cy="6487382"/>
            <a:chOff x="0" y="0"/>
            <a:chExt cx="6233160" cy="2892204"/>
          </a:xfrm>
        </p:grpSpPr>
        <p:sp>
          <p:nvSpPr>
            <p:cNvPr id="5" name="Freeform 5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0" y="-10160"/>
              <a:ext cx="6233160" cy="2913794"/>
            </a:xfrm>
            <a:custGeom>
              <a:avLst/>
              <a:gdLst/>
              <a:ahLst/>
              <a:cxnLst/>
              <a:rect l="l" t="t" r="r" b="b"/>
              <a:pathLst>
                <a:path w="6233160" h="2913794">
                  <a:moveTo>
                    <a:pt x="5897880" y="579120"/>
                  </a:moveTo>
                  <a:lnTo>
                    <a:pt x="3451860" y="40640"/>
                  </a:lnTo>
                  <a:cubicBezTo>
                    <a:pt x="3267710" y="0"/>
                    <a:pt x="2965450" y="0"/>
                    <a:pt x="2781300" y="40640"/>
                  </a:cubicBezTo>
                  <a:lnTo>
                    <a:pt x="335280" y="579120"/>
                  </a:lnTo>
                  <a:cubicBezTo>
                    <a:pt x="151130" y="619760"/>
                    <a:pt x="0" y="807720"/>
                    <a:pt x="0" y="996950"/>
                  </a:cubicBezTo>
                  <a:lnTo>
                    <a:pt x="0" y="1893984"/>
                  </a:lnTo>
                  <a:cubicBezTo>
                    <a:pt x="0" y="2087024"/>
                    <a:pt x="151130" y="2278794"/>
                    <a:pt x="335280" y="2320704"/>
                  </a:cubicBezTo>
                  <a:lnTo>
                    <a:pt x="2781300" y="2871884"/>
                  </a:lnTo>
                  <a:cubicBezTo>
                    <a:pt x="2965450" y="2913794"/>
                    <a:pt x="3267710" y="2913794"/>
                    <a:pt x="3451860" y="2871884"/>
                  </a:cubicBezTo>
                  <a:lnTo>
                    <a:pt x="5897880" y="2320704"/>
                  </a:lnTo>
                  <a:cubicBezTo>
                    <a:pt x="6082030" y="2278794"/>
                    <a:pt x="6233160" y="2087024"/>
                    <a:pt x="6233160" y="1893984"/>
                  </a:cubicBezTo>
                  <a:lnTo>
                    <a:pt x="6233160" y="996950"/>
                  </a:lnTo>
                  <a:cubicBezTo>
                    <a:pt x="6233160" y="807720"/>
                    <a:pt x="6082030" y="619760"/>
                    <a:pt x="5897880" y="579120"/>
                  </a:cubicBezTo>
                  <a:close/>
                </a:path>
              </a:pathLst>
            </a:custGeom>
            <a:solidFill>
              <a:srgbClr val="007074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968747" y="780694"/>
            <a:ext cx="12365262" cy="1037949"/>
            <a:chOff x="0" y="123825"/>
            <a:chExt cx="16233016" cy="3214554"/>
          </a:xfrm>
        </p:grpSpPr>
        <p:sp>
          <p:nvSpPr>
            <p:cNvPr id="7" name="TextBox 7"/>
            <p:cNvSpPr txBox="1"/>
            <p:nvPr/>
          </p:nvSpPr>
          <p:spPr>
            <a:xfrm>
              <a:off x="63500" y="2344178"/>
              <a:ext cx="16169516" cy="78917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5280"/>
                </a:lnSpc>
              </a:pPr>
              <a:endParaRPr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123825"/>
              <a:ext cx="14145169" cy="321455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375"/>
                </a:lnSpc>
              </a:pPr>
              <a:r>
                <a:rPr lang="en-US" sz="8844" dirty="0">
                  <a:solidFill>
                    <a:srgbClr val="007074"/>
                  </a:solidFill>
                  <a:latin typeface="TT Commons Pro Bold"/>
                </a:rPr>
                <a:t>LQ Controller</a:t>
              </a:r>
            </a:p>
            <a:p>
              <a:pPr>
                <a:lnSpc>
                  <a:spcPts val="9375"/>
                </a:lnSpc>
              </a:pPr>
              <a:endParaRPr lang="en-US" sz="8844" dirty="0">
                <a:solidFill>
                  <a:srgbClr val="007074"/>
                </a:solidFill>
                <a:latin typeface="TT Commons Pro Bold"/>
              </a:endParaRPr>
            </a:p>
          </p:txBody>
        </p:sp>
      </p:grpSp>
      <p:sp>
        <p:nvSpPr>
          <p:cNvPr id="9" name="TextBox 9"/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5030004" y="9296400"/>
            <a:ext cx="2712910" cy="8166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120"/>
              </a:lnSpc>
            </a:pPr>
            <a:r>
              <a:rPr lang="en-US" sz="2000" dirty="0">
                <a:solidFill>
                  <a:srgbClr val="6AABA5"/>
                </a:solidFill>
                <a:latin typeface="TT Commons Pro Bold"/>
              </a:rPr>
              <a:t>UNIVERSITÀ DI PAVIA</a:t>
            </a:r>
          </a:p>
          <a:p>
            <a:pPr algn="r">
              <a:lnSpc>
                <a:spcPts val="2120"/>
              </a:lnSpc>
            </a:pPr>
            <a:r>
              <a:rPr lang="en-US" sz="2000" dirty="0" err="1">
                <a:solidFill>
                  <a:srgbClr val="6AABA5"/>
                </a:solidFill>
                <a:latin typeface="TT Commons Pro Bold"/>
              </a:rPr>
              <a:t>a.a.</a:t>
            </a:r>
            <a:r>
              <a:rPr lang="en-US" sz="2000" dirty="0">
                <a:solidFill>
                  <a:srgbClr val="6AABA5"/>
                </a:solidFill>
                <a:latin typeface="TT Commons Pro Bold"/>
              </a:rPr>
              <a:t> 2022/2023</a:t>
            </a:r>
          </a:p>
          <a:p>
            <a:pPr algn="r">
              <a:lnSpc>
                <a:spcPts val="2120"/>
              </a:lnSpc>
            </a:pPr>
            <a:endParaRPr lang="en-US" sz="2000" dirty="0">
              <a:solidFill>
                <a:srgbClr val="6AABA5"/>
              </a:solidFill>
              <a:latin typeface="TT Commons Pro Bold"/>
            </a:endParaRP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8855DC49-878D-D4C7-FC06-27CDDAC7382E}"/>
              </a:ext>
            </a:extLst>
          </p:cNvPr>
          <p:cNvSpPr/>
          <p:nvPr/>
        </p:nvSpPr>
        <p:spPr>
          <a:xfrm>
            <a:off x="1028701" y="2797034"/>
            <a:ext cx="7282112" cy="5527815"/>
          </a:xfrm>
          <a:prstGeom prst="rect">
            <a:avLst/>
          </a:prstGeom>
          <a:solidFill>
            <a:srgbClr val="00707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1" name="Elemento grafico 10">
            <a:extLst>
              <a:ext uri="{FF2B5EF4-FFF2-40B4-BE49-F238E27FC236}">
                <a16:creationId xmlns:a16="http://schemas.microsoft.com/office/drawing/2014/main" id="{1ABC0D80-F50F-3A60-89F9-979AE41903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117446" y="2900476"/>
            <a:ext cx="7104620" cy="5328465"/>
          </a:xfrm>
          <a:prstGeom prst="rect">
            <a:avLst/>
          </a:prstGeom>
        </p:spPr>
      </p:pic>
      <p:sp>
        <p:nvSpPr>
          <p:cNvPr id="15" name="Rettangolo 14">
            <a:extLst>
              <a:ext uri="{FF2B5EF4-FFF2-40B4-BE49-F238E27FC236}">
                <a16:creationId xmlns:a16="http://schemas.microsoft.com/office/drawing/2014/main" id="{931EC8E1-9DFB-47D1-885D-0FD11C2286D6}"/>
              </a:ext>
            </a:extLst>
          </p:cNvPr>
          <p:cNvSpPr/>
          <p:nvPr/>
        </p:nvSpPr>
        <p:spPr>
          <a:xfrm>
            <a:off x="9779626" y="2797034"/>
            <a:ext cx="7282112" cy="5527815"/>
          </a:xfrm>
          <a:prstGeom prst="rect">
            <a:avLst/>
          </a:prstGeom>
          <a:solidFill>
            <a:srgbClr val="00707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6" name="Elemento grafico 15">
            <a:extLst>
              <a:ext uri="{FF2B5EF4-FFF2-40B4-BE49-F238E27FC236}">
                <a16:creationId xmlns:a16="http://schemas.microsoft.com/office/drawing/2014/main" id="{D0BB8821-BF17-8D70-4328-5E047AA0303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9868371" y="2900476"/>
            <a:ext cx="7104620" cy="5328465"/>
          </a:xfrm>
          <a:prstGeom prst="rect">
            <a:avLst/>
          </a:prstGeom>
        </p:spPr>
      </p:pic>
      <p:sp>
        <p:nvSpPr>
          <p:cNvPr id="25" name="TextBox 10">
            <a:extLst>
              <a:ext uri="{FF2B5EF4-FFF2-40B4-BE49-F238E27FC236}">
                <a16:creationId xmlns:a16="http://schemas.microsoft.com/office/drawing/2014/main" id="{AB4E18B7-D310-823C-2342-99B5248A672F}"/>
              </a:ext>
            </a:extLst>
          </p:cNvPr>
          <p:cNvSpPr txBox="1"/>
          <p:nvPr/>
        </p:nvSpPr>
        <p:spPr>
          <a:xfrm>
            <a:off x="1028701" y="1912171"/>
            <a:ext cx="14973299" cy="6113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280"/>
              </a:lnSpc>
            </a:pPr>
            <a:r>
              <a:rPr lang="en-US" sz="3300" dirty="0">
                <a:solidFill>
                  <a:srgbClr val="007074"/>
                </a:solidFill>
                <a:latin typeface="TT Commons Pro Bold"/>
              </a:rPr>
              <a:t>Voltage:			 with disturbances	     Vs    without disturbances</a:t>
            </a:r>
          </a:p>
        </p:txBody>
      </p:sp>
      <p:sp>
        <p:nvSpPr>
          <p:cNvPr id="17" name="Triangolo isoscele 23">
            <a:extLst>
              <a:ext uri="{FF2B5EF4-FFF2-40B4-BE49-F238E27FC236}">
                <a16:creationId xmlns:a16="http://schemas.microsoft.com/office/drawing/2014/main" id="{8FC05956-B433-C0BF-4190-206F61948729}"/>
              </a:ext>
            </a:extLst>
          </p:cNvPr>
          <p:cNvSpPr/>
          <p:nvPr/>
        </p:nvSpPr>
        <p:spPr>
          <a:xfrm rot="6280593" flipV="1">
            <a:off x="6037519" y="3479758"/>
            <a:ext cx="5349443" cy="3607831"/>
          </a:xfrm>
          <a:custGeom>
            <a:avLst/>
            <a:gdLst>
              <a:gd name="connsiteX0" fmla="*/ 0 w 4193388"/>
              <a:gd name="connsiteY0" fmla="*/ 3438312 h 3438312"/>
              <a:gd name="connsiteX1" fmla="*/ 2096694 w 4193388"/>
              <a:gd name="connsiteY1" fmla="*/ 0 h 3438312"/>
              <a:gd name="connsiteX2" fmla="*/ 4193388 w 4193388"/>
              <a:gd name="connsiteY2" fmla="*/ 3438312 h 3438312"/>
              <a:gd name="connsiteX3" fmla="*/ 0 w 4193388"/>
              <a:gd name="connsiteY3" fmla="*/ 3438312 h 3438312"/>
              <a:gd name="connsiteX0" fmla="*/ 0 w 5652411"/>
              <a:gd name="connsiteY0" fmla="*/ 3438312 h 3592280"/>
              <a:gd name="connsiteX1" fmla="*/ 2096694 w 5652411"/>
              <a:gd name="connsiteY1" fmla="*/ 0 h 3592280"/>
              <a:gd name="connsiteX2" fmla="*/ 5652411 w 5652411"/>
              <a:gd name="connsiteY2" fmla="*/ 3592280 h 3592280"/>
              <a:gd name="connsiteX3" fmla="*/ 0 w 5652411"/>
              <a:gd name="connsiteY3" fmla="*/ 3438312 h 3592280"/>
              <a:gd name="connsiteX0" fmla="*/ 0 w 5263867"/>
              <a:gd name="connsiteY0" fmla="*/ 2203697 h 3592280"/>
              <a:gd name="connsiteX1" fmla="*/ 1708150 w 5263867"/>
              <a:gd name="connsiteY1" fmla="*/ 0 h 3592280"/>
              <a:gd name="connsiteX2" fmla="*/ 5263867 w 5263867"/>
              <a:gd name="connsiteY2" fmla="*/ 3592280 h 3592280"/>
              <a:gd name="connsiteX3" fmla="*/ 0 w 5263867"/>
              <a:gd name="connsiteY3" fmla="*/ 2203697 h 3592280"/>
              <a:gd name="connsiteX0" fmla="*/ 0 w 5342042"/>
              <a:gd name="connsiteY0" fmla="*/ 2203697 h 3556959"/>
              <a:gd name="connsiteX1" fmla="*/ 1708150 w 5342042"/>
              <a:gd name="connsiteY1" fmla="*/ 0 h 3556959"/>
              <a:gd name="connsiteX2" fmla="*/ 5342042 w 5342042"/>
              <a:gd name="connsiteY2" fmla="*/ 3556959 h 3556959"/>
              <a:gd name="connsiteX3" fmla="*/ 0 w 5342042"/>
              <a:gd name="connsiteY3" fmla="*/ 2203697 h 3556959"/>
              <a:gd name="connsiteX0" fmla="*/ 0 w 5342371"/>
              <a:gd name="connsiteY0" fmla="*/ 2203697 h 3561968"/>
              <a:gd name="connsiteX1" fmla="*/ 1708150 w 5342371"/>
              <a:gd name="connsiteY1" fmla="*/ 0 h 3561968"/>
              <a:gd name="connsiteX2" fmla="*/ 5342371 w 5342371"/>
              <a:gd name="connsiteY2" fmla="*/ 3561968 h 3561968"/>
              <a:gd name="connsiteX3" fmla="*/ 0 w 5342371"/>
              <a:gd name="connsiteY3" fmla="*/ 2203697 h 3561968"/>
              <a:gd name="connsiteX0" fmla="*/ 0 w 5342371"/>
              <a:gd name="connsiteY0" fmla="*/ 2259390 h 3617661"/>
              <a:gd name="connsiteX1" fmla="*/ 1670320 w 5342371"/>
              <a:gd name="connsiteY1" fmla="*/ 0 h 3617661"/>
              <a:gd name="connsiteX2" fmla="*/ 5342371 w 5342371"/>
              <a:gd name="connsiteY2" fmla="*/ 3617661 h 3617661"/>
              <a:gd name="connsiteX3" fmla="*/ 0 w 5342371"/>
              <a:gd name="connsiteY3" fmla="*/ 2259390 h 3617661"/>
              <a:gd name="connsiteX0" fmla="*/ 0 w 5342371"/>
              <a:gd name="connsiteY0" fmla="*/ 2238007 h 3596278"/>
              <a:gd name="connsiteX1" fmla="*/ 1660338 w 5342371"/>
              <a:gd name="connsiteY1" fmla="*/ 0 h 3596278"/>
              <a:gd name="connsiteX2" fmla="*/ 5342371 w 5342371"/>
              <a:gd name="connsiteY2" fmla="*/ 3596278 h 3596278"/>
              <a:gd name="connsiteX3" fmla="*/ 0 w 5342371"/>
              <a:gd name="connsiteY3" fmla="*/ 2238007 h 3596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42371" h="3596278">
                <a:moveTo>
                  <a:pt x="0" y="2238007"/>
                </a:moveTo>
                <a:lnTo>
                  <a:pt x="1660338" y="0"/>
                </a:lnTo>
                <a:lnTo>
                  <a:pt x="5342371" y="3596278"/>
                </a:lnTo>
                <a:lnTo>
                  <a:pt x="0" y="2238007"/>
                </a:lnTo>
                <a:close/>
              </a:path>
            </a:pathLst>
          </a:custGeom>
          <a:gradFill>
            <a:gsLst>
              <a:gs pos="0">
                <a:srgbClr val="007074">
                  <a:alpha val="40000"/>
                </a:srgbClr>
              </a:gs>
              <a:gs pos="74000">
                <a:srgbClr val="007074">
                  <a:alpha val="93000"/>
                </a:srgbClr>
              </a:gs>
              <a:gs pos="83000">
                <a:srgbClr val="007074">
                  <a:alpha val="93000"/>
                </a:srgbClr>
              </a:gs>
              <a:gs pos="100000">
                <a:srgbClr val="007074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470845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rcRect r="28197" b="39378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>
            <a:off x="0" y="-28575"/>
            <a:ext cx="18288000" cy="0"/>
          </a:xfrm>
          <a:prstGeom prst="line">
            <a:avLst/>
          </a:prstGeom>
          <a:ln w="85725" cap="flat">
            <a:solidFill>
              <a:srgbClr val="007074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4" name="Group 4"/>
          <p:cNvGrpSpPr>
            <a:grpSpLocks noGrp="1" noUngrp="1" noRot="1" noMove="1" noResize="1"/>
          </p:cNvGrpSpPr>
          <p:nvPr/>
        </p:nvGrpSpPr>
        <p:grpSpPr>
          <a:xfrm rot="-1018602">
            <a:off x="8039333" y="8905548"/>
            <a:ext cx="13981343" cy="6487382"/>
            <a:chOff x="0" y="0"/>
            <a:chExt cx="6233160" cy="2892204"/>
          </a:xfrm>
        </p:grpSpPr>
        <p:sp>
          <p:nvSpPr>
            <p:cNvPr id="5" name="Freeform 5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0" y="-10160"/>
              <a:ext cx="6233160" cy="2913794"/>
            </a:xfrm>
            <a:custGeom>
              <a:avLst/>
              <a:gdLst/>
              <a:ahLst/>
              <a:cxnLst/>
              <a:rect l="l" t="t" r="r" b="b"/>
              <a:pathLst>
                <a:path w="6233160" h="2913794">
                  <a:moveTo>
                    <a:pt x="5897880" y="579120"/>
                  </a:moveTo>
                  <a:lnTo>
                    <a:pt x="3451860" y="40640"/>
                  </a:lnTo>
                  <a:cubicBezTo>
                    <a:pt x="3267710" y="0"/>
                    <a:pt x="2965450" y="0"/>
                    <a:pt x="2781300" y="40640"/>
                  </a:cubicBezTo>
                  <a:lnTo>
                    <a:pt x="335280" y="579120"/>
                  </a:lnTo>
                  <a:cubicBezTo>
                    <a:pt x="151130" y="619760"/>
                    <a:pt x="0" y="807720"/>
                    <a:pt x="0" y="996950"/>
                  </a:cubicBezTo>
                  <a:lnTo>
                    <a:pt x="0" y="1893984"/>
                  </a:lnTo>
                  <a:cubicBezTo>
                    <a:pt x="0" y="2087024"/>
                    <a:pt x="151130" y="2278794"/>
                    <a:pt x="335280" y="2320704"/>
                  </a:cubicBezTo>
                  <a:lnTo>
                    <a:pt x="2781300" y="2871884"/>
                  </a:lnTo>
                  <a:cubicBezTo>
                    <a:pt x="2965450" y="2913794"/>
                    <a:pt x="3267710" y="2913794"/>
                    <a:pt x="3451860" y="2871884"/>
                  </a:cubicBezTo>
                  <a:lnTo>
                    <a:pt x="5897880" y="2320704"/>
                  </a:lnTo>
                  <a:cubicBezTo>
                    <a:pt x="6082030" y="2278794"/>
                    <a:pt x="6233160" y="2087024"/>
                    <a:pt x="6233160" y="1893984"/>
                  </a:cubicBezTo>
                  <a:lnTo>
                    <a:pt x="6233160" y="996950"/>
                  </a:lnTo>
                  <a:cubicBezTo>
                    <a:pt x="6233160" y="807720"/>
                    <a:pt x="6082030" y="619760"/>
                    <a:pt x="5897880" y="579120"/>
                  </a:cubicBezTo>
                  <a:close/>
                </a:path>
              </a:pathLst>
            </a:custGeom>
            <a:solidFill>
              <a:srgbClr val="007074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968746" y="780694"/>
            <a:ext cx="16092992" cy="2410916"/>
            <a:chOff x="0" y="123825"/>
            <a:chExt cx="16233016" cy="7466667"/>
          </a:xfrm>
        </p:grpSpPr>
        <p:sp>
          <p:nvSpPr>
            <p:cNvPr id="7" name="TextBox 7"/>
            <p:cNvSpPr txBox="1"/>
            <p:nvPr/>
          </p:nvSpPr>
          <p:spPr>
            <a:xfrm>
              <a:off x="63500" y="2344178"/>
              <a:ext cx="16169516" cy="78917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5280"/>
                </a:lnSpc>
              </a:pPr>
              <a:endParaRPr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123825"/>
              <a:ext cx="16143498" cy="7466667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9375"/>
                </a:lnSpc>
              </a:pPr>
              <a:r>
                <a:rPr lang="en-US" sz="8844" dirty="0">
                  <a:solidFill>
                    <a:srgbClr val="007074"/>
                  </a:solidFill>
                  <a:latin typeface="TT Commons Pro Bold"/>
                </a:rPr>
                <a:t>Unconstrained MPC Controller</a:t>
              </a:r>
            </a:p>
            <a:p>
              <a:pPr>
                <a:lnSpc>
                  <a:spcPts val="9375"/>
                </a:lnSpc>
              </a:pPr>
              <a:endParaRPr lang="en-US" sz="8844" dirty="0">
                <a:solidFill>
                  <a:srgbClr val="007074"/>
                </a:solidFill>
                <a:latin typeface="TT Commons Pro Bold"/>
              </a:endParaRPr>
            </a:p>
          </p:txBody>
        </p:sp>
      </p:grpSp>
      <p:sp>
        <p:nvSpPr>
          <p:cNvPr id="9" name="TextBox 9"/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5030004" y="9296400"/>
            <a:ext cx="2712910" cy="8166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120"/>
              </a:lnSpc>
            </a:pPr>
            <a:r>
              <a:rPr lang="en-US" sz="2000" dirty="0">
                <a:solidFill>
                  <a:srgbClr val="6AABA5"/>
                </a:solidFill>
                <a:latin typeface="TT Commons Pro Bold"/>
              </a:rPr>
              <a:t>UNIVERSITÀ DI PAVIA</a:t>
            </a:r>
          </a:p>
          <a:p>
            <a:pPr algn="r">
              <a:lnSpc>
                <a:spcPts val="2120"/>
              </a:lnSpc>
            </a:pPr>
            <a:r>
              <a:rPr lang="en-US" sz="2000" dirty="0" err="1">
                <a:solidFill>
                  <a:srgbClr val="6AABA5"/>
                </a:solidFill>
                <a:latin typeface="TT Commons Pro Bold"/>
              </a:rPr>
              <a:t>a.a.</a:t>
            </a:r>
            <a:r>
              <a:rPr lang="en-US" sz="2000" dirty="0">
                <a:solidFill>
                  <a:srgbClr val="6AABA5"/>
                </a:solidFill>
                <a:latin typeface="TT Commons Pro Bold"/>
              </a:rPr>
              <a:t> 2022/2023</a:t>
            </a:r>
          </a:p>
          <a:p>
            <a:pPr algn="r">
              <a:lnSpc>
                <a:spcPts val="2120"/>
              </a:lnSpc>
            </a:pPr>
            <a:endParaRPr lang="en-US" sz="2000" dirty="0">
              <a:solidFill>
                <a:srgbClr val="6AABA5"/>
              </a:solidFill>
              <a:latin typeface="TT Commons Pro Bold"/>
            </a:endParaRP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8855DC49-878D-D4C7-FC06-27CDDAC7382E}"/>
              </a:ext>
            </a:extLst>
          </p:cNvPr>
          <p:cNvSpPr/>
          <p:nvPr/>
        </p:nvSpPr>
        <p:spPr>
          <a:xfrm>
            <a:off x="1028701" y="2797034"/>
            <a:ext cx="7282112" cy="5527815"/>
          </a:xfrm>
          <a:prstGeom prst="rect">
            <a:avLst/>
          </a:prstGeom>
          <a:solidFill>
            <a:srgbClr val="00707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1" name="Elemento grafico 10">
            <a:extLst>
              <a:ext uri="{FF2B5EF4-FFF2-40B4-BE49-F238E27FC236}">
                <a16:creationId xmlns:a16="http://schemas.microsoft.com/office/drawing/2014/main" id="{1ABC0D80-F50F-3A60-89F9-979AE41903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117446" y="2900476"/>
            <a:ext cx="7104620" cy="5328465"/>
          </a:xfrm>
          <a:prstGeom prst="rect">
            <a:avLst/>
          </a:prstGeom>
        </p:spPr>
      </p:pic>
      <p:sp>
        <p:nvSpPr>
          <p:cNvPr id="15" name="Rettangolo 14">
            <a:extLst>
              <a:ext uri="{FF2B5EF4-FFF2-40B4-BE49-F238E27FC236}">
                <a16:creationId xmlns:a16="http://schemas.microsoft.com/office/drawing/2014/main" id="{931EC8E1-9DFB-47D1-885D-0FD11C2286D6}"/>
              </a:ext>
            </a:extLst>
          </p:cNvPr>
          <p:cNvSpPr/>
          <p:nvPr/>
        </p:nvSpPr>
        <p:spPr>
          <a:xfrm>
            <a:off x="9779626" y="2797034"/>
            <a:ext cx="7282112" cy="5527815"/>
          </a:xfrm>
          <a:prstGeom prst="rect">
            <a:avLst/>
          </a:prstGeom>
          <a:solidFill>
            <a:srgbClr val="00707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6" name="Elemento grafico 15">
            <a:extLst>
              <a:ext uri="{FF2B5EF4-FFF2-40B4-BE49-F238E27FC236}">
                <a16:creationId xmlns:a16="http://schemas.microsoft.com/office/drawing/2014/main" id="{D0BB8821-BF17-8D70-4328-5E047AA0303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9868371" y="2900476"/>
            <a:ext cx="7104620" cy="5328465"/>
          </a:xfrm>
          <a:prstGeom prst="rect">
            <a:avLst/>
          </a:prstGeom>
        </p:spPr>
      </p:pic>
      <p:sp>
        <p:nvSpPr>
          <p:cNvPr id="25" name="TextBox 10">
            <a:extLst>
              <a:ext uri="{FF2B5EF4-FFF2-40B4-BE49-F238E27FC236}">
                <a16:creationId xmlns:a16="http://schemas.microsoft.com/office/drawing/2014/main" id="{AB4E18B7-D310-823C-2342-99B5248A672F}"/>
              </a:ext>
            </a:extLst>
          </p:cNvPr>
          <p:cNvSpPr txBox="1"/>
          <p:nvPr/>
        </p:nvSpPr>
        <p:spPr>
          <a:xfrm>
            <a:off x="1028701" y="1912171"/>
            <a:ext cx="7193365" cy="6113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280"/>
              </a:lnSpc>
            </a:pPr>
            <a:r>
              <a:rPr lang="en-US" sz="3300" dirty="0">
                <a:solidFill>
                  <a:srgbClr val="007074"/>
                </a:solidFill>
                <a:latin typeface="TT Commons Pro Bold"/>
              </a:rPr>
              <a:t>Current:</a:t>
            </a:r>
          </a:p>
        </p:txBody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id="{DC1BB23E-7F8D-8B41-0044-192034BD069C}"/>
              </a:ext>
            </a:extLst>
          </p:cNvPr>
          <p:cNvSpPr txBox="1"/>
          <p:nvPr/>
        </p:nvSpPr>
        <p:spPr>
          <a:xfrm>
            <a:off x="9779626" y="1912170"/>
            <a:ext cx="7193365" cy="6113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280"/>
              </a:lnSpc>
            </a:pPr>
            <a:r>
              <a:rPr lang="en-US" sz="3300" dirty="0">
                <a:solidFill>
                  <a:srgbClr val="007074"/>
                </a:solidFill>
                <a:latin typeface="TT Commons Pro Bold"/>
              </a:rPr>
              <a:t>Velocity:</a:t>
            </a:r>
          </a:p>
        </p:txBody>
      </p:sp>
    </p:spTree>
    <p:extLst>
      <p:ext uri="{BB962C8B-B14F-4D97-AF65-F5344CB8AC3E}">
        <p14:creationId xmlns:p14="http://schemas.microsoft.com/office/powerpoint/2010/main" val="41857923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rcRect r="28197" b="39378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>
            <a:off x="0" y="-28575"/>
            <a:ext cx="18288000" cy="0"/>
          </a:xfrm>
          <a:prstGeom prst="line">
            <a:avLst/>
          </a:prstGeom>
          <a:ln w="85725" cap="flat">
            <a:solidFill>
              <a:srgbClr val="007074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4" name="Group 4"/>
          <p:cNvGrpSpPr>
            <a:grpSpLocks noGrp="1" noUngrp="1" noRot="1" noMove="1" noResize="1"/>
          </p:cNvGrpSpPr>
          <p:nvPr/>
        </p:nvGrpSpPr>
        <p:grpSpPr>
          <a:xfrm rot="-1018602">
            <a:off x="8039333" y="8905548"/>
            <a:ext cx="13981343" cy="6487382"/>
            <a:chOff x="0" y="0"/>
            <a:chExt cx="6233160" cy="2892204"/>
          </a:xfrm>
        </p:grpSpPr>
        <p:sp>
          <p:nvSpPr>
            <p:cNvPr id="5" name="Freeform 5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0" y="-10160"/>
              <a:ext cx="6233160" cy="2913794"/>
            </a:xfrm>
            <a:custGeom>
              <a:avLst/>
              <a:gdLst/>
              <a:ahLst/>
              <a:cxnLst/>
              <a:rect l="l" t="t" r="r" b="b"/>
              <a:pathLst>
                <a:path w="6233160" h="2913794">
                  <a:moveTo>
                    <a:pt x="5897880" y="579120"/>
                  </a:moveTo>
                  <a:lnTo>
                    <a:pt x="3451860" y="40640"/>
                  </a:lnTo>
                  <a:cubicBezTo>
                    <a:pt x="3267710" y="0"/>
                    <a:pt x="2965450" y="0"/>
                    <a:pt x="2781300" y="40640"/>
                  </a:cubicBezTo>
                  <a:lnTo>
                    <a:pt x="335280" y="579120"/>
                  </a:lnTo>
                  <a:cubicBezTo>
                    <a:pt x="151130" y="619760"/>
                    <a:pt x="0" y="807720"/>
                    <a:pt x="0" y="996950"/>
                  </a:cubicBezTo>
                  <a:lnTo>
                    <a:pt x="0" y="1893984"/>
                  </a:lnTo>
                  <a:cubicBezTo>
                    <a:pt x="0" y="2087024"/>
                    <a:pt x="151130" y="2278794"/>
                    <a:pt x="335280" y="2320704"/>
                  </a:cubicBezTo>
                  <a:lnTo>
                    <a:pt x="2781300" y="2871884"/>
                  </a:lnTo>
                  <a:cubicBezTo>
                    <a:pt x="2965450" y="2913794"/>
                    <a:pt x="3267710" y="2913794"/>
                    <a:pt x="3451860" y="2871884"/>
                  </a:cubicBezTo>
                  <a:lnTo>
                    <a:pt x="5897880" y="2320704"/>
                  </a:lnTo>
                  <a:cubicBezTo>
                    <a:pt x="6082030" y="2278794"/>
                    <a:pt x="6233160" y="2087024"/>
                    <a:pt x="6233160" y="1893984"/>
                  </a:cubicBezTo>
                  <a:lnTo>
                    <a:pt x="6233160" y="996950"/>
                  </a:lnTo>
                  <a:cubicBezTo>
                    <a:pt x="6233160" y="807720"/>
                    <a:pt x="6082030" y="619760"/>
                    <a:pt x="5897880" y="579120"/>
                  </a:cubicBezTo>
                  <a:close/>
                </a:path>
              </a:pathLst>
            </a:custGeom>
            <a:solidFill>
              <a:srgbClr val="007074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968746" y="780694"/>
            <a:ext cx="16092992" cy="2410916"/>
            <a:chOff x="0" y="123825"/>
            <a:chExt cx="16233016" cy="7466667"/>
          </a:xfrm>
        </p:grpSpPr>
        <p:sp>
          <p:nvSpPr>
            <p:cNvPr id="7" name="TextBox 7"/>
            <p:cNvSpPr txBox="1"/>
            <p:nvPr/>
          </p:nvSpPr>
          <p:spPr>
            <a:xfrm>
              <a:off x="63500" y="2344178"/>
              <a:ext cx="16169516" cy="78917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5280"/>
                </a:lnSpc>
              </a:pPr>
              <a:endParaRPr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123825"/>
              <a:ext cx="16143498" cy="7466667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9375"/>
                </a:lnSpc>
              </a:pPr>
              <a:r>
                <a:rPr lang="en-US" sz="8844" dirty="0">
                  <a:solidFill>
                    <a:srgbClr val="007074"/>
                  </a:solidFill>
                  <a:latin typeface="TT Commons Pro Bold"/>
                </a:rPr>
                <a:t>MPC with Control Constraints</a:t>
              </a:r>
            </a:p>
            <a:p>
              <a:pPr>
                <a:lnSpc>
                  <a:spcPts val="9375"/>
                </a:lnSpc>
              </a:pPr>
              <a:endParaRPr lang="en-US" sz="8844" dirty="0">
                <a:solidFill>
                  <a:srgbClr val="007074"/>
                </a:solidFill>
                <a:latin typeface="TT Commons Pro Bold"/>
              </a:endParaRPr>
            </a:p>
          </p:txBody>
        </p:sp>
      </p:grpSp>
      <p:sp>
        <p:nvSpPr>
          <p:cNvPr id="9" name="TextBox 9"/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5030004" y="9296400"/>
            <a:ext cx="2712910" cy="8166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120"/>
              </a:lnSpc>
            </a:pPr>
            <a:r>
              <a:rPr lang="en-US" sz="2000" dirty="0">
                <a:solidFill>
                  <a:srgbClr val="6AABA5"/>
                </a:solidFill>
                <a:latin typeface="TT Commons Pro Bold"/>
              </a:rPr>
              <a:t>UNIVERSITÀ DI PAVIA</a:t>
            </a:r>
          </a:p>
          <a:p>
            <a:pPr algn="r">
              <a:lnSpc>
                <a:spcPts val="2120"/>
              </a:lnSpc>
            </a:pPr>
            <a:r>
              <a:rPr lang="en-US" sz="2000" dirty="0" err="1">
                <a:solidFill>
                  <a:srgbClr val="6AABA5"/>
                </a:solidFill>
                <a:latin typeface="TT Commons Pro Bold"/>
              </a:rPr>
              <a:t>a.a.</a:t>
            </a:r>
            <a:r>
              <a:rPr lang="en-US" sz="2000" dirty="0">
                <a:solidFill>
                  <a:srgbClr val="6AABA5"/>
                </a:solidFill>
                <a:latin typeface="TT Commons Pro Bold"/>
              </a:rPr>
              <a:t> 2022/2023</a:t>
            </a:r>
          </a:p>
          <a:p>
            <a:pPr algn="r">
              <a:lnSpc>
                <a:spcPts val="2120"/>
              </a:lnSpc>
            </a:pPr>
            <a:endParaRPr lang="en-US" sz="2000" dirty="0">
              <a:solidFill>
                <a:srgbClr val="6AABA5"/>
              </a:solidFill>
              <a:latin typeface="TT Commons Pro Bold"/>
            </a:endParaRP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8855DC49-878D-D4C7-FC06-27CDDAC7382E}"/>
              </a:ext>
            </a:extLst>
          </p:cNvPr>
          <p:cNvSpPr/>
          <p:nvPr/>
        </p:nvSpPr>
        <p:spPr>
          <a:xfrm>
            <a:off x="1028701" y="2797034"/>
            <a:ext cx="7282112" cy="5527815"/>
          </a:xfrm>
          <a:prstGeom prst="rect">
            <a:avLst/>
          </a:prstGeom>
          <a:solidFill>
            <a:srgbClr val="00707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1" name="Elemento grafico 10">
            <a:extLst>
              <a:ext uri="{FF2B5EF4-FFF2-40B4-BE49-F238E27FC236}">
                <a16:creationId xmlns:a16="http://schemas.microsoft.com/office/drawing/2014/main" id="{1ABC0D80-F50F-3A60-89F9-979AE41903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117446" y="2900476"/>
            <a:ext cx="7104621" cy="5328465"/>
          </a:xfrm>
          <a:prstGeom prst="rect">
            <a:avLst/>
          </a:prstGeom>
        </p:spPr>
      </p:pic>
      <p:sp>
        <p:nvSpPr>
          <p:cNvPr id="15" name="Rettangolo 14">
            <a:extLst>
              <a:ext uri="{FF2B5EF4-FFF2-40B4-BE49-F238E27FC236}">
                <a16:creationId xmlns:a16="http://schemas.microsoft.com/office/drawing/2014/main" id="{931EC8E1-9DFB-47D1-885D-0FD11C2286D6}"/>
              </a:ext>
            </a:extLst>
          </p:cNvPr>
          <p:cNvSpPr/>
          <p:nvPr/>
        </p:nvSpPr>
        <p:spPr>
          <a:xfrm>
            <a:off x="9779626" y="2797034"/>
            <a:ext cx="7282112" cy="5527815"/>
          </a:xfrm>
          <a:prstGeom prst="rect">
            <a:avLst/>
          </a:prstGeom>
          <a:solidFill>
            <a:srgbClr val="00707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6" name="Elemento grafico 15">
            <a:extLst>
              <a:ext uri="{FF2B5EF4-FFF2-40B4-BE49-F238E27FC236}">
                <a16:creationId xmlns:a16="http://schemas.microsoft.com/office/drawing/2014/main" id="{D0BB8821-BF17-8D70-4328-5E047AA0303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9868371" y="2900476"/>
            <a:ext cx="7104621" cy="5328465"/>
          </a:xfrm>
          <a:prstGeom prst="rect">
            <a:avLst/>
          </a:prstGeom>
        </p:spPr>
      </p:pic>
      <p:sp>
        <p:nvSpPr>
          <p:cNvPr id="25" name="TextBox 10">
            <a:extLst>
              <a:ext uri="{FF2B5EF4-FFF2-40B4-BE49-F238E27FC236}">
                <a16:creationId xmlns:a16="http://schemas.microsoft.com/office/drawing/2014/main" id="{AB4E18B7-D310-823C-2342-99B5248A672F}"/>
              </a:ext>
            </a:extLst>
          </p:cNvPr>
          <p:cNvSpPr txBox="1"/>
          <p:nvPr/>
        </p:nvSpPr>
        <p:spPr>
          <a:xfrm>
            <a:off x="1028701" y="1912171"/>
            <a:ext cx="12127137" cy="6113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280"/>
              </a:lnSpc>
            </a:pPr>
            <a:r>
              <a:rPr lang="en-US" sz="3300" dirty="0">
                <a:solidFill>
                  <a:srgbClr val="007074"/>
                </a:solidFill>
                <a:latin typeface="TT Commons Pro Bold"/>
              </a:rPr>
              <a:t>Current:</a:t>
            </a:r>
          </a:p>
        </p:txBody>
      </p:sp>
      <p:sp>
        <p:nvSpPr>
          <p:cNvPr id="17" name="Triangolo isoscele 23">
            <a:extLst>
              <a:ext uri="{FF2B5EF4-FFF2-40B4-BE49-F238E27FC236}">
                <a16:creationId xmlns:a16="http://schemas.microsoft.com/office/drawing/2014/main" id="{8FC05956-B433-C0BF-4190-206F61948729}"/>
              </a:ext>
            </a:extLst>
          </p:cNvPr>
          <p:cNvSpPr/>
          <p:nvPr/>
        </p:nvSpPr>
        <p:spPr>
          <a:xfrm rot="6280593" flipV="1">
            <a:off x="6051054" y="3497295"/>
            <a:ext cx="5349443" cy="3579847"/>
          </a:xfrm>
          <a:custGeom>
            <a:avLst/>
            <a:gdLst>
              <a:gd name="connsiteX0" fmla="*/ 0 w 4193388"/>
              <a:gd name="connsiteY0" fmla="*/ 3438312 h 3438312"/>
              <a:gd name="connsiteX1" fmla="*/ 2096694 w 4193388"/>
              <a:gd name="connsiteY1" fmla="*/ 0 h 3438312"/>
              <a:gd name="connsiteX2" fmla="*/ 4193388 w 4193388"/>
              <a:gd name="connsiteY2" fmla="*/ 3438312 h 3438312"/>
              <a:gd name="connsiteX3" fmla="*/ 0 w 4193388"/>
              <a:gd name="connsiteY3" fmla="*/ 3438312 h 3438312"/>
              <a:gd name="connsiteX0" fmla="*/ 0 w 5652411"/>
              <a:gd name="connsiteY0" fmla="*/ 3438312 h 3592280"/>
              <a:gd name="connsiteX1" fmla="*/ 2096694 w 5652411"/>
              <a:gd name="connsiteY1" fmla="*/ 0 h 3592280"/>
              <a:gd name="connsiteX2" fmla="*/ 5652411 w 5652411"/>
              <a:gd name="connsiteY2" fmla="*/ 3592280 h 3592280"/>
              <a:gd name="connsiteX3" fmla="*/ 0 w 5652411"/>
              <a:gd name="connsiteY3" fmla="*/ 3438312 h 3592280"/>
              <a:gd name="connsiteX0" fmla="*/ 0 w 5263867"/>
              <a:gd name="connsiteY0" fmla="*/ 2203697 h 3592280"/>
              <a:gd name="connsiteX1" fmla="*/ 1708150 w 5263867"/>
              <a:gd name="connsiteY1" fmla="*/ 0 h 3592280"/>
              <a:gd name="connsiteX2" fmla="*/ 5263867 w 5263867"/>
              <a:gd name="connsiteY2" fmla="*/ 3592280 h 3592280"/>
              <a:gd name="connsiteX3" fmla="*/ 0 w 5263867"/>
              <a:gd name="connsiteY3" fmla="*/ 2203697 h 3592280"/>
              <a:gd name="connsiteX0" fmla="*/ 0 w 5342042"/>
              <a:gd name="connsiteY0" fmla="*/ 2203697 h 3556959"/>
              <a:gd name="connsiteX1" fmla="*/ 1708150 w 5342042"/>
              <a:gd name="connsiteY1" fmla="*/ 0 h 3556959"/>
              <a:gd name="connsiteX2" fmla="*/ 5342042 w 5342042"/>
              <a:gd name="connsiteY2" fmla="*/ 3556959 h 3556959"/>
              <a:gd name="connsiteX3" fmla="*/ 0 w 5342042"/>
              <a:gd name="connsiteY3" fmla="*/ 2203697 h 3556959"/>
              <a:gd name="connsiteX0" fmla="*/ 0 w 5342371"/>
              <a:gd name="connsiteY0" fmla="*/ 2203697 h 3561968"/>
              <a:gd name="connsiteX1" fmla="*/ 1708150 w 5342371"/>
              <a:gd name="connsiteY1" fmla="*/ 0 h 3561968"/>
              <a:gd name="connsiteX2" fmla="*/ 5342371 w 5342371"/>
              <a:gd name="connsiteY2" fmla="*/ 3561968 h 3561968"/>
              <a:gd name="connsiteX3" fmla="*/ 0 w 5342371"/>
              <a:gd name="connsiteY3" fmla="*/ 2203697 h 3561968"/>
              <a:gd name="connsiteX0" fmla="*/ 0 w 5342371"/>
              <a:gd name="connsiteY0" fmla="*/ 2210112 h 3568383"/>
              <a:gd name="connsiteX1" fmla="*/ 1683611 w 5342371"/>
              <a:gd name="connsiteY1" fmla="*/ 0 h 3568383"/>
              <a:gd name="connsiteX2" fmla="*/ 5342371 w 5342371"/>
              <a:gd name="connsiteY2" fmla="*/ 3568383 h 3568383"/>
              <a:gd name="connsiteX3" fmla="*/ 0 w 5342371"/>
              <a:gd name="connsiteY3" fmla="*/ 2210112 h 3568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42371" h="3568383">
                <a:moveTo>
                  <a:pt x="0" y="2210112"/>
                </a:moveTo>
                <a:lnTo>
                  <a:pt x="1683611" y="0"/>
                </a:lnTo>
                <a:lnTo>
                  <a:pt x="5342371" y="3568383"/>
                </a:lnTo>
                <a:lnTo>
                  <a:pt x="0" y="2210112"/>
                </a:lnTo>
                <a:close/>
              </a:path>
            </a:pathLst>
          </a:custGeom>
          <a:gradFill>
            <a:gsLst>
              <a:gs pos="0">
                <a:srgbClr val="007074">
                  <a:alpha val="40000"/>
                </a:srgbClr>
              </a:gs>
              <a:gs pos="74000">
                <a:srgbClr val="007074">
                  <a:alpha val="93000"/>
                </a:srgbClr>
              </a:gs>
              <a:gs pos="83000">
                <a:srgbClr val="007074">
                  <a:alpha val="93000"/>
                </a:srgbClr>
              </a:gs>
              <a:gs pos="100000">
                <a:srgbClr val="007074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211982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rcRect r="28197" b="39378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>
            <a:off x="0" y="-28575"/>
            <a:ext cx="18288000" cy="0"/>
          </a:xfrm>
          <a:prstGeom prst="line">
            <a:avLst/>
          </a:prstGeom>
          <a:ln w="85725" cap="flat">
            <a:solidFill>
              <a:srgbClr val="007074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4" name="Group 4"/>
          <p:cNvGrpSpPr>
            <a:grpSpLocks noGrp="1" noUngrp="1" noRot="1" noMove="1" noResize="1"/>
          </p:cNvGrpSpPr>
          <p:nvPr/>
        </p:nvGrpSpPr>
        <p:grpSpPr>
          <a:xfrm rot="-1018602">
            <a:off x="8039333" y="8905548"/>
            <a:ext cx="13981343" cy="6487382"/>
            <a:chOff x="0" y="0"/>
            <a:chExt cx="6233160" cy="2892204"/>
          </a:xfrm>
        </p:grpSpPr>
        <p:sp>
          <p:nvSpPr>
            <p:cNvPr id="5" name="Freeform 5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0" y="-10160"/>
              <a:ext cx="6233160" cy="2913794"/>
            </a:xfrm>
            <a:custGeom>
              <a:avLst/>
              <a:gdLst/>
              <a:ahLst/>
              <a:cxnLst/>
              <a:rect l="l" t="t" r="r" b="b"/>
              <a:pathLst>
                <a:path w="6233160" h="2913794">
                  <a:moveTo>
                    <a:pt x="5897880" y="579120"/>
                  </a:moveTo>
                  <a:lnTo>
                    <a:pt x="3451860" y="40640"/>
                  </a:lnTo>
                  <a:cubicBezTo>
                    <a:pt x="3267710" y="0"/>
                    <a:pt x="2965450" y="0"/>
                    <a:pt x="2781300" y="40640"/>
                  </a:cubicBezTo>
                  <a:lnTo>
                    <a:pt x="335280" y="579120"/>
                  </a:lnTo>
                  <a:cubicBezTo>
                    <a:pt x="151130" y="619760"/>
                    <a:pt x="0" y="807720"/>
                    <a:pt x="0" y="996950"/>
                  </a:cubicBezTo>
                  <a:lnTo>
                    <a:pt x="0" y="1893984"/>
                  </a:lnTo>
                  <a:cubicBezTo>
                    <a:pt x="0" y="2087024"/>
                    <a:pt x="151130" y="2278794"/>
                    <a:pt x="335280" y="2320704"/>
                  </a:cubicBezTo>
                  <a:lnTo>
                    <a:pt x="2781300" y="2871884"/>
                  </a:lnTo>
                  <a:cubicBezTo>
                    <a:pt x="2965450" y="2913794"/>
                    <a:pt x="3267710" y="2913794"/>
                    <a:pt x="3451860" y="2871884"/>
                  </a:cubicBezTo>
                  <a:lnTo>
                    <a:pt x="5897880" y="2320704"/>
                  </a:lnTo>
                  <a:cubicBezTo>
                    <a:pt x="6082030" y="2278794"/>
                    <a:pt x="6233160" y="2087024"/>
                    <a:pt x="6233160" y="1893984"/>
                  </a:cubicBezTo>
                  <a:lnTo>
                    <a:pt x="6233160" y="996950"/>
                  </a:lnTo>
                  <a:cubicBezTo>
                    <a:pt x="6233160" y="807720"/>
                    <a:pt x="6082030" y="619760"/>
                    <a:pt x="5897880" y="579120"/>
                  </a:cubicBezTo>
                  <a:close/>
                </a:path>
              </a:pathLst>
            </a:custGeom>
            <a:solidFill>
              <a:srgbClr val="007074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968746" y="780694"/>
            <a:ext cx="16092992" cy="2410916"/>
            <a:chOff x="0" y="123825"/>
            <a:chExt cx="16233016" cy="7466667"/>
          </a:xfrm>
        </p:grpSpPr>
        <p:sp>
          <p:nvSpPr>
            <p:cNvPr id="7" name="TextBox 7"/>
            <p:cNvSpPr txBox="1"/>
            <p:nvPr/>
          </p:nvSpPr>
          <p:spPr>
            <a:xfrm>
              <a:off x="63500" y="2344178"/>
              <a:ext cx="16169516" cy="78917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5280"/>
                </a:lnSpc>
              </a:pPr>
              <a:endParaRPr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123825"/>
              <a:ext cx="16143498" cy="7466667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9375"/>
                </a:lnSpc>
              </a:pPr>
              <a:r>
                <a:rPr lang="en-US" sz="8844" dirty="0">
                  <a:solidFill>
                    <a:srgbClr val="007074"/>
                  </a:solidFill>
                  <a:latin typeface="TT Commons Pro Bold"/>
                </a:rPr>
                <a:t>MPC with State Constraints</a:t>
              </a:r>
            </a:p>
            <a:p>
              <a:pPr>
                <a:lnSpc>
                  <a:spcPts val="9375"/>
                </a:lnSpc>
              </a:pPr>
              <a:endParaRPr lang="en-US" sz="8844" dirty="0">
                <a:solidFill>
                  <a:srgbClr val="007074"/>
                </a:solidFill>
                <a:latin typeface="TT Commons Pro Bold"/>
              </a:endParaRPr>
            </a:p>
          </p:txBody>
        </p:sp>
      </p:grpSp>
      <p:sp>
        <p:nvSpPr>
          <p:cNvPr id="9" name="TextBox 9"/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5030004" y="9296400"/>
            <a:ext cx="2712910" cy="8166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120"/>
              </a:lnSpc>
            </a:pPr>
            <a:r>
              <a:rPr lang="en-US" sz="2000" dirty="0">
                <a:solidFill>
                  <a:srgbClr val="6AABA5"/>
                </a:solidFill>
                <a:latin typeface="TT Commons Pro Bold"/>
              </a:rPr>
              <a:t>UNIVERSITÀ DI PAVIA</a:t>
            </a:r>
          </a:p>
          <a:p>
            <a:pPr algn="r">
              <a:lnSpc>
                <a:spcPts val="2120"/>
              </a:lnSpc>
            </a:pPr>
            <a:r>
              <a:rPr lang="en-US" sz="2000" dirty="0" err="1">
                <a:solidFill>
                  <a:srgbClr val="6AABA5"/>
                </a:solidFill>
                <a:latin typeface="TT Commons Pro Bold"/>
              </a:rPr>
              <a:t>a.a.</a:t>
            </a:r>
            <a:r>
              <a:rPr lang="en-US" sz="2000" dirty="0">
                <a:solidFill>
                  <a:srgbClr val="6AABA5"/>
                </a:solidFill>
                <a:latin typeface="TT Commons Pro Bold"/>
              </a:rPr>
              <a:t> 2022/2023</a:t>
            </a:r>
          </a:p>
          <a:p>
            <a:pPr algn="r">
              <a:lnSpc>
                <a:spcPts val="2120"/>
              </a:lnSpc>
            </a:pPr>
            <a:endParaRPr lang="en-US" sz="2000" dirty="0">
              <a:solidFill>
                <a:srgbClr val="6AABA5"/>
              </a:solidFill>
              <a:latin typeface="TT Commons Pro Bold"/>
            </a:endParaRP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8855DC49-878D-D4C7-FC06-27CDDAC7382E}"/>
              </a:ext>
            </a:extLst>
          </p:cNvPr>
          <p:cNvSpPr/>
          <p:nvPr/>
        </p:nvSpPr>
        <p:spPr>
          <a:xfrm>
            <a:off x="1028701" y="2797034"/>
            <a:ext cx="7282112" cy="5527815"/>
          </a:xfrm>
          <a:prstGeom prst="rect">
            <a:avLst/>
          </a:prstGeom>
          <a:solidFill>
            <a:srgbClr val="00707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1" name="Elemento grafico 10">
            <a:extLst>
              <a:ext uri="{FF2B5EF4-FFF2-40B4-BE49-F238E27FC236}">
                <a16:creationId xmlns:a16="http://schemas.microsoft.com/office/drawing/2014/main" id="{1ABC0D80-F50F-3A60-89F9-979AE41903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117446" y="2900476"/>
            <a:ext cx="7104620" cy="5328465"/>
          </a:xfrm>
          <a:prstGeom prst="rect">
            <a:avLst/>
          </a:prstGeom>
        </p:spPr>
      </p:pic>
      <p:sp>
        <p:nvSpPr>
          <p:cNvPr id="15" name="Rettangolo 14">
            <a:extLst>
              <a:ext uri="{FF2B5EF4-FFF2-40B4-BE49-F238E27FC236}">
                <a16:creationId xmlns:a16="http://schemas.microsoft.com/office/drawing/2014/main" id="{931EC8E1-9DFB-47D1-885D-0FD11C2286D6}"/>
              </a:ext>
            </a:extLst>
          </p:cNvPr>
          <p:cNvSpPr/>
          <p:nvPr/>
        </p:nvSpPr>
        <p:spPr>
          <a:xfrm>
            <a:off x="9779626" y="2797034"/>
            <a:ext cx="7282112" cy="5527815"/>
          </a:xfrm>
          <a:prstGeom prst="rect">
            <a:avLst/>
          </a:prstGeom>
          <a:solidFill>
            <a:srgbClr val="00707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6" name="Elemento grafico 15">
            <a:extLst>
              <a:ext uri="{FF2B5EF4-FFF2-40B4-BE49-F238E27FC236}">
                <a16:creationId xmlns:a16="http://schemas.microsoft.com/office/drawing/2014/main" id="{D0BB8821-BF17-8D70-4328-5E047AA0303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9868371" y="2900476"/>
            <a:ext cx="7104620" cy="5328465"/>
          </a:xfrm>
          <a:prstGeom prst="rect">
            <a:avLst/>
          </a:prstGeom>
        </p:spPr>
      </p:pic>
      <p:sp>
        <p:nvSpPr>
          <p:cNvPr id="25" name="TextBox 10">
            <a:extLst>
              <a:ext uri="{FF2B5EF4-FFF2-40B4-BE49-F238E27FC236}">
                <a16:creationId xmlns:a16="http://schemas.microsoft.com/office/drawing/2014/main" id="{AB4E18B7-D310-823C-2342-99B5248A672F}"/>
              </a:ext>
            </a:extLst>
          </p:cNvPr>
          <p:cNvSpPr txBox="1"/>
          <p:nvPr/>
        </p:nvSpPr>
        <p:spPr>
          <a:xfrm>
            <a:off x="1028701" y="1912171"/>
            <a:ext cx="12127137" cy="6113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280"/>
              </a:lnSpc>
            </a:pPr>
            <a:r>
              <a:rPr lang="en-US" sz="3300" dirty="0">
                <a:solidFill>
                  <a:srgbClr val="007074"/>
                </a:solidFill>
                <a:latin typeface="TT Commons Pro Bold"/>
              </a:rPr>
              <a:t>Current:</a:t>
            </a:r>
          </a:p>
        </p:txBody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id="{9CE5CD16-C94C-4E0C-6D1C-7D42B16C28D0}"/>
              </a:ext>
            </a:extLst>
          </p:cNvPr>
          <p:cNvSpPr txBox="1"/>
          <p:nvPr/>
        </p:nvSpPr>
        <p:spPr>
          <a:xfrm>
            <a:off x="9779626" y="1912170"/>
            <a:ext cx="7193365" cy="6113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280"/>
              </a:lnSpc>
            </a:pPr>
            <a:r>
              <a:rPr lang="en-US" sz="3300" dirty="0">
                <a:solidFill>
                  <a:srgbClr val="007074"/>
                </a:solidFill>
                <a:latin typeface="TT Commons Pro Bold"/>
              </a:rPr>
              <a:t>Velocity:</a:t>
            </a:r>
          </a:p>
        </p:txBody>
      </p:sp>
    </p:spTree>
    <p:extLst>
      <p:ext uri="{BB962C8B-B14F-4D97-AF65-F5344CB8AC3E}">
        <p14:creationId xmlns:p14="http://schemas.microsoft.com/office/powerpoint/2010/main" val="42845503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r="28197" b="39378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>
            <a:off x="0" y="-28575"/>
            <a:ext cx="18288000" cy="0"/>
          </a:xfrm>
          <a:prstGeom prst="line">
            <a:avLst/>
          </a:prstGeom>
          <a:ln w="85725" cap="flat">
            <a:solidFill>
              <a:srgbClr val="007074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4" name="Group 4"/>
          <p:cNvGrpSpPr/>
          <p:nvPr/>
        </p:nvGrpSpPr>
        <p:grpSpPr>
          <a:xfrm rot="-1018602">
            <a:off x="8039333" y="8905548"/>
            <a:ext cx="13981343" cy="6487382"/>
            <a:chOff x="0" y="0"/>
            <a:chExt cx="6233160" cy="2892204"/>
          </a:xfrm>
        </p:grpSpPr>
        <p:sp>
          <p:nvSpPr>
            <p:cNvPr id="5" name="Freeform 5"/>
            <p:cNvSpPr/>
            <p:nvPr/>
          </p:nvSpPr>
          <p:spPr>
            <a:xfrm>
              <a:off x="0" y="-10160"/>
              <a:ext cx="6233160" cy="2913794"/>
            </a:xfrm>
            <a:custGeom>
              <a:avLst/>
              <a:gdLst/>
              <a:ahLst/>
              <a:cxnLst/>
              <a:rect l="l" t="t" r="r" b="b"/>
              <a:pathLst>
                <a:path w="6233160" h="2913794">
                  <a:moveTo>
                    <a:pt x="5897880" y="579120"/>
                  </a:moveTo>
                  <a:lnTo>
                    <a:pt x="3451860" y="40640"/>
                  </a:lnTo>
                  <a:cubicBezTo>
                    <a:pt x="3267710" y="0"/>
                    <a:pt x="2965450" y="0"/>
                    <a:pt x="2781300" y="40640"/>
                  </a:cubicBezTo>
                  <a:lnTo>
                    <a:pt x="335280" y="579120"/>
                  </a:lnTo>
                  <a:cubicBezTo>
                    <a:pt x="151130" y="619760"/>
                    <a:pt x="0" y="807720"/>
                    <a:pt x="0" y="996950"/>
                  </a:cubicBezTo>
                  <a:lnTo>
                    <a:pt x="0" y="1893984"/>
                  </a:lnTo>
                  <a:cubicBezTo>
                    <a:pt x="0" y="2087024"/>
                    <a:pt x="151130" y="2278794"/>
                    <a:pt x="335280" y="2320704"/>
                  </a:cubicBezTo>
                  <a:lnTo>
                    <a:pt x="2781300" y="2871884"/>
                  </a:lnTo>
                  <a:cubicBezTo>
                    <a:pt x="2965450" y="2913794"/>
                    <a:pt x="3267710" y="2913794"/>
                    <a:pt x="3451860" y="2871884"/>
                  </a:cubicBezTo>
                  <a:lnTo>
                    <a:pt x="5897880" y="2320704"/>
                  </a:lnTo>
                  <a:cubicBezTo>
                    <a:pt x="6082030" y="2278794"/>
                    <a:pt x="6233160" y="2087024"/>
                    <a:pt x="6233160" y="1893984"/>
                  </a:cubicBezTo>
                  <a:lnTo>
                    <a:pt x="6233160" y="996950"/>
                  </a:lnTo>
                  <a:cubicBezTo>
                    <a:pt x="6233160" y="807720"/>
                    <a:pt x="6082030" y="619760"/>
                    <a:pt x="5897880" y="579120"/>
                  </a:cubicBezTo>
                  <a:close/>
                </a:path>
              </a:pathLst>
            </a:custGeom>
            <a:solidFill>
              <a:srgbClr val="007074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028700" y="1028700"/>
            <a:ext cx="12174762" cy="3537133"/>
            <a:chOff x="0" y="0"/>
            <a:chExt cx="16233016" cy="4716178"/>
          </a:xfrm>
        </p:grpSpPr>
        <p:sp>
          <p:nvSpPr>
            <p:cNvPr id="7" name="TextBox 7"/>
            <p:cNvSpPr txBox="1"/>
            <p:nvPr/>
          </p:nvSpPr>
          <p:spPr>
            <a:xfrm>
              <a:off x="63500" y="3926999"/>
              <a:ext cx="16169516" cy="78917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5280"/>
                </a:lnSpc>
              </a:pPr>
              <a:endParaRPr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123825"/>
              <a:ext cx="14145169" cy="32515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375"/>
                </a:lnSpc>
              </a:pPr>
              <a:r>
                <a:rPr lang="en-US" sz="8844">
                  <a:solidFill>
                    <a:srgbClr val="007074"/>
                  </a:solidFill>
                  <a:latin typeface="TT Commons Pro Bold"/>
                </a:rPr>
                <a:t>MPC with Kalman Filter</a:t>
              </a:r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15030004" y="9296400"/>
            <a:ext cx="2712910" cy="8166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120"/>
              </a:lnSpc>
            </a:pPr>
            <a:r>
              <a:rPr lang="en-US" sz="2000">
                <a:solidFill>
                  <a:srgbClr val="6AABA5"/>
                </a:solidFill>
                <a:latin typeface="TT Commons Pro Bold"/>
              </a:rPr>
              <a:t>UNIVERSITÀ DI PAVIA</a:t>
            </a:r>
          </a:p>
          <a:p>
            <a:pPr algn="r">
              <a:lnSpc>
                <a:spcPts val="2120"/>
              </a:lnSpc>
            </a:pPr>
            <a:r>
              <a:rPr lang="en-US" sz="2000">
                <a:solidFill>
                  <a:srgbClr val="6AABA5"/>
                </a:solidFill>
                <a:latin typeface="TT Commons Pro Bold"/>
              </a:rPr>
              <a:t>a.a. 2022/2023</a:t>
            </a:r>
          </a:p>
          <a:p>
            <a:pPr algn="r">
              <a:lnSpc>
                <a:spcPts val="2120"/>
              </a:lnSpc>
            </a:pPr>
            <a:endParaRPr lang="en-US" sz="2000">
              <a:solidFill>
                <a:srgbClr val="6AABA5"/>
              </a:solidFill>
              <a:latin typeface="TT Commons Pro 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r="28197" b="39378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>
            <a:off x="0" y="-28575"/>
            <a:ext cx="18288000" cy="0"/>
          </a:xfrm>
          <a:prstGeom prst="line">
            <a:avLst/>
          </a:prstGeom>
          <a:ln w="85725" cap="flat">
            <a:solidFill>
              <a:srgbClr val="007074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4" name="Group 4"/>
          <p:cNvGrpSpPr/>
          <p:nvPr/>
        </p:nvGrpSpPr>
        <p:grpSpPr>
          <a:xfrm rot="-1018602">
            <a:off x="8039333" y="8905548"/>
            <a:ext cx="13981343" cy="6487382"/>
            <a:chOff x="0" y="0"/>
            <a:chExt cx="6233160" cy="2892204"/>
          </a:xfrm>
        </p:grpSpPr>
        <p:sp>
          <p:nvSpPr>
            <p:cNvPr id="5" name="Freeform 5"/>
            <p:cNvSpPr/>
            <p:nvPr/>
          </p:nvSpPr>
          <p:spPr>
            <a:xfrm>
              <a:off x="0" y="-10160"/>
              <a:ext cx="6233160" cy="2913794"/>
            </a:xfrm>
            <a:custGeom>
              <a:avLst/>
              <a:gdLst/>
              <a:ahLst/>
              <a:cxnLst/>
              <a:rect l="l" t="t" r="r" b="b"/>
              <a:pathLst>
                <a:path w="6233160" h="2913794">
                  <a:moveTo>
                    <a:pt x="5897880" y="579120"/>
                  </a:moveTo>
                  <a:lnTo>
                    <a:pt x="3451860" y="40640"/>
                  </a:lnTo>
                  <a:cubicBezTo>
                    <a:pt x="3267710" y="0"/>
                    <a:pt x="2965450" y="0"/>
                    <a:pt x="2781300" y="40640"/>
                  </a:cubicBezTo>
                  <a:lnTo>
                    <a:pt x="335280" y="579120"/>
                  </a:lnTo>
                  <a:cubicBezTo>
                    <a:pt x="151130" y="619760"/>
                    <a:pt x="0" y="807720"/>
                    <a:pt x="0" y="996950"/>
                  </a:cubicBezTo>
                  <a:lnTo>
                    <a:pt x="0" y="1893984"/>
                  </a:lnTo>
                  <a:cubicBezTo>
                    <a:pt x="0" y="2087024"/>
                    <a:pt x="151130" y="2278794"/>
                    <a:pt x="335280" y="2320704"/>
                  </a:cubicBezTo>
                  <a:lnTo>
                    <a:pt x="2781300" y="2871884"/>
                  </a:lnTo>
                  <a:cubicBezTo>
                    <a:pt x="2965450" y="2913794"/>
                    <a:pt x="3267710" y="2913794"/>
                    <a:pt x="3451860" y="2871884"/>
                  </a:cubicBezTo>
                  <a:lnTo>
                    <a:pt x="5897880" y="2320704"/>
                  </a:lnTo>
                  <a:cubicBezTo>
                    <a:pt x="6082030" y="2278794"/>
                    <a:pt x="6233160" y="2087024"/>
                    <a:pt x="6233160" y="1893984"/>
                  </a:cubicBezTo>
                  <a:lnTo>
                    <a:pt x="6233160" y="996950"/>
                  </a:lnTo>
                  <a:cubicBezTo>
                    <a:pt x="6233160" y="807720"/>
                    <a:pt x="6082030" y="619760"/>
                    <a:pt x="5897880" y="579120"/>
                  </a:cubicBezTo>
                  <a:close/>
                </a:path>
              </a:pathLst>
            </a:custGeom>
            <a:solidFill>
              <a:srgbClr val="DDEBDA"/>
            </a:solidFill>
          </p:spPr>
        </p:sp>
      </p:grpSp>
      <p:sp>
        <p:nvSpPr>
          <p:cNvPr id="6" name="Freeform 6"/>
          <p:cNvSpPr/>
          <p:nvPr/>
        </p:nvSpPr>
        <p:spPr>
          <a:xfrm>
            <a:off x="15645744" y="447071"/>
            <a:ext cx="2097171" cy="2013284"/>
          </a:xfrm>
          <a:custGeom>
            <a:avLst/>
            <a:gdLst/>
            <a:ahLst/>
            <a:cxnLst/>
            <a:rect l="l" t="t" r="r" b="b"/>
            <a:pathLst>
              <a:path w="2097171" h="2013284">
                <a:moveTo>
                  <a:pt x="0" y="0"/>
                </a:moveTo>
                <a:lnTo>
                  <a:pt x="2097170" y="0"/>
                </a:lnTo>
                <a:lnTo>
                  <a:pt x="2097170" y="2013284"/>
                </a:lnTo>
                <a:lnTo>
                  <a:pt x="0" y="201328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1028700" y="2273147"/>
            <a:ext cx="16230600" cy="9547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7272"/>
              </a:lnSpc>
            </a:pPr>
            <a:r>
              <a:rPr lang="en-US" sz="7200" spc="-144">
                <a:solidFill>
                  <a:srgbClr val="DDEBDA"/>
                </a:solidFill>
                <a:latin typeface="Libre Baskerville Bold Italics"/>
              </a:rPr>
              <a:t>Industrial Control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28700" y="3332708"/>
            <a:ext cx="16230600" cy="21901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480"/>
              </a:lnSpc>
            </a:pPr>
            <a:r>
              <a:rPr lang="en-US" sz="8000">
                <a:solidFill>
                  <a:srgbClr val="DDEBDA"/>
                </a:solidFill>
                <a:latin typeface="TT Commons Pro Bold"/>
              </a:rPr>
              <a:t>Current and speed control of a permanent-magnet DC motor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149138" y="7479498"/>
            <a:ext cx="8115300" cy="21291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80"/>
              </a:lnSpc>
            </a:pPr>
            <a:r>
              <a:rPr lang="en-US" sz="2600">
                <a:solidFill>
                  <a:srgbClr val="DDEBDA"/>
                </a:solidFill>
                <a:latin typeface="TT Commons Pro Bold"/>
              </a:rPr>
              <a:t>RAGNI MATTEO </a:t>
            </a:r>
          </a:p>
          <a:p>
            <a:pPr>
              <a:lnSpc>
                <a:spcPts val="3380"/>
              </a:lnSpc>
            </a:pPr>
            <a:r>
              <a:rPr lang="en-US" sz="2600">
                <a:solidFill>
                  <a:srgbClr val="DDEBDA"/>
                </a:solidFill>
                <a:latin typeface="TT Commons Pro Bold"/>
              </a:rPr>
              <a:t>VEZZINI PAOLO</a:t>
            </a:r>
          </a:p>
          <a:p>
            <a:pPr>
              <a:lnSpc>
                <a:spcPts val="3380"/>
              </a:lnSpc>
            </a:pPr>
            <a:r>
              <a:rPr lang="en-US" sz="2600">
                <a:solidFill>
                  <a:srgbClr val="DDEBDA"/>
                </a:solidFill>
                <a:latin typeface="TT Commons Pro Bold"/>
              </a:rPr>
              <a:t>MILANI MARGHERITA</a:t>
            </a:r>
          </a:p>
          <a:p>
            <a:pPr>
              <a:lnSpc>
                <a:spcPts val="3380"/>
              </a:lnSpc>
            </a:pPr>
            <a:r>
              <a:rPr lang="en-US" sz="2600">
                <a:solidFill>
                  <a:srgbClr val="DDEBDA"/>
                </a:solidFill>
                <a:latin typeface="TT Commons Pro Bold"/>
              </a:rPr>
              <a:t>MASTELLA DIEGO</a:t>
            </a:r>
          </a:p>
          <a:p>
            <a:pPr marL="0" lvl="0" indent="0" algn="l">
              <a:lnSpc>
                <a:spcPts val="3380"/>
              </a:lnSpc>
            </a:pPr>
            <a:r>
              <a:rPr lang="en-US" sz="2600">
                <a:solidFill>
                  <a:srgbClr val="DDEBDA"/>
                </a:solidFill>
                <a:latin typeface="TT Commons Pro Bold"/>
              </a:rPr>
              <a:t>BARSANTI PATRICK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5030004" y="9296400"/>
            <a:ext cx="2712910" cy="8166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120"/>
              </a:lnSpc>
            </a:pPr>
            <a:r>
              <a:rPr lang="en-US" sz="2000">
                <a:solidFill>
                  <a:srgbClr val="6AABA5"/>
                </a:solidFill>
                <a:latin typeface="TT Commons Pro Bold"/>
              </a:rPr>
              <a:t>UNIVERSITÀ DI PAVIA</a:t>
            </a:r>
          </a:p>
          <a:p>
            <a:pPr algn="r">
              <a:lnSpc>
                <a:spcPts val="2120"/>
              </a:lnSpc>
            </a:pPr>
            <a:r>
              <a:rPr lang="en-US" sz="2000">
                <a:solidFill>
                  <a:srgbClr val="6AABA5"/>
                </a:solidFill>
                <a:latin typeface="TT Commons Pro Bold"/>
              </a:rPr>
              <a:t>a.a. 2022/2023</a:t>
            </a:r>
          </a:p>
          <a:p>
            <a:pPr algn="r">
              <a:lnSpc>
                <a:spcPts val="2120"/>
              </a:lnSpc>
            </a:pPr>
            <a:endParaRPr lang="en-US" sz="2000">
              <a:solidFill>
                <a:srgbClr val="6AABA5"/>
              </a:solidFill>
              <a:latin typeface="TT Commons Pro 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r="28197" b="39378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>
            <a:off x="0" y="-28575"/>
            <a:ext cx="18288000" cy="0"/>
          </a:xfrm>
          <a:prstGeom prst="line">
            <a:avLst/>
          </a:prstGeom>
          <a:ln w="85725" cap="flat">
            <a:solidFill>
              <a:srgbClr val="007074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4" name="Group 4"/>
          <p:cNvGrpSpPr/>
          <p:nvPr/>
        </p:nvGrpSpPr>
        <p:grpSpPr>
          <a:xfrm rot="-1018602">
            <a:off x="8039333" y="8905548"/>
            <a:ext cx="13981343" cy="6487382"/>
            <a:chOff x="0" y="0"/>
            <a:chExt cx="6233160" cy="2892204"/>
          </a:xfrm>
        </p:grpSpPr>
        <p:sp>
          <p:nvSpPr>
            <p:cNvPr id="5" name="Freeform 5"/>
            <p:cNvSpPr/>
            <p:nvPr/>
          </p:nvSpPr>
          <p:spPr>
            <a:xfrm>
              <a:off x="0" y="-10160"/>
              <a:ext cx="6233160" cy="2913794"/>
            </a:xfrm>
            <a:custGeom>
              <a:avLst/>
              <a:gdLst/>
              <a:ahLst/>
              <a:cxnLst/>
              <a:rect l="l" t="t" r="r" b="b"/>
              <a:pathLst>
                <a:path w="6233160" h="2913794">
                  <a:moveTo>
                    <a:pt x="5897880" y="579120"/>
                  </a:moveTo>
                  <a:lnTo>
                    <a:pt x="3451860" y="40640"/>
                  </a:lnTo>
                  <a:cubicBezTo>
                    <a:pt x="3267710" y="0"/>
                    <a:pt x="2965450" y="0"/>
                    <a:pt x="2781300" y="40640"/>
                  </a:cubicBezTo>
                  <a:lnTo>
                    <a:pt x="335280" y="579120"/>
                  </a:lnTo>
                  <a:cubicBezTo>
                    <a:pt x="151130" y="619760"/>
                    <a:pt x="0" y="807720"/>
                    <a:pt x="0" y="996950"/>
                  </a:cubicBezTo>
                  <a:lnTo>
                    <a:pt x="0" y="1893984"/>
                  </a:lnTo>
                  <a:cubicBezTo>
                    <a:pt x="0" y="2087024"/>
                    <a:pt x="151130" y="2278794"/>
                    <a:pt x="335280" y="2320704"/>
                  </a:cubicBezTo>
                  <a:lnTo>
                    <a:pt x="2781300" y="2871884"/>
                  </a:lnTo>
                  <a:cubicBezTo>
                    <a:pt x="2965450" y="2913794"/>
                    <a:pt x="3267710" y="2913794"/>
                    <a:pt x="3451860" y="2871884"/>
                  </a:cubicBezTo>
                  <a:lnTo>
                    <a:pt x="5897880" y="2320704"/>
                  </a:lnTo>
                  <a:cubicBezTo>
                    <a:pt x="6082030" y="2278794"/>
                    <a:pt x="6233160" y="2087024"/>
                    <a:pt x="6233160" y="1893984"/>
                  </a:cubicBezTo>
                  <a:lnTo>
                    <a:pt x="6233160" y="996950"/>
                  </a:lnTo>
                  <a:cubicBezTo>
                    <a:pt x="6233160" y="807720"/>
                    <a:pt x="6082030" y="619760"/>
                    <a:pt x="5897880" y="579120"/>
                  </a:cubicBezTo>
                  <a:close/>
                </a:path>
              </a:pathLst>
            </a:custGeom>
            <a:solidFill>
              <a:srgbClr val="007074"/>
            </a:solidFill>
          </p:spPr>
        </p:sp>
      </p:grpSp>
      <p:sp>
        <p:nvSpPr>
          <p:cNvPr id="6" name="TextBox 6"/>
          <p:cNvSpPr txBox="1"/>
          <p:nvPr/>
        </p:nvSpPr>
        <p:spPr>
          <a:xfrm>
            <a:off x="15030004" y="9296400"/>
            <a:ext cx="2712910" cy="8166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120"/>
              </a:lnSpc>
            </a:pPr>
            <a:r>
              <a:rPr lang="en-US" sz="2000">
                <a:solidFill>
                  <a:srgbClr val="6AABA5"/>
                </a:solidFill>
                <a:latin typeface="TT Commons Pro Bold"/>
              </a:rPr>
              <a:t>UNIVERSITÀ DI PAVIA</a:t>
            </a:r>
          </a:p>
          <a:p>
            <a:pPr algn="r">
              <a:lnSpc>
                <a:spcPts val="2120"/>
              </a:lnSpc>
            </a:pPr>
            <a:r>
              <a:rPr lang="en-US" sz="2000">
                <a:solidFill>
                  <a:srgbClr val="6AABA5"/>
                </a:solidFill>
                <a:latin typeface="TT Commons Pro Bold"/>
              </a:rPr>
              <a:t>a.a. 2022/2023</a:t>
            </a:r>
          </a:p>
          <a:p>
            <a:pPr algn="r">
              <a:lnSpc>
                <a:spcPts val="2120"/>
              </a:lnSpc>
            </a:pPr>
            <a:endParaRPr lang="en-US" sz="2000">
              <a:solidFill>
                <a:srgbClr val="6AABA5"/>
              </a:solidFill>
              <a:latin typeface="TT Commons Pro Bold"/>
            </a:endParaRPr>
          </a:p>
        </p:txBody>
      </p:sp>
      <p:grpSp>
        <p:nvGrpSpPr>
          <p:cNvPr id="7" name="Group 7"/>
          <p:cNvGrpSpPr/>
          <p:nvPr/>
        </p:nvGrpSpPr>
        <p:grpSpPr>
          <a:xfrm>
            <a:off x="1028700" y="1200928"/>
            <a:ext cx="12127137" cy="6382216"/>
            <a:chOff x="0" y="0"/>
            <a:chExt cx="16169516" cy="8509621"/>
          </a:xfrm>
        </p:grpSpPr>
        <p:sp>
          <p:nvSpPr>
            <p:cNvPr id="8" name="TextBox 8"/>
            <p:cNvSpPr txBox="1"/>
            <p:nvPr/>
          </p:nvSpPr>
          <p:spPr>
            <a:xfrm>
              <a:off x="0" y="2387198"/>
              <a:ext cx="16169516" cy="612242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712470" lvl="1" indent="-356235">
                <a:lnSpc>
                  <a:spcPts val="5280"/>
                </a:lnSpc>
                <a:buFont typeface="Arial"/>
                <a:buChar char="•"/>
              </a:pPr>
              <a:r>
                <a:rPr lang="en-US" sz="3300">
                  <a:solidFill>
                    <a:srgbClr val="007074"/>
                  </a:solidFill>
                  <a:latin typeface="TT Commons Pro Bold"/>
                </a:rPr>
                <a:t>Our Goal</a:t>
              </a:r>
            </a:p>
            <a:p>
              <a:pPr marL="712470" lvl="1" indent="-356235">
                <a:lnSpc>
                  <a:spcPts val="5280"/>
                </a:lnSpc>
                <a:buFont typeface="Arial"/>
                <a:buChar char="•"/>
              </a:pPr>
              <a:r>
                <a:rPr lang="en-US" sz="3300">
                  <a:solidFill>
                    <a:srgbClr val="007074"/>
                  </a:solidFill>
                  <a:latin typeface="TT Commons Pro Bold"/>
                </a:rPr>
                <a:t>The Model</a:t>
              </a:r>
            </a:p>
            <a:p>
              <a:pPr marL="712470" lvl="1" indent="-356235">
                <a:lnSpc>
                  <a:spcPts val="5280"/>
                </a:lnSpc>
                <a:buFont typeface="Arial"/>
                <a:buChar char="•"/>
              </a:pPr>
              <a:r>
                <a:rPr lang="en-US" sz="3300">
                  <a:solidFill>
                    <a:srgbClr val="007074"/>
                  </a:solidFill>
                  <a:latin typeface="TT Commons Pro Bold"/>
                </a:rPr>
                <a:t> LQ Controller</a:t>
              </a:r>
            </a:p>
            <a:p>
              <a:pPr marL="712470" lvl="1" indent="-356235">
                <a:lnSpc>
                  <a:spcPts val="5280"/>
                </a:lnSpc>
                <a:buFont typeface="Arial"/>
                <a:buChar char="•"/>
              </a:pPr>
              <a:r>
                <a:rPr lang="en-US" sz="3300">
                  <a:solidFill>
                    <a:srgbClr val="007074"/>
                  </a:solidFill>
                  <a:latin typeface="TT Commons Pro Bold"/>
                </a:rPr>
                <a:t>Unconstrained MPC Controller</a:t>
              </a:r>
            </a:p>
            <a:p>
              <a:pPr marL="712470" lvl="1" indent="-356235">
                <a:lnSpc>
                  <a:spcPts val="5280"/>
                </a:lnSpc>
                <a:buFont typeface="Arial"/>
                <a:buChar char="•"/>
              </a:pPr>
              <a:r>
                <a:rPr lang="en-US" sz="3300">
                  <a:solidFill>
                    <a:srgbClr val="007074"/>
                  </a:solidFill>
                  <a:latin typeface="TT Commons Pro Bold"/>
                </a:rPr>
                <a:t>MPC with Control Constraints</a:t>
              </a:r>
            </a:p>
            <a:p>
              <a:pPr marL="712470" lvl="1" indent="-356235">
                <a:lnSpc>
                  <a:spcPts val="5280"/>
                </a:lnSpc>
                <a:buFont typeface="Arial"/>
                <a:buChar char="•"/>
              </a:pPr>
              <a:r>
                <a:rPr lang="en-US" sz="3300">
                  <a:solidFill>
                    <a:srgbClr val="007074"/>
                  </a:solidFill>
                  <a:latin typeface="TT Commons Pro Bold"/>
                </a:rPr>
                <a:t>State Constrained MPC</a:t>
              </a:r>
            </a:p>
            <a:p>
              <a:pPr marL="712470" lvl="1" indent="-356235" algn="l">
                <a:lnSpc>
                  <a:spcPts val="5280"/>
                </a:lnSpc>
                <a:buFont typeface="Arial"/>
                <a:buChar char="•"/>
              </a:pPr>
              <a:r>
                <a:rPr lang="en-US" sz="3300">
                  <a:solidFill>
                    <a:srgbClr val="007074"/>
                  </a:solidFill>
                  <a:latin typeface="TT Commons Pro Bold"/>
                </a:rPr>
                <a:t>MPC with Kalman Filter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123825"/>
              <a:ext cx="14145169" cy="1668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375"/>
                </a:lnSpc>
              </a:pPr>
              <a:r>
                <a:rPr lang="en-US" sz="8844">
                  <a:solidFill>
                    <a:srgbClr val="007074"/>
                  </a:solidFill>
                  <a:latin typeface="TT Commons Pro Bold"/>
                </a:rPr>
                <a:t>We will discuss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r="28197" b="39378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>
            <a:off x="0" y="-28575"/>
            <a:ext cx="18288000" cy="0"/>
          </a:xfrm>
          <a:prstGeom prst="line">
            <a:avLst/>
          </a:prstGeom>
          <a:ln w="85725" cap="flat">
            <a:solidFill>
              <a:srgbClr val="007074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4" name="Group 4"/>
          <p:cNvGrpSpPr/>
          <p:nvPr/>
        </p:nvGrpSpPr>
        <p:grpSpPr>
          <a:xfrm rot="-1018602">
            <a:off x="8039333" y="8905548"/>
            <a:ext cx="13981343" cy="6487382"/>
            <a:chOff x="0" y="0"/>
            <a:chExt cx="6233160" cy="2892204"/>
          </a:xfrm>
        </p:grpSpPr>
        <p:sp>
          <p:nvSpPr>
            <p:cNvPr id="5" name="Freeform 5"/>
            <p:cNvSpPr/>
            <p:nvPr/>
          </p:nvSpPr>
          <p:spPr>
            <a:xfrm>
              <a:off x="0" y="-10160"/>
              <a:ext cx="6233160" cy="2913794"/>
            </a:xfrm>
            <a:custGeom>
              <a:avLst/>
              <a:gdLst/>
              <a:ahLst/>
              <a:cxnLst/>
              <a:rect l="l" t="t" r="r" b="b"/>
              <a:pathLst>
                <a:path w="6233160" h="2913794">
                  <a:moveTo>
                    <a:pt x="5897880" y="579120"/>
                  </a:moveTo>
                  <a:lnTo>
                    <a:pt x="3451860" y="40640"/>
                  </a:lnTo>
                  <a:cubicBezTo>
                    <a:pt x="3267710" y="0"/>
                    <a:pt x="2965450" y="0"/>
                    <a:pt x="2781300" y="40640"/>
                  </a:cubicBezTo>
                  <a:lnTo>
                    <a:pt x="335280" y="579120"/>
                  </a:lnTo>
                  <a:cubicBezTo>
                    <a:pt x="151130" y="619760"/>
                    <a:pt x="0" y="807720"/>
                    <a:pt x="0" y="996950"/>
                  </a:cubicBezTo>
                  <a:lnTo>
                    <a:pt x="0" y="1893984"/>
                  </a:lnTo>
                  <a:cubicBezTo>
                    <a:pt x="0" y="2087024"/>
                    <a:pt x="151130" y="2278794"/>
                    <a:pt x="335280" y="2320704"/>
                  </a:cubicBezTo>
                  <a:lnTo>
                    <a:pt x="2781300" y="2871884"/>
                  </a:lnTo>
                  <a:cubicBezTo>
                    <a:pt x="2965450" y="2913794"/>
                    <a:pt x="3267710" y="2913794"/>
                    <a:pt x="3451860" y="2871884"/>
                  </a:cubicBezTo>
                  <a:lnTo>
                    <a:pt x="5897880" y="2320704"/>
                  </a:lnTo>
                  <a:cubicBezTo>
                    <a:pt x="6082030" y="2278794"/>
                    <a:pt x="6233160" y="2087024"/>
                    <a:pt x="6233160" y="1893984"/>
                  </a:cubicBezTo>
                  <a:lnTo>
                    <a:pt x="6233160" y="996950"/>
                  </a:lnTo>
                  <a:cubicBezTo>
                    <a:pt x="6233160" y="807720"/>
                    <a:pt x="6082030" y="619760"/>
                    <a:pt x="5897880" y="579120"/>
                  </a:cubicBezTo>
                  <a:close/>
                </a:path>
              </a:pathLst>
            </a:custGeom>
            <a:solidFill>
              <a:srgbClr val="007074"/>
            </a:solidFill>
          </p:spPr>
        </p:sp>
      </p:grpSp>
      <p:grpSp>
        <p:nvGrpSpPr>
          <p:cNvPr id="6" name="Group 6"/>
          <p:cNvGrpSpPr>
            <a:grpSpLocks noChangeAspect="1"/>
          </p:cNvGrpSpPr>
          <p:nvPr/>
        </p:nvGrpSpPr>
        <p:grpSpPr>
          <a:xfrm>
            <a:off x="6418638" y="4382554"/>
            <a:ext cx="5450725" cy="5246370"/>
            <a:chOff x="30480" y="591820"/>
            <a:chExt cx="12736830" cy="12259310"/>
          </a:xfrm>
        </p:grpSpPr>
        <p:sp>
          <p:nvSpPr>
            <p:cNvPr id="7" name="Freeform 7"/>
            <p:cNvSpPr/>
            <p:nvPr/>
          </p:nvSpPr>
          <p:spPr>
            <a:xfrm>
              <a:off x="30480" y="591820"/>
              <a:ext cx="12736830" cy="12259310"/>
            </a:xfrm>
            <a:custGeom>
              <a:avLst/>
              <a:gdLst/>
              <a:ahLst/>
              <a:cxnLst/>
              <a:rect l="l" t="t" r="r" b="b"/>
              <a:pathLst>
                <a:path w="12736830" h="12259310">
                  <a:moveTo>
                    <a:pt x="11925300" y="4271010"/>
                  </a:moveTo>
                  <a:cubicBezTo>
                    <a:pt x="10819131" y="2120900"/>
                    <a:pt x="8590281" y="544830"/>
                    <a:pt x="6215380" y="297180"/>
                  </a:cubicBezTo>
                  <a:cubicBezTo>
                    <a:pt x="4277360" y="0"/>
                    <a:pt x="3002280" y="913130"/>
                    <a:pt x="1960880" y="2170430"/>
                  </a:cubicBezTo>
                  <a:cubicBezTo>
                    <a:pt x="919480" y="3427730"/>
                    <a:pt x="365760" y="5030470"/>
                    <a:pt x="142240" y="6647180"/>
                  </a:cubicBezTo>
                  <a:cubicBezTo>
                    <a:pt x="24130" y="7500620"/>
                    <a:pt x="0" y="8406130"/>
                    <a:pt x="361950" y="9188450"/>
                  </a:cubicBezTo>
                  <a:cubicBezTo>
                    <a:pt x="820420" y="10180319"/>
                    <a:pt x="1822450" y="10811510"/>
                    <a:pt x="2842260" y="11203940"/>
                  </a:cubicBezTo>
                  <a:cubicBezTo>
                    <a:pt x="5585460" y="12259310"/>
                    <a:pt x="8953500" y="11850370"/>
                    <a:pt x="11088370" y="9828530"/>
                  </a:cubicBezTo>
                  <a:cubicBezTo>
                    <a:pt x="11756390" y="9196070"/>
                    <a:pt x="12303760" y="8403590"/>
                    <a:pt x="12499340" y="7504430"/>
                  </a:cubicBezTo>
                  <a:cubicBezTo>
                    <a:pt x="12736830" y="6413500"/>
                    <a:pt x="12435840" y="5264150"/>
                    <a:pt x="11925300" y="4271010"/>
                  </a:cubicBezTo>
                  <a:close/>
                </a:path>
              </a:pathLst>
            </a:custGeom>
            <a:blipFill>
              <a:blip r:embed="rId3"/>
              <a:stretch>
                <a:fillRect l="-7120" t="-5134" r="-6633" b="5134"/>
              </a:stretch>
            </a:blipFill>
          </p:spPr>
        </p:sp>
      </p:grpSp>
      <p:sp>
        <p:nvSpPr>
          <p:cNvPr id="8" name="TextBox 8"/>
          <p:cNvSpPr txBox="1"/>
          <p:nvPr/>
        </p:nvSpPr>
        <p:spPr>
          <a:xfrm>
            <a:off x="14480693" y="9296400"/>
            <a:ext cx="3262221" cy="8166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120"/>
              </a:lnSpc>
            </a:pPr>
            <a:r>
              <a:rPr lang="en-US" sz="2000">
                <a:solidFill>
                  <a:srgbClr val="6AABA5"/>
                </a:solidFill>
                <a:latin typeface="TT Commons Pro Bold"/>
              </a:rPr>
              <a:t>UNIVERSITÀ DI PAVIA</a:t>
            </a:r>
          </a:p>
          <a:p>
            <a:pPr algn="r">
              <a:lnSpc>
                <a:spcPts val="2120"/>
              </a:lnSpc>
            </a:pPr>
            <a:r>
              <a:rPr lang="en-US" sz="2000">
                <a:solidFill>
                  <a:srgbClr val="6AABA5"/>
                </a:solidFill>
                <a:latin typeface="TT Commons Pro Bold"/>
              </a:rPr>
              <a:t>a.a. 2022/2023</a:t>
            </a:r>
          </a:p>
          <a:p>
            <a:pPr algn="r">
              <a:lnSpc>
                <a:spcPts val="2120"/>
              </a:lnSpc>
            </a:pPr>
            <a:endParaRPr lang="en-US" sz="2000">
              <a:solidFill>
                <a:srgbClr val="6AABA5"/>
              </a:solidFill>
              <a:latin typeface="TT Commons Pro Bold"/>
            </a:endParaRPr>
          </a:p>
        </p:txBody>
      </p:sp>
      <p:grpSp>
        <p:nvGrpSpPr>
          <p:cNvPr id="9" name="Group 9"/>
          <p:cNvGrpSpPr/>
          <p:nvPr/>
        </p:nvGrpSpPr>
        <p:grpSpPr>
          <a:xfrm>
            <a:off x="1028700" y="1028700"/>
            <a:ext cx="12174762" cy="3016882"/>
            <a:chOff x="0" y="0"/>
            <a:chExt cx="16233016" cy="4022509"/>
          </a:xfrm>
        </p:grpSpPr>
        <p:sp>
          <p:nvSpPr>
            <p:cNvPr id="10" name="TextBox 10"/>
            <p:cNvSpPr txBox="1"/>
            <p:nvPr/>
          </p:nvSpPr>
          <p:spPr>
            <a:xfrm>
              <a:off x="63500" y="2344204"/>
              <a:ext cx="16169516" cy="16783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5280"/>
                </a:lnSpc>
              </a:pPr>
              <a:r>
                <a:rPr lang="en-US" sz="3300" dirty="0">
                  <a:solidFill>
                    <a:srgbClr val="007074"/>
                  </a:solidFill>
                  <a:latin typeface="TT Commons Pro Bold"/>
                </a:rPr>
                <a:t>was to create a </a:t>
              </a:r>
              <a:r>
                <a:rPr lang="en-US" sz="3300" dirty="0" err="1">
                  <a:solidFill>
                    <a:srgbClr val="007074"/>
                  </a:solidFill>
                  <a:latin typeface="TT Commons Pro Bold"/>
                </a:rPr>
                <a:t>stabilising</a:t>
              </a:r>
              <a:r>
                <a:rPr lang="en-US" sz="3300" dirty="0">
                  <a:solidFill>
                    <a:srgbClr val="007074"/>
                  </a:solidFill>
                  <a:latin typeface="TT Commons Pro Bold"/>
                </a:rPr>
                <a:t> controller for a low-frequency permanent-magnet DC motor. 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123825"/>
              <a:ext cx="14145169" cy="1668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375"/>
                </a:lnSpc>
              </a:pPr>
              <a:r>
                <a:rPr lang="en-US" sz="8844">
                  <a:solidFill>
                    <a:srgbClr val="007074"/>
                  </a:solidFill>
                  <a:latin typeface="TT Commons Pro Bold"/>
                </a:rPr>
                <a:t>Our goal 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rcRect r="28197" b="39378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>
            <a:off x="0" y="-28575"/>
            <a:ext cx="18288000" cy="0"/>
          </a:xfrm>
          <a:prstGeom prst="line">
            <a:avLst/>
          </a:prstGeom>
          <a:ln w="85725" cap="flat">
            <a:solidFill>
              <a:srgbClr val="007074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4" name="Group 4"/>
          <p:cNvGrpSpPr>
            <a:grpSpLocks noGrp="1" noUngrp="1" noRot="1" noMove="1" noResize="1"/>
          </p:cNvGrpSpPr>
          <p:nvPr/>
        </p:nvGrpSpPr>
        <p:grpSpPr>
          <a:xfrm rot="-1018602">
            <a:off x="8039333" y="8905548"/>
            <a:ext cx="13981343" cy="6487382"/>
            <a:chOff x="0" y="0"/>
            <a:chExt cx="6233160" cy="2892204"/>
          </a:xfrm>
        </p:grpSpPr>
        <p:sp>
          <p:nvSpPr>
            <p:cNvPr id="5" name="Freeform 5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0" y="-10160"/>
              <a:ext cx="6233160" cy="2913794"/>
            </a:xfrm>
            <a:custGeom>
              <a:avLst/>
              <a:gdLst/>
              <a:ahLst/>
              <a:cxnLst/>
              <a:rect l="l" t="t" r="r" b="b"/>
              <a:pathLst>
                <a:path w="6233160" h="2913794">
                  <a:moveTo>
                    <a:pt x="5897880" y="579120"/>
                  </a:moveTo>
                  <a:lnTo>
                    <a:pt x="3451860" y="40640"/>
                  </a:lnTo>
                  <a:cubicBezTo>
                    <a:pt x="3267710" y="0"/>
                    <a:pt x="2965450" y="0"/>
                    <a:pt x="2781300" y="40640"/>
                  </a:cubicBezTo>
                  <a:lnTo>
                    <a:pt x="335280" y="579120"/>
                  </a:lnTo>
                  <a:cubicBezTo>
                    <a:pt x="151130" y="619760"/>
                    <a:pt x="0" y="807720"/>
                    <a:pt x="0" y="996950"/>
                  </a:cubicBezTo>
                  <a:lnTo>
                    <a:pt x="0" y="1893984"/>
                  </a:lnTo>
                  <a:cubicBezTo>
                    <a:pt x="0" y="2087024"/>
                    <a:pt x="151130" y="2278794"/>
                    <a:pt x="335280" y="2320704"/>
                  </a:cubicBezTo>
                  <a:lnTo>
                    <a:pt x="2781300" y="2871884"/>
                  </a:lnTo>
                  <a:cubicBezTo>
                    <a:pt x="2965450" y="2913794"/>
                    <a:pt x="3267710" y="2913794"/>
                    <a:pt x="3451860" y="2871884"/>
                  </a:cubicBezTo>
                  <a:lnTo>
                    <a:pt x="5897880" y="2320704"/>
                  </a:lnTo>
                  <a:cubicBezTo>
                    <a:pt x="6082030" y="2278794"/>
                    <a:pt x="6233160" y="2087024"/>
                    <a:pt x="6233160" y="1893984"/>
                  </a:cubicBezTo>
                  <a:lnTo>
                    <a:pt x="6233160" y="996950"/>
                  </a:lnTo>
                  <a:cubicBezTo>
                    <a:pt x="6233160" y="807720"/>
                    <a:pt x="6082030" y="619760"/>
                    <a:pt x="5897880" y="579120"/>
                  </a:cubicBezTo>
                  <a:close/>
                </a:path>
              </a:pathLst>
            </a:custGeom>
            <a:solidFill>
              <a:srgbClr val="007074"/>
            </a:solidFill>
          </p:spPr>
        </p:sp>
      </p:grpSp>
      <p:sp>
        <p:nvSpPr>
          <p:cNvPr id="6" name="Freeform 6"/>
          <p:cNvSpPr/>
          <p:nvPr/>
        </p:nvSpPr>
        <p:spPr>
          <a:xfrm>
            <a:off x="1066800" y="2844166"/>
            <a:ext cx="7315200" cy="1356637"/>
          </a:xfrm>
          <a:custGeom>
            <a:avLst/>
            <a:gdLst/>
            <a:ahLst/>
            <a:cxnLst/>
            <a:rect l="l" t="t" r="r" b="b"/>
            <a:pathLst>
              <a:path w="7315200" h="1356637">
                <a:moveTo>
                  <a:pt x="0" y="0"/>
                </a:moveTo>
                <a:lnTo>
                  <a:pt x="7315200" y="0"/>
                </a:lnTo>
                <a:lnTo>
                  <a:pt x="7315200" y="1356637"/>
                </a:lnTo>
                <a:lnTo>
                  <a:pt x="0" y="135663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280811" y="4762853"/>
            <a:ext cx="4262105" cy="1030654"/>
          </a:xfrm>
          <a:custGeom>
            <a:avLst/>
            <a:gdLst/>
            <a:ahLst/>
            <a:cxnLst/>
            <a:rect l="l" t="t" r="r" b="b"/>
            <a:pathLst>
              <a:path w="4262105" h="1030654">
                <a:moveTo>
                  <a:pt x="0" y="0"/>
                </a:moveTo>
                <a:lnTo>
                  <a:pt x="4262105" y="0"/>
                </a:lnTo>
                <a:lnTo>
                  <a:pt x="4262105" y="1030655"/>
                </a:lnTo>
                <a:lnTo>
                  <a:pt x="0" y="103065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6420547" y="4762323"/>
            <a:ext cx="1961453" cy="1030654"/>
          </a:xfrm>
          <a:custGeom>
            <a:avLst/>
            <a:gdLst/>
            <a:ahLst/>
            <a:cxnLst/>
            <a:rect l="l" t="t" r="r" b="b"/>
            <a:pathLst>
              <a:path w="1961453" h="1030654">
                <a:moveTo>
                  <a:pt x="0" y="0"/>
                </a:moveTo>
                <a:lnTo>
                  <a:pt x="1961453" y="0"/>
                </a:lnTo>
                <a:lnTo>
                  <a:pt x="1961453" y="1030655"/>
                </a:lnTo>
                <a:lnTo>
                  <a:pt x="0" y="103065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280811" y="6375845"/>
            <a:ext cx="2017295" cy="1030654"/>
          </a:xfrm>
          <a:custGeom>
            <a:avLst/>
            <a:gdLst/>
            <a:ahLst/>
            <a:cxnLst/>
            <a:rect l="l" t="t" r="r" b="b"/>
            <a:pathLst>
              <a:path w="2017295" h="1030654">
                <a:moveTo>
                  <a:pt x="0" y="0"/>
                </a:moveTo>
                <a:lnTo>
                  <a:pt x="2017295" y="0"/>
                </a:lnTo>
                <a:lnTo>
                  <a:pt x="2017295" y="1030655"/>
                </a:lnTo>
                <a:lnTo>
                  <a:pt x="0" y="1030655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4834056" y="6355557"/>
            <a:ext cx="1483927" cy="1030654"/>
          </a:xfrm>
          <a:custGeom>
            <a:avLst/>
            <a:gdLst/>
            <a:ahLst/>
            <a:cxnLst/>
            <a:rect l="l" t="t" r="r" b="b"/>
            <a:pathLst>
              <a:path w="1483927" h="1030654">
                <a:moveTo>
                  <a:pt x="0" y="0"/>
                </a:moveTo>
                <a:lnTo>
                  <a:pt x="1483927" y="0"/>
                </a:lnTo>
                <a:lnTo>
                  <a:pt x="1483927" y="1030654"/>
                </a:lnTo>
                <a:lnTo>
                  <a:pt x="0" y="1030654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10183292" y="2651531"/>
            <a:ext cx="5945092" cy="5253299"/>
          </a:xfrm>
          <a:custGeom>
            <a:avLst/>
            <a:gdLst/>
            <a:ahLst/>
            <a:cxnLst/>
            <a:rect l="l" t="t" r="r" b="b"/>
            <a:pathLst>
              <a:path w="4936777" h="4362315">
                <a:moveTo>
                  <a:pt x="0" y="0"/>
                </a:moveTo>
                <a:lnTo>
                  <a:pt x="4936777" y="0"/>
                </a:lnTo>
                <a:lnTo>
                  <a:pt x="4936777" y="4362316"/>
                </a:lnTo>
                <a:lnTo>
                  <a:pt x="0" y="4362316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</p:sp>
      <p:sp>
        <p:nvSpPr>
          <p:cNvPr id="14" name="TextBox 14"/>
          <p:cNvSpPr txBox="1"/>
          <p:nvPr/>
        </p:nvSpPr>
        <p:spPr>
          <a:xfrm>
            <a:off x="990600" y="-419325"/>
            <a:ext cx="10608877" cy="24386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375"/>
              </a:lnSpc>
            </a:pPr>
            <a:endParaRPr dirty="0"/>
          </a:p>
          <a:p>
            <a:pPr>
              <a:lnSpc>
                <a:spcPts val="9375"/>
              </a:lnSpc>
            </a:pPr>
            <a:r>
              <a:rPr lang="en-US" sz="8844" dirty="0">
                <a:solidFill>
                  <a:srgbClr val="007074"/>
                </a:solidFill>
                <a:latin typeface="TT Commons Pro Bold"/>
              </a:rPr>
              <a:t>The Model</a:t>
            </a:r>
          </a:p>
        </p:txBody>
      </p:sp>
      <p:sp>
        <p:nvSpPr>
          <p:cNvPr id="16" name="TextBox 8">
            <a:extLst>
              <a:ext uri="{FF2B5EF4-FFF2-40B4-BE49-F238E27FC236}">
                <a16:creationId xmlns:a16="http://schemas.microsoft.com/office/drawing/2014/main" id="{2BFE821B-F3E1-7544-7FB2-666C5B476984}"/>
              </a:ext>
            </a:extLst>
          </p:cNvPr>
          <p:cNvSpPr txBox="1"/>
          <p:nvPr/>
        </p:nvSpPr>
        <p:spPr>
          <a:xfrm>
            <a:off x="968747" y="780694"/>
            <a:ext cx="10774875" cy="24109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375"/>
              </a:lnSpc>
            </a:pPr>
            <a:endParaRPr lang="en-US" sz="8844" dirty="0">
              <a:solidFill>
                <a:srgbClr val="007074"/>
              </a:solidFill>
              <a:latin typeface="TT Commons Pro Bold"/>
            </a:endParaRPr>
          </a:p>
          <a:p>
            <a:pPr>
              <a:lnSpc>
                <a:spcPts val="9375"/>
              </a:lnSpc>
            </a:pPr>
            <a:endParaRPr lang="en-US" sz="8844" dirty="0">
              <a:solidFill>
                <a:srgbClr val="007074"/>
              </a:solidFill>
              <a:latin typeface="TT Commons Pro Bold"/>
            </a:endParaRPr>
          </a:p>
        </p:txBody>
      </p:sp>
      <p:sp>
        <p:nvSpPr>
          <p:cNvPr id="15" name="TextBox 15"/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5030004" y="9296400"/>
            <a:ext cx="2712910" cy="8166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120"/>
              </a:lnSpc>
            </a:pPr>
            <a:r>
              <a:rPr lang="en-US" sz="2000">
                <a:solidFill>
                  <a:srgbClr val="6AABA5"/>
                </a:solidFill>
                <a:latin typeface="TT Commons Pro Bold"/>
              </a:rPr>
              <a:t>UNIVERSITÀ DI PAVIA</a:t>
            </a:r>
          </a:p>
          <a:p>
            <a:pPr algn="r">
              <a:lnSpc>
                <a:spcPts val="2120"/>
              </a:lnSpc>
            </a:pPr>
            <a:r>
              <a:rPr lang="en-US" sz="2000">
                <a:solidFill>
                  <a:srgbClr val="6AABA5"/>
                </a:solidFill>
                <a:latin typeface="TT Commons Pro Bold"/>
              </a:rPr>
              <a:t>a.a. 2022/2023</a:t>
            </a:r>
          </a:p>
          <a:p>
            <a:pPr algn="r">
              <a:lnSpc>
                <a:spcPts val="2120"/>
              </a:lnSpc>
            </a:pPr>
            <a:endParaRPr lang="en-US" sz="2000">
              <a:solidFill>
                <a:srgbClr val="6AABA5"/>
              </a:solidFill>
              <a:latin typeface="TT Commons Pro Bold"/>
            </a:endParaRPr>
          </a:p>
        </p:txBody>
      </p:sp>
      <p:sp>
        <p:nvSpPr>
          <p:cNvPr id="22" name="TextBox 10">
            <a:extLst>
              <a:ext uri="{FF2B5EF4-FFF2-40B4-BE49-F238E27FC236}">
                <a16:creationId xmlns:a16="http://schemas.microsoft.com/office/drawing/2014/main" id="{9F4AD9A2-1727-7A78-4E44-4F47350281CA}"/>
              </a:ext>
            </a:extLst>
          </p:cNvPr>
          <p:cNvSpPr txBox="1"/>
          <p:nvPr/>
        </p:nvSpPr>
        <p:spPr>
          <a:xfrm>
            <a:off x="1028701" y="1912171"/>
            <a:ext cx="12127137" cy="6113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280"/>
              </a:lnSpc>
            </a:pPr>
            <a:r>
              <a:rPr lang="en-US" sz="3300" dirty="0">
                <a:solidFill>
                  <a:srgbClr val="007074"/>
                </a:solidFill>
                <a:latin typeface="TT Commons Pro Bold"/>
              </a:rPr>
              <a:t>is as follow:</a:t>
            </a:r>
          </a:p>
        </p:txBody>
      </p:sp>
      <p:pic>
        <p:nvPicPr>
          <p:cNvPr id="13" name="Elemento grafico 12">
            <a:extLst>
              <a:ext uri="{FF2B5EF4-FFF2-40B4-BE49-F238E27FC236}">
                <a16:creationId xmlns:a16="http://schemas.microsoft.com/office/drawing/2014/main" id="{53130F6E-8039-F526-824C-FD160E96C8C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280811" y="8119164"/>
            <a:ext cx="1438122" cy="1030654"/>
          </a:xfrm>
          <a:prstGeom prst="rect">
            <a:avLst/>
          </a:prstGeom>
        </p:spPr>
      </p:pic>
      <p:pic>
        <p:nvPicPr>
          <p:cNvPr id="18" name="Elemento grafico 17">
            <a:extLst>
              <a:ext uri="{FF2B5EF4-FFF2-40B4-BE49-F238E27FC236}">
                <a16:creationId xmlns:a16="http://schemas.microsoft.com/office/drawing/2014/main" id="{FD98EF45-2DB1-F7AB-0DAB-AA7C75218F5C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3115086" y="7993136"/>
            <a:ext cx="5266914" cy="106582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rcRect r="28197" b="39378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>
            <a:off x="0" y="-28575"/>
            <a:ext cx="18288000" cy="0"/>
          </a:xfrm>
          <a:prstGeom prst="line">
            <a:avLst/>
          </a:prstGeom>
          <a:ln w="85725" cap="flat">
            <a:solidFill>
              <a:srgbClr val="007074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4" name="Group 4"/>
          <p:cNvGrpSpPr>
            <a:grpSpLocks noGrp="1" noUngrp="1" noRot="1" noMove="1" noResize="1"/>
          </p:cNvGrpSpPr>
          <p:nvPr/>
        </p:nvGrpSpPr>
        <p:grpSpPr>
          <a:xfrm rot="-1018602">
            <a:off x="8039333" y="8905548"/>
            <a:ext cx="13981343" cy="6487382"/>
            <a:chOff x="0" y="0"/>
            <a:chExt cx="6233160" cy="2892204"/>
          </a:xfrm>
        </p:grpSpPr>
        <p:sp>
          <p:nvSpPr>
            <p:cNvPr id="5" name="Freeform 5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0" y="-10160"/>
              <a:ext cx="6233160" cy="2913794"/>
            </a:xfrm>
            <a:custGeom>
              <a:avLst/>
              <a:gdLst/>
              <a:ahLst/>
              <a:cxnLst/>
              <a:rect l="l" t="t" r="r" b="b"/>
              <a:pathLst>
                <a:path w="6233160" h="2913794">
                  <a:moveTo>
                    <a:pt x="5897880" y="579120"/>
                  </a:moveTo>
                  <a:lnTo>
                    <a:pt x="3451860" y="40640"/>
                  </a:lnTo>
                  <a:cubicBezTo>
                    <a:pt x="3267710" y="0"/>
                    <a:pt x="2965450" y="0"/>
                    <a:pt x="2781300" y="40640"/>
                  </a:cubicBezTo>
                  <a:lnTo>
                    <a:pt x="335280" y="579120"/>
                  </a:lnTo>
                  <a:cubicBezTo>
                    <a:pt x="151130" y="619760"/>
                    <a:pt x="0" y="807720"/>
                    <a:pt x="0" y="996950"/>
                  </a:cubicBezTo>
                  <a:lnTo>
                    <a:pt x="0" y="1893984"/>
                  </a:lnTo>
                  <a:cubicBezTo>
                    <a:pt x="0" y="2087024"/>
                    <a:pt x="151130" y="2278794"/>
                    <a:pt x="335280" y="2320704"/>
                  </a:cubicBezTo>
                  <a:lnTo>
                    <a:pt x="2781300" y="2871884"/>
                  </a:lnTo>
                  <a:cubicBezTo>
                    <a:pt x="2965450" y="2913794"/>
                    <a:pt x="3267710" y="2913794"/>
                    <a:pt x="3451860" y="2871884"/>
                  </a:cubicBezTo>
                  <a:lnTo>
                    <a:pt x="5897880" y="2320704"/>
                  </a:lnTo>
                  <a:cubicBezTo>
                    <a:pt x="6082030" y="2278794"/>
                    <a:pt x="6233160" y="2087024"/>
                    <a:pt x="6233160" y="1893984"/>
                  </a:cubicBezTo>
                  <a:lnTo>
                    <a:pt x="6233160" y="996950"/>
                  </a:lnTo>
                  <a:cubicBezTo>
                    <a:pt x="6233160" y="807720"/>
                    <a:pt x="6082030" y="619760"/>
                    <a:pt x="5897880" y="579120"/>
                  </a:cubicBezTo>
                  <a:close/>
                </a:path>
              </a:pathLst>
            </a:custGeom>
            <a:solidFill>
              <a:srgbClr val="007074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968747" y="780694"/>
            <a:ext cx="12365262" cy="1037949"/>
            <a:chOff x="0" y="123825"/>
            <a:chExt cx="16233016" cy="3214554"/>
          </a:xfrm>
        </p:grpSpPr>
        <p:sp>
          <p:nvSpPr>
            <p:cNvPr id="7" name="TextBox 7"/>
            <p:cNvSpPr txBox="1"/>
            <p:nvPr/>
          </p:nvSpPr>
          <p:spPr>
            <a:xfrm>
              <a:off x="63500" y="2344178"/>
              <a:ext cx="16169516" cy="78917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5280"/>
                </a:lnSpc>
              </a:pPr>
              <a:endParaRPr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123825"/>
              <a:ext cx="14145169" cy="321455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375"/>
                </a:lnSpc>
              </a:pPr>
              <a:r>
                <a:rPr lang="en-US" sz="8844" dirty="0">
                  <a:solidFill>
                    <a:srgbClr val="007074"/>
                  </a:solidFill>
                  <a:latin typeface="TT Commons Pro Bold"/>
                </a:rPr>
                <a:t>LQ Controller</a:t>
              </a:r>
            </a:p>
            <a:p>
              <a:pPr>
                <a:lnSpc>
                  <a:spcPts val="9375"/>
                </a:lnSpc>
              </a:pPr>
              <a:endParaRPr lang="en-US" sz="8844" dirty="0">
                <a:solidFill>
                  <a:srgbClr val="007074"/>
                </a:solidFill>
                <a:latin typeface="TT Commons Pro Bold"/>
              </a:endParaRPr>
            </a:p>
          </p:txBody>
        </p:sp>
      </p:grpSp>
      <p:sp>
        <p:nvSpPr>
          <p:cNvPr id="9" name="TextBox 9"/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5030004" y="9296400"/>
            <a:ext cx="2712910" cy="8166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120"/>
              </a:lnSpc>
            </a:pPr>
            <a:r>
              <a:rPr lang="en-US" sz="2000" dirty="0">
                <a:solidFill>
                  <a:srgbClr val="6AABA5"/>
                </a:solidFill>
                <a:latin typeface="TT Commons Pro Bold"/>
              </a:rPr>
              <a:t>UNIVERSITÀ DI PAVIA</a:t>
            </a:r>
          </a:p>
          <a:p>
            <a:pPr algn="r">
              <a:lnSpc>
                <a:spcPts val="2120"/>
              </a:lnSpc>
            </a:pPr>
            <a:r>
              <a:rPr lang="en-US" sz="2000" dirty="0" err="1">
                <a:solidFill>
                  <a:srgbClr val="6AABA5"/>
                </a:solidFill>
                <a:latin typeface="TT Commons Pro Bold"/>
              </a:rPr>
              <a:t>a.a.</a:t>
            </a:r>
            <a:r>
              <a:rPr lang="en-US" sz="2000" dirty="0">
                <a:solidFill>
                  <a:srgbClr val="6AABA5"/>
                </a:solidFill>
                <a:latin typeface="TT Commons Pro Bold"/>
              </a:rPr>
              <a:t> 2022/2023</a:t>
            </a:r>
          </a:p>
          <a:p>
            <a:pPr algn="r">
              <a:lnSpc>
                <a:spcPts val="2120"/>
              </a:lnSpc>
            </a:pPr>
            <a:endParaRPr lang="en-US" sz="2000" dirty="0">
              <a:solidFill>
                <a:srgbClr val="6AABA5"/>
              </a:solidFill>
              <a:latin typeface="TT Commons Pro Bold"/>
            </a:endParaRP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8855DC49-878D-D4C7-FC06-27CDDAC7382E}"/>
              </a:ext>
            </a:extLst>
          </p:cNvPr>
          <p:cNvSpPr/>
          <p:nvPr/>
        </p:nvSpPr>
        <p:spPr>
          <a:xfrm>
            <a:off x="1028701" y="2797034"/>
            <a:ext cx="7282112" cy="5527815"/>
          </a:xfrm>
          <a:prstGeom prst="rect">
            <a:avLst/>
          </a:prstGeom>
          <a:solidFill>
            <a:srgbClr val="00707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1" name="Elemento grafico 10">
            <a:extLst>
              <a:ext uri="{FF2B5EF4-FFF2-40B4-BE49-F238E27FC236}">
                <a16:creationId xmlns:a16="http://schemas.microsoft.com/office/drawing/2014/main" id="{1ABC0D80-F50F-3A60-89F9-979AE41903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117446" y="2900476"/>
            <a:ext cx="7104620" cy="5328465"/>
          </a:xfrm>
          <a:prstGeom prst="rect">
            <a:avLst/>
          </a:prstGeom>
        </p:spPr>
      </p:pic>
      <p:sp>
        <p:nvSpPr>
          <p:cNvPr id="15" name="Rettangolo 14">
            <a:extLst>
              <a:ext uri="{FF2B5EF4-FFF2-40B4-BE49-F238E27FC236}">
                <a16:creationId xmlns:a16="http://schemas.microsoft.com/office/drawing/2014/main" id="{931EC8E1-9DFB-47D1-885D-0FD11C2286D6}"/>
              </a:ext>
            </a:extLst>
          </p:cNvPr>
          <p:cNvSpPr/>
          <p:nvPr/>
        </p:nvSpPr>
        <p:spPr>
          <a:xfrm>
            <a:off x="9779626" y="2797034"/>
            <a:ext cx="7282112" cy="5527815"/>
          </a:xfrm>
          <a:prstGeom prst="rect">
            <a:avLst/>
          </a:prstGeom>
          <a:solidFill>
            <a:srgbClr val="00707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6" name="Elemento grafico 15">
            <a:extLst>
              <a:ext uri="{FF2B5EF4-FFF2-40B4-BE49-F238E27FC236}">
                <a16:creationId xmlns:a16="http://schemas.microsoft.com/office/drawing/2014/main" id="{D0BB8821-BF17-8D70-4328-5E047AA0303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9868371" y="2900476"/>
            <a:ext cx="7104620" cy="5328465"/>
          </a:xfrm>
          <a:prstGeom prst="rect">
            <a:avLst/>
          </a:prstGeom>
        </p:spPr>
      </p:pic>
      <p:sp>
        <p:nvSpPr>
          <p:cNvPr id="24" name="Triangolo isoscele 23">
            <a:extLst>
              <a:ext uri="{FF2B5EF4-FFF2-40B4-BE49-F238E27FC236}">
                <a16:creationId xmlns:a16="http://schemas.microsoft.com/office/drawing/2014/main" id="{7271E4FC-A272-FD79-34AF-3509248969E4}"/>
              </a:ext>
            </a:extLst>
          </p:cNvPr>
          <p:cNvSpPr/>
          <p:nvPr/>
        </p:nvSpPr>
        <p:spPr>
          <a:xfrm rot="15319407">
            <a:off x="6054167" y="4050461"/>
            <a:ext cx="5349443" cy="3573411"/>
          </a:xfrm>
          <a:custGeom>
            <a:avLst/>
            <a:gdLst>
              <a:gd name="connsiteX0" fmla="*/ 0 w 4193388"/>
              <a:gd name="connsiteY0" fmla="*/ 3438312 h 3438312"/>
              <a:gd name="connsiteX1" fmla="*/ 2096694 w 4193388"/>
              <a:gd name="connsiteY1" fmla="*/ 0 h 3438312"/>
              <a:gd name="connsiteX2" fmla="*/ 4193388 w 4193388"/>
              <a:gd name="connsiteY2" fmla="*/ 3438312 h 3438312"/>
              <a:gd name="connsiteX3" fmla="*/ 0 w 4193388"/>
              <a:gd name="connsiteY3" fmla="*/ 3438312 h 3438312"/>
              <a:gd name="connsiteX0" fmla="*/ 0 w 5652411"/>
              <a:gd name="connsiteY0" fmla="*/ 3438312 h 3592280"/>
              <a:gd name="connsiteX1" fmla="*/ 2096694 w 5652411"/>
              <a:gd name="connsiteY1" fmla="*/ 0 h 3592280"/>
              <a:gd name="connsiteX2" fmla="*/ 5652411 w 5652411"/>
              <a:gd name="connsiteY2" fmla="*/ 3592280 h 3592280"/>
              <a:gd name="connsiteX3" fmla="*/ 0 w 5652411"/>
              <a:gd name="connsiteY3" fmla="*/ 3438312 h 3592280"/>
              <a:gd name="connsiteX0" fmla="*/ 0 w 5263867"/>
              <a:gd name="connsiteY0" fmla="*/ 2203697 h 3592280"/>
              <a:gd name="connsiteX1" fmla="*/ 1708150 w 5263867"/>
              <a:gd name="connsiteY1" fmla="*/ 0 h 3592280"/>
              <a:gd name="connsiteX2" fmla="*/ 5263867 w 5263867"/>
              <a:gd name="connsiteY2" fmla="*/ 3592280 h 3592280"/>
              <a:gd name="connsiteX3" fmla="*/ 0 w 5263867"/>
              <a:gd name="connsiteY3" fmla="*/ 2203697 h 3592280"/>
              <a:gd name="connsiteX0" fmla="*/ 0 w 5342042"/>
              <a:gd name="connsiteY0" fmla="*/ 2203697 h 3556959"/>
              <a:gd name="connsiteX1" fmla="*/ 1708150 w 5342042"/>
              <a:gd name="connsiteY1" fmla="*/ 0 h 3556959"/>
              <a:gd name="connsiteX2" fmla="*/ 5342042 w 5342042"/>
              <a:gd name="connsiteY2" fmla="*/ 3556959 h 3556959"/>
              <a:gd name="connsiteX3" fmla="*/ 0 w 5342042"/>
              <a:gd name="connsiteY3" fmla="*/ 2203697 h 3556959"/>
              <a:gd name="connsiteX0" fmla="*/ 0 w 5342371"/>
              <a:gd name="connsiteY0" fmla="*/ 2203697 h 3561968"/>
              <a:gd name="connsiteX1" fmla="*/ 1708150 w 5342371"/>
              <a:gd name="connsiteY1" fmla="*/ 0 h 3561968"/>
              <a:gd name="connsiteX2" fmla="*/ 5342371 w 5342371"/>
              <a:gd name="connsiteY2" fmla="*/ 3561968 h 3561968"/>
              <a:gd name="connsiteX3" fmla="*/ 0 w 5342371"/>
              <a:gd name="connsiteY3" fmla="*/ 2203697 h 3561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42371" h="3561968">
                <a:moveTo>
                  <a:pt x="0" y="2203697"/>
                </a:moveTo>
                <a:lnTo>
                  <a:pt x="1708150" y="0"/>
                </a:lnTo>
                <a:lnTo>
                  <a:pt x="5342371" y="3561968"/>
                </a:lnTo>
                <a:lnTo>
                  <a:pt x="0" y="2203697"/>
                </a:lnTo>
                <a:close/>
              </a:path>
            </a:pathLst>
          </a:custGeom>
          <a:gradFill>
            <a:gsLst>
              <a:gs pos="0">
                <a:srgbClr val="007074">
                  <a:alpha val="40000"/>
                </a:srgbClr>
              </a:gs>
              <a:gs pos="74000">
                <a:srgbClr val="007074">
                  <a:alpha val="93000"/>
                </a:srgbClr>
              </a:gs>
              <a:gs pos="83000">
                <a:srgbClr val="007074">
                  <a:alpha val="93000"/>
                </a:srgbClr>
              </a:gs>
              <a:gs pos="100000">
                <a:srgbClr val="007074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" name="TextBox 10">
            <a:extLst>
              <a:ext uri="{FF2B5EF4-FFF2-40B4-BE49-F238E27FC236}">
                <a16:creationId xmlns:a16="http://schemas.microsoft.com/office/drawing/2014/main" id="{AB4E18B7-D310-823C-2342-99B5248A672F}"/>
              </a:ext>
            </a:extLst>
          </p:cNvPr>
          <p:cNvSpPr txBox="1"/>
          <p:nvPr/>
        </p:nvSpPr>
        <p:spPr>
          <a:xfrm>
            <a:off x="1028701" y="1912171"/>
            <a:ext cx="12127137" cy="6113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280"/>
              </a:lnSpc>
            </a:pPr>
            <a:r>
              <a:rPr lang="en-US" sz="3300" dirty="0">
                <a:solidFill>
                  <a:srgbClr val="007074"/>
                </a:solidFill>
                <a:latin typeface="TT Commons Pro Bold"/>
              </a:rPr>
              <a:t>Current:</a:t>
            </a:r>
          </a:p>
        </p:txBody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id="{E5479C64-19C5-CC09-6AEA-0934260CF536}"/>
              </a:ext>
            </a:extLst>
          </p:cNvPr>
          <p:cNvSpPr txBox="1"/>
          <p:nvPr/>
        </p:nvSpPr>
        <p:spPr>
          <a:xfrm>
            <a:off x="1023467" y="8343900"/>
            <a:ext cx="12127137" cy="6113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280"/>
              </a:lnSpc>
            </a:pPr>
            <a:r>
              <a:rPr lang="en-US" sz="3300" dirty="0">
                <a:solidFill>
                  <a:srgbClr val="007074"/>
                </a:solidFill>
                <a:latin typeface="TT Commons Pro Bold"/>
              </a:rPr>
              <a:t>With disturbances</a:t>
            </a:r>
          </a:p>
        </p:txBody>
      </p:sp>
    </p:spTree>
    <p:extLst>
      <p:ext uri="{BB962C8B-B14F-4D97-AF65-F5344CB8AC3E}">
        <p14:creationId xmlns:p14="http://schemas.microsoft.com/office/powerpoint/2010/main" val="1057521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rcRect r="28197" b="39378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>
            <a:off x="0" y="-28575"/>
            <a:ext cx="18288000" cy="0"/>
          </a:xfrm>
          <a:prstGeom prst="line">
            <a:avLst/>
          </a:prstGeom>
          <a:ln w="85725" cap="flat">
            <a:solidFill>
              <a:srgbClr val="007074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4" name="Group 4"/>
          <p:cNvGrpSpPr>
            <a:grpSpLocks noGrp="1" noUngrp="1" noRot="1" noMove="1" noResize="1"/>
          </p:cNvGrpSpPr>
          <p:nvPr/>
        </p:nvGrpSpPr>
        <p:grpSpPr>
          <a:xfrm rot="-1018602">
            <a:off x="8039333" y="8905548"/>
            <a:ext cx="13981343" cy="6487382"/>
            <a:chOff x="0" y="0"/>
            <a:chExt cx="6233160" cy="2892204"/>
          </a:xfrm>
        </p:grpSpPr>
        <p:sp>
          <p:nvSpPr>
            <p:cNvPr id="5" name="Freeform 5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0" y="-10160"/>
              <a:ext cx="6233160" cy="2913794"/>
            </a:xfrm>
            <a:custGeom>
              <a:avLst/>
              <a:gdLst/>
              <a:ahLst/>
              <a:cxnLst/>
              <a:rect l="l" t="t" r="r" b="b"/>
              <a:pathLst>
                <a:path w="6233160" h="2913794">
                  <a:moveTo>
                    <a:pt x="5897880" y="579120"/>
                  </a:moveTo>
                  <a:lnTo>
                    <a:pt x="3451860" y="40640"/>
                  </a:lnTo>
                  <a:cubicBezTo>
                    <a:pt x="3267710" y="0"/>
                    <a:pt x="2965450" y="0"/>
                    <a:pt x="2781300" y="40640"/>
                  </a:cubicBezTo>
                  <a:lnTo>
                    <a:pt x="335280" y="579120"/>
                  </a:lnTo>
                  <a:cubicBezTo>
                    <a:pt x="151130" y="619760"/>
                    <a:pt x="0" y="807720"/>
                    <a:pt x="0" y="996950"/>
                  </a:cubicBezTo>
                  <a:lnTo>
                    <a:pt x="0" y="1893984"/>
                  </a:lnTo>
                  <a:cubicBezTo>
                    <a:pt x="0" y="2087024"/>
                    <a:pt x="151130" y="2278794"/>
                    <a:pt x="335280" y="2320704"/>
                  </a:cubicBezTo>
                  <a:lnTo>
                    <a:pt x="2781300" y="2871884"/>
                  </a:lnTo>
                  <a:cubicBezTo>
                    <a:pt x="2965450" y="2913794"/>
                    <a:pt x="3267710" y="2913794"/>
                    <a:pt x="3451860" y="2871884"/>
                  </a:cubicBezTo>
                  <a:lnTo>
                    <a:pt x="5897880" y="2320704"/>
                  </a:lnTo>
                  <a:cubicBezTo>
                    <a:pt x="6082030" y="2278794"/>
                    <a:pt x="6233160" y="2087024"/>
                    <a:pt x="6233160" y="1893984"/>
                  </a:cubicBezTo>
                  <a:lnTo>
                    <a:pt x="6233160" y="996950"/>
                  </a:lnTo>
                  <a:cubicBezTo>
                    <a:pt x="6233160" y="807720"/>
                    <a:pt x="6082030" y="619760"/>
                    <a:pt x="5897880" y="579120"/>
                  </a:cubicBezTo>
                  <a:close/>
                </a:path>
              </a:pathLst>
            </a:custGeom>
            <a:solidFill>
              <a:srgbClr val="007074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968747" y="780694"/>
            <a:ext cx="12365262" cy="1037949"/>
            <a:chOff x="0" y="123825"/>
            <a:chExt cx="16233016" cy="3214554"/>
          </a:xfrm>
        </p:grpSpPr>
        <p:sp>
          <p:nvSpPr>
            <p:cNvPr id="7" name="TextBox 7"/>
            <p:cNvSpPr txBox="1"/>
            <p:nvPr/>
          </p:nvSpPr>
          <p:spPr>
            <a:xfrm>
              <a:off x="63500" y="2344178"/>
              <a:ext cx="16169516" cy="78917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5280"/>
                </a:lnSpc>
              </a:pPr>
              <a:endParaRPr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123825"/>
              <a:ext cx="14145169" cy="321455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375"/>
                </a:lnSpc>
              </a:pPr>
              <a:r>
                <a:rPr lang="en-US" sz="8844" dirty="0">
                  <a:solidFill>
                    <a:srgbClr val="007074"/>
                  </a:solidFill>
                  <a:latin typeface="TT Commons Pro Bold"/>
                </a:rPr>
                <a:t>LQ Controller</a:t>
              </a:r>
            </a:p>
            <a:p>
              <a:pPr>
                <a:lnSpc>
                  <a:spcPts val="9375"/>
                </a:lnSpc>
              </a:pPr>
              <a:endParaRPr lang="en-US" sz="8844" dirty="0">
                <a:solidFill>
                  <a:srgbClr val="007074"/>
                </a:solidFill>
                <a:latin typeface="TT Commons Pro Bold"/>
              </a:endParaRPr>
            </a:p>
          </p:txBody>
        </p:sp>
      </p:grpSp>
      <p:sp>
        <p:nvSpPr>
          <p:cNvPr id="9" name="TextBox 9"/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5030004" y="9296400"/>
            <a:ext cx="2712910" cy="8166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120"/>
              </a:lnSpc>
            </a:pPr>
            <a:r>
              <a:rPr lang="en-US" sz="2000" dirty="0">
                <a:solidFill>
                  <a:srgbClr val="6AABA5"/>
                </a:solidFill>
                <a:latin typeface="TT Commons Pro Bold"/>
              </a:rPr>
              <a:t>UNIVERSITÀ DI PAVIA</a:t>
            </a:r>
          </a:p>
          <a:p>
            <a:pPr algn="r">
              <a:lnSpc>
                <a:spcPts val="2120"/>
              </a:lnSpc>
            </a:pPr>
            <a:r>
              <a:rPr lang="en-US" sz="2000" dirty="0" err="1">
                <a:solidFill>
                  <a:srgbClr val="6AABA5"/>
                </a:solidFill>
                <a:latin typeface="TT Commons Pro Bold"/>
              </a:rPr>
              <a:t>a.a.</a:t>
            </a:r>
            <a:r>
              <a:rPr lang="en-US" sz="2000" dirty="0">
                <a:solidFill>
                  <a:srgbClr val="6AABA5"/>
                </a:solidFill>
                <a:latin typeface="TT Commons Pro Bold"/>
              </a:rPr>
              <a:t> 2022/2023</a:t>
            </a:r>
          </a:p>
          <a:p>
            <a:pPr algn="r">
              <a:lnSpc>
                <a:spcPts val="2120"/>
              </a:lnSpc>
            </a:pPr>
            <a:endParaRPr lang="en-US" sz="2000" dirty="0">
              <a:solidFill>
                <a:srgbClr val="6AABA5"/>
              </a:solidFill>
              <a:latin typeface="TT Commons Pro Bold"/>
            </a:endParaRP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8855DC49-878D-D4C7-FC06-27CDDAC7382E}"/>
              </a:ext>
            </a:extLst>
          </p:cNvPr>
          <p:cNvSpPr/>
          <p:nvPr/>
        </p:nvSpPr>
        <p:spPr>
          <a:xfrm>
            <a:off x="1028701" y="2797034"/>
            <a:ext cx="7282112" cy="5527815"/>
          </a:xfrm>
          <a:prstGeom prst="rect">
            <a:avLst/>
          </a:prstGeom>
          <a:solidFill>
            <a:srgbClr val="00707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1" name="Elemento grafico 10">
            <a:extLst>
              <a:ext uri="{FF2B5EF4-FFF2-40B4-BE49-F238E27FC236}">
                <a16:creationId xmlns:a16="http://schemas.microsoft.com/office/drawing/2014/main" id="{1ABC0D80-F50F-3A60-89F9-979AE41903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117446" y="2900476"/>
            <a:ext cx="7104620" cy="5328465"/>
          </a:xfrm>
          <a:prstGeom prst="rect">
            <a:avLst/>
          </a:prstGeom>
        </p:spPr>
      </p:pic>
      <p:sp>
        <p:nvSpPr>
          <p:cNvPr id="15" name="Rettangolo 14">
            <a:extLst>
              <a:ext uri="{FF2B5EF4-FFF2-40B4-BE49-F238E27FC236}">
                <a16:creationId xmlns:a16="http://schemas.microsoft.com/office/drawing/2014/main" id="{931EC8E1-9DFB-47D1-885D-0FD11C2286D6}"/>
              </a:ext>
            </a:extLst>
          </p:cNvPr>
          <p:cNvSpPr/>
          <p:nvPr/>
        </p:nvSpPr>
        <p:spPr>
          <a:xfrm>
            <a:off x="9779626" y="2797034"/>
            <a:ext cx="7282112" cy="5527815"/>
          </a:xfrm>
          <a:prstGeom prst="rect">
            <a:avLst/>
          </a:prstGeom>
          <a:solidFill>
            <a:srgbClr val="00707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6" name="Elemento grafico 15">
            <a:extLst>
              <a:ext uri="{FF2B5EF4-FFF2-40B4-BE49-F238E27FC236}">
                <a16:creationId xmlns:a16="http://schemas.microsoft.com/office/drawing/2014/main" id="{D0BB8821-BF17-8D70-4328-5E047AA0303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9868371" y="2900476"/>
            <a:ext cx="7104620" cy="5328465"/>
          </a:xfrm>
          <a:prstGeom prst="rect">
            <a:avLst/>
          </a:prstGeom>
        </p:spPr>
      </p:pic>
      <p:sp>
        <p:nvSpPr>
          <p:cNvPr id="25" name="TextBox 10">
            <a:extLst>
              <a:ext uri="{FF2B5EF4-FFF2-40B4-BE49-F238E27FC236}">
                <a16:creationId xmlns:a16="http://schemas.microsoft.com/office/drawing/2014/main" id="{AB4E18B7-D310-823C-2342-99B5248A672F}"/>
              </a:ext>
            </a:extLst>
          </p:cNvPr>
          <p:cNvSpPr txBox="1"/>
          <p:nvPr/>
        </p:nvSpPr>
        <p:spPr>
          <a:xfrm>
            <a:off x="1028701" y="1912171"/>
            <a:ext cx="12127137" cy="6113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280"/>
              </a:lnSpc>
            </a:pPr>
            <a:r>
              <a:rPr lang="en-US" sz="3300" dirty="0">
                <a:solidFill>
                  <a:srgbClr val="007074"/>
                </a:solidFill>
                <a:latin typeface="TT Commons Pro Bold"/>
              </a:rPr>
              <a:t>Velocity:</a:t>
            </a:r>
          </a:p>
        </p:txBody>
      </p:sp>
      <p:sp>
        <p:nvSpPr>
          <p:cNvPr id="17" name="Triangolo isoscele 23">
            <a:extLst>
              <a:ext uri="{FF2B5EF4-FFF2-40B4-BE49-F238E27FC236}">
                <a16:creationId xmlns:a16="http://schemas.microsoft.com/office/drawing/2014/main" id="{8FC05956-B433-C0BF-4190-206F61948729}"/>
              </a:ext>
            </a:extLst>
          </p:cNvPr>
          <p:cNvSpPr/>
          <p:nvPr/>
        </p:nvSpPr>
        <p:spPr>
          <a:xfrm rot="6280593" flipV="1">
            <a:off x="6054167" y="3501328"/>
            <a:ext cx="5349443" cy="3573411"/>
          </a:xfrm>
          <a:custGeom>
            <a:avLst/>
            <a:gdLst>
              <a:gd name="connsiteX0" fmla="*/ 0 w 4193388"/>
              <a:gd name="connsiteY0" fmla="*/ 3438312 h 3438312"/>
              <a:gd name="connsiteX1" fmla="*/ 2096694 w 4193388"/>
              <a:gd name="connsiteY1" fmla="*/ 0 h 3438312"/>
              <a:gd name="connsiteX2" fmla="*/ 4193388 w 4193388"/>
              <a:gd name="connsiteY2" fmla="*/ 3438312 h 3438312"/>
              <a:gd name="connsiteX3" fmla="*/ 0 w 4193388"/>
              <a:gd name="connsiteY3" fmla="*/ 3438312 h 3438312"/>
              <a:gd name="connsiteX0" fmla="*/ 0 w 5652411"/>
              <a:gd name="connsiteY0" fmla="*/ 3438312 h 3592280"/>
              <a:gd name="connsiteX1" fmla="*/ 2096694 w 5652411"/>
              <a:gd name="connsiteY1" fmla="*/ 0 h 3592280"/>
              <a:gd name="connsiteX2" fmla="*/ 5652411 w 5652411"/>
              <a:gd name="connsiteY2" fmla="*/ 3592280 h 3592280"/>
              <a:gd name="connsiteX3" fmla="*/ 0 w 5652411"/>
              <a:gd name="connsiteY3" fmla="*/ 3438312 h 3592280"/>
              <a:gd name="connsiteX0" fmla="*/ 0 w 5263867"/>
              <a:gd name="connsiteY0" fmla="*/ 2203697 h 3592280"/>
              <a:gd name="connsiteX1" fmla="*/ 1708150 w 5263867"/>
              <a:gd name="connsiteY1" fmla="*/ 0 h 3592280"/>
              <a:gd name="connsiteX2" fmla="*/ 5263867 w 5263867"/>
              <a:gd name="connsiteY2" fmla="*/ 3592280 h 3592280"/>
              <a:gd name="connsiteX3" fmla="*/ 0 w 5263867"/>
              <a:gd name="connsiteY3" fmla="*/ 2203697 h 3592280"/>
              <a:gd name="connsiteX0" fmla="*/ 0 w 5342042"/>
              <a:gd name="connsiteY0" fmla="*/ 2203697 h 3556959"/>
              <a:gd name="connsiteX1" fmla="*/ 1708150 w 5342042"/>
              <a:gd name="connsiteY1" fmla="*/ 0 h 3556959"/>
              <a:gd name="connsiteX2" fmla="*/ 5342042 w 5342042"/>
              <a:gd name="connsiteY2" fmla="*/ 3556959 h 3556959"/>
              <a:gd name="connsiteX3" fmla="*/ 0 w 5342042"/>
              <a:gd name="connsiteY3" fmla="*/ 2203697 h 3556959"/>
              <a:gd name="connsiteX0" fmla="*/ 0 w 5342371"/>
              <a:gd name="connsiteY0" fmla="*/ 2203697 h 3561968"/>
              <a:gd name="connsiteX1" fmla="*/ 1708150 w 5342371"/>
              <a:gd name="connsiteY1" fmla="*/ 0 h 3561968"/>
              <a:gd name="connsiteX2" fmla="*/ 5342371 w 5342371"/>
              <a:gd name="connsiteY2" fmla="*/ 3561968 h 3561968"/>
              <a:gd name="connsiteX3" fmla="*/ 0 w 5342371"/>
              <a:gd name="connsiteY3" fmla="*/ 2203697 h 3561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42371" h="3561968">
                <a:moveTo>
                  <a:pt x="0" y="2203697"/>
                </a:moveTo>
                <a:lnTo>
                  <a:pt x="1708150" y="0"/>
                </a:lnTo>
                <a:lnTo>
                  <a:pt x="5342371" y="3561968"/>
                </a:lnTo>
                <a:lnTo>
                  <a:pt x="0" y="2203697"/>
                </a:lnTo>
                <a:close/>
              </a:path>
            </a:pathLst>
          </a:custGeom>
          <a:gradFill>
            <a:gsLst>
              <a:gs pos="0">
                <a:srgbClr val="007074">
                  <a:alpha val="40000"/>
                </a:srgbClr>
              </a:gs>
              <a:gs pos="74000">
                <a:srgbClr val="007074">
                  <a:alpha val="93000"/>
                </a:srgbClr>
              </a:gs>
              <a:gs pos="83000">
                <a:srgbClr val="007074">
                  <a:alpha val="93000"/>
                </a:srgbClr>
              </a:gs>
              <a:gs pos="100000">
                <a:srgbClr val="007074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TextBox 10">
            <a:extLst>
              <a:ext uri="{FF2B5EF4-FFF2-40B4-BE49-F238E27FC236}">
                <a16:creationId xmlns:a16="http://schemas.microsoft.com/office/drawing/2014/main" id="{E3E37CEF-F78E-9E13-0808-2745169C121A}"/>
              </a:ext>
            </a:extLst>
          </p:cNvPr>
          <p:cNvSpPr txBox="1"/>
          <p:nvPr/>
        </p:nvSpPr>
        <p:spPr>
          <a:xfrm>
            <a:off x="1023467" y="8343900"/>
            <a:ext cx="12127137" cy="6113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280"/>
              </a:lnSpc>
            </a:pPr>
            <a:r>
              <a:rPr lang="en-US" sz="3300" dirty="0">
                <a:solidFill>
                  <a:srgbClr val="007074"/>
                </a:solidFill>
                <a:latin typeface="TT Commons Pro Bold"/>
              </a:rPr>
              <a:t>With disturbances</a:t>
            </a:r>
          </a:p>
        </p:txBody>
      </p:sp>
    </p:spTree>
    <p:extLst>
      <p:ext uri="{BB962C8B-B14F-4D97-AF65-F5344CB8AC3E}">
        <p14:creationId xmlns:p14="http://schemas.microsoft.com/office/powerpoint/2010/main" val="37392127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rcRect r="28197" b="39378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>
            <a:off x="0" y="-28575"/>
            <a:ext cx="18288000" cy="0"/>
          </a:xfrm>
          <a:prstGeom prst="line">
            <a:avLst/>
          </a:prstGeom>
          <a:ln w="85725" cap="flat">
            <a:solidFill>
              <a:srgbClr val="007074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4" name="Group 4"/>
          <p:cNvGrpSpPr>
            <a:grpSpLocks noGrp="1" noUngrp="1" noRot="1" noMove="1" noResize="1"/>
          </p:cNvGrpSpPr>
          <p:nvPr/>
        </p:nvGrpSpPr>
        <p:grpSpPr>
          <a:xfrm rot="-1018602">
            <a:off x="8039333" y="8905548"/>
            <a:ext cx="13981343" cy="6487382"/>
            <a:chOff x="0" y="0"/>
            <a:chExt cx="6233160" cy="2892204"/>
          </a:xfrm>
        </p:grpSpPr>
        <p:sp>
          <p:nvSpPr>
            <p:cNvPr id="5" name="Freeform 5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0" y="-10160"/>
              <a:ext cx="6233160" cy="2913794"/>
            </a:xfrm>
            <a:custGeom>
              <a:avLst/>
              <a:gdLst/>
              <a:ahLst/>
              <a:cxnLst/>
              <a:rect l="l" t="t" r="r" b="b"/>
              <a:pathLst>
                <a:path w="6233160" h="2913794">
                  <a:moveTo>
                    <a:pt x="5897880" y="579120"/>
                  </a:moveTo>
                  <a:lnTo>
                    <a:pt x="3451860" y="40640"/>
                  </a:lnTo>
                  <a:cubicBezTo>
                    <a:pt x="3267710" y="0"/>
                    <a:pt x="2965450" y="0"/>
                    <a:pt x="2781300" y="40640"/>
                  </a:cubicBezTo>
                  <a:lnTo>
                    <a:pt x="335280" y="579120"/>
                  </a:lnTo>
                  <a:cubicBezTo>
                    <a:pt x="151130" y="619760"/>
                    <a:pt x="0" y="807720"/>
                    <a:pt x="0" y="996950"/>
                  </a:cubicBezTo>
                  <a:lnTo>
                    <a:pt x="0" y="1893984"/>
                  </a:lnTo>
                  <a:cubicBezTo>
                    <a:pt x="0" y="2087024"/>
                    <a:pt x="151130" y="2278794"/>
                    <a:pt x="335280" y="2320704"/>
                  </a:cubicBezTo>
                  <a:lnTo>
                    <a:pt x="2781300" y="2871884"/>
                  </a:lnTo>
                  <a:cubicBezTo>
                    <a:pt x="2965450" y="2913794"/>
                    <a:pt x="3267710" y="2913794"/>
                    <a:pt x="3451860" y="2871884"/>
                  </a:cubicBezTo>
                  <a:lnTo>
                    <a:pt x="5897880" y="2320704"/>
                  </a:lnTo>
                  <a:cubicBezTo>
                    <a:pt x="6082030" y="2278794"/>
                    <a:pt x="6233160" y="2087024"/>
                    <a:pt x="6233160" y="1893984"/>
                  </a:cubicBezTo>
                  <a:lnTo>
                    <a:pt x="6233160" y="996950"/>
                  </a:lnTo>
                  <a:cubicBezTo>
                    <a:pt x="6233160" y="807720"/>
                    <a:pt x="6082030" y="619760"/>
                    <a:pt x="5897880" y="579120"/>
                  </a:cubicBezTo>
                  <a:close/>
                </a:path>
              </a:pathLst>
            </a:custGeom>
            <a:solidFill>
              <a:srgbClr val="007074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968747" y="780694"/>
            <a:ext cx="12365262" cy="1037949"/>
            <a:chOff x="0" y="123825"/>
            <a:chExt cx="16233016" cy="3214554"/>
          </a:xfrm>
        </p:grpSpPr>
        <p:sp>
          <p:nvSpPr>
            <p:cNvPr id="7" name="TextBox 7"/>
            <p:cNvSpPr txBox="1"/>
            <p:nvPr/>
          </p:nvSpPr>
          <p:spPr>
            <a:xfrm>
              <a:off x="63500" y="2344178"/>
              <a:ext cx="16169516" cy="78917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5280"/>
                </a:lnSpc>
              </a:pPr>
              <a:endParaRPr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123825"/>
              <a:ext cx="14145169" cy="321455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375"/>
                </a:lnSpc>
              </a:pPr>
              <a:r>
                <a:rPr lang="en-US" sz="8844" dirty="0">
                  <a:solidFill>
                    <a:srgbClr val="007074"/>
                  </a:solidFill>
                  <a:latin typeface="TT Commons Pro Bold"/>
                </a:rPr>
                <a:t>LQ Controller</a:t>
              </a:r>
            </a:p>
            <a:p>
              <a:pPr>
                <a:lnSpc>
                  <a:spcPts val="9375"/>
                </a:lnSpc>
              </a:pPr>
              <a:endParaRPr lang="en-US" sz="8844" dirty="0">
                <a:solidFill>
                  <a:srgbClr val="007074"/>
                </a:solidFill>
                <a:latin typeface="TT Commons Pro Bold"/>
              </a:endParaRPr>
            </a:p>
          </p:txBody>
        </p:sp>
      </p:grpSp>
      <p:sp>
        <p:nvSpPr>
          <p:cNvPr id="9" name="TextBox 9"/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5030004" y="9296400"/>
            <a:ext cx="2712910" cy="8166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120"/>
              </a:lnSpc>
            </a:pPr>
            <a:r>
              <a:rPr lang="en-US" sz="2000" dirty="0">
                <a:solidFill>
                  <a:srgbClr val="6AABA5"/>
                </a:solidFill>
                <a:latin typeface="TT Commons Pro Bold"/>
              </a:rPr>
              <a:t>UNIVERSITÀ DI PAVIA</a:t>
            </a:r>
          </a:p>
          <a:p>
            <a:pPr algn="r">
              <a:lnSpc>
                <a:spcPts val="2120"/>
              </a:lnSpc>
            </a:pPr>
            <a:r>
              <a:rPr lang="en-US" sz="2000" dirty="0" err="1">
                <a:solidFill>
                  <a:srgbClr val="6AABA5"/>
                </a:solidFill>
                <a:latin typeface="TT Commons Pro Bold"/>
              </a:rPr>
              <a:t>a.a.</a:t>
            </a:r>
            <a:r>
              <a:rPr lang="en-US" sz="2000" dirty="0">
                <a:solidFill>
                  <a:srgbClr val="6AABA5"/>
                </a:solidFill>
                <a:latin typeface="TT Commons Pro Bold"/>
              </a:rPr>
              <a:t> 2022/2023</a:t>
            </a:r>
          </a:p>
          <a:p>
            <a:pPr algn="r">
              <a:lnSpc>
                <a:spcPts val="2120"/>
              </a:lnSpc>
            </a:pPr>
            <a:endParaRPr lang="en-US" sz="2000" dirty="0">
              <a:solidFill>
                <a:srgbClr val="6AABA5"/>
              </a:solidFill>
              <a:latin typeface="TT Commons Pro Bold"/>
            </a:endParaRP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8855DC49-878D-D4C7-FC06-27CDDAC7382E}"/>
              </a:ext>
            </a:extLst>
          </p:cNvPr>
          <p:cNvSpPr/>
          <p:nvPr/>
        </p:nvSpPr>
        <p:spPr>
          <a:xfrm>
            <a:off x="1028701" y="2797034"/>
            <a:ext cx="7282112" cy="5527815"/>
          </a:xfrm>
          <a:prstGeom prst="rect">
            <a:avLst/>
          </a:prstGeom>
          <a:solidFill>
            <a:srgbClr val="00707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1" name="Elemento grafico 10">
            <a:extLst>
              <a:ext uri="{FF2B5EF4-FFF2-40B4-BE49-F238E27FC236}">
                <a16:creationId xmlns:a16="http://schemas.microsoft.com/office/drawing/2014/main" id="{1ABC0D80-F50F-3A60-89F9-979AE41903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117446" y="2900476"/>
            <a:ext cx="7104620" cy="5328465"/>
          </a:xfrm>
          <a:prstGeom prst="rect">
            <a:avLst/>
          </a:prstGeom>
        </p:spPr>
      </p:pic>
      <p:sp>
        <p:nvSpPr>
          <p:cNvPr id="15" name="Rettangolo 14">
            <a:extLst>
              <a:ext uri="{FF2B5EF4-FFF2-40B4-BE49-F238E27FC236}">
                <a16:creationId xmlns:a16="http://schemas.microsoft.com/office/drawing/2014/main" id="{931EC8E1-9DFB-47D1-885D-0FD11C2286D6}"/>
              </a:ext>
            </a:extLst>
          </p:cNvPr>
          <p:cNvSpPr/>
          <p:nvPr/>
        </p:nvSpPr>
        <p:spPr>
          <a:xfrm>
            <a:off x="9779626" y="2797034"/>
            <a:ext cx="7282112" cy="5527815"/>
          </a:xfrm>
          <a:prstGeom prst="rect">
            <a:avLst/>
          </a:prstGeom>
          <a:solidFill>
            <a:srgbClr val="00707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6" name="Elemento grafico 15">
            <a:extLst>
              <a:ext uri="{FF2B5EF4-FFF2-40B4-BE49-F238E27FC236}">
                <a16:creationId xmlns:a16="http://schemas.microsoft.com/office/drawing/2014/main" id="{D0BB8821-BF17-8D70-4328-5E047AA0303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9868371" y="2900476"/>
            <a:ext cx="7104620" cy="5328465"/>
          </a:xfrm>
          <a:prstGeom prst="rect">
            <a:avLst/>
          </a:prstGeom>
        </p:spPr>
      </p:pic>
      <p:sp>
        <p:nvSpPr>
          <p:cNvPr id="24" name="Triangolo isoscele 23">
            <a:extLst>
              <a:ext uri="{FF2B5EF4-FFF2-40B4-BE49-F238E27FC236}">
                <a16:creationId xmlns:a16="http://schemas.microsoft.com/office/drawing/2014/main" id="{7271E4FC-A272-FD79-34AF-3509248969E4}"/>
              </a:ext>
            </a:extLst>
          </p:cNvPr>
          <p:cNvSpPr/>
          <p:nvPr/>
        </p:nvSpPr>
        <p:spPr>
          <a:xfrm rot="15319407">
            <a:off x="6013049" y="4017917"/>
            <a:ext cx="5348396" cy="3659227"/>
          </a:xfrm>
          <a:custGeom>
            <a:avLst/>
            <a:gdLst>
              <a:gd name="connsiteX0" fmla="*/ 0 w 4193388"/>
              <a:gd name="connsiteY0" fmla="*/ 3438312 h 3438312"/>
              <a:gd name="connsiteX1" fmla="*/ 2096694 w 4193388"/>
              <a:gd name="connsiteY1" fmla="*/ 0 h 3438312"/>
              <a:gd name="connsiteX2" fmla="*/ 4193388 w 4193388"/>
              <a:gd name="connsiteY2" fmla="*/ 3438312 h 3438312"/>
              <a:gd name="connsiteX3" fmla="*/ 0 w 4193388"/>
              <a:gd name="connsiteY3" fmla="*/ 3438312 h 3438312"/>
              <a:gd name="connsiteX0" fmla="*/ 0 w 5652411"/>
              <a:gd name="connsiteY0" fmla="*/ 3438312 h 3592280"/>
              <a:gd name="connsiteX1" fmla="*/ 2096694 w 5652411"/>
              <a:gd name="connsiteY1" fmla="*/ 0 h 3592280"/>
              <a:gd name="connsiteX2" fmla="*/ 5652411 w 5652411"/>
              <a:gd name="connsiteY2" fmla="*/ 3592280 h 3592280"/>
              <a:gd name="connsiteX3" fmla="*/ 0 w 5652411"/>
              <a:gd name="connsiteY3" fmla="*/ 3438312 h 3592280"/>
              <a:gd name="connsiteX0" fmla="*/ 0 w 5263867"/>
              <a:gd name="connsiteY0" fmla="*/ 2203697 h 3592280"/>
              <a:gd name="connsiteX1" fmla="*/ 1708150 w 5263867"/>
              <a:gd name="connsiteY1" fmla="*/ 0 h 3592280"/>
              <a:gd name="connsiteX2" fmla="*/ 5263867 w 5263867"/>
              <a:gd name="connsiteY2" fmla="*/ 3592280 h 3592280"/>
              <a:gd name="connsiteX3" fmla="*/ 0 w 5263867"/>
              <a:gd name="connsiteY3" fmla="*/ 2203697 h 3592280"/>
              <a:gd name="connsiteX0" fmla="*/ 0 w 5342042"/>
              <a:gd name="connsiteY0" fmla="*/ 2203697 h 3556959"/>
              <a:gd name="connsiteX1" fmla="*/ 1708150 w 5342042"/>
              <a:gd name="connsiteY1" fmla="*/ 0 h 3556959"/>
              <a:gd name="connsiteX2" fmla="*/ 5342042 w 5342042"/>
              <a:gd name="connsiteY2" fmla="*/ 3556959 h 3556959"/>
              <a:gd name="connsiteX3" fmla="*/ 0 w 5342042"/>
              <a:gd name="connsiteY3" fmla="*/ 2203697 h 3556959"/>
              <a:gd name="connsiteX0" fmla="*/ 0 w 5342371"/>
              <a:gd name="connsiteY0" fmla="*/ 2203697 h 3561968"/>
              <a:gd name="connsiteX1" fmla="*/ 1708150 w 5342371"/>
              <a:gd name="connsiteY1" fmla="*/ 0 h 3561968"/>
              <a:gd name="connsiteX2" fmla="*/ 5342371 w 5342371"/>
              <a:gd name="connsiteY2" fmla="*/ 3561968 h 3561968"/>
              <a:gd name="connsiteX3" fmla="*/ 0 w 5342371"/>
              <a:gd name="connsiteY3" fmla="*/ 2203697 h 3561968"/>
              <a:gd name="connsiteX0" fmla="*/ 0 w 5373809"/>
              <a:gd name="connsiteY0" fmla="*/ 2281878 h 3561968"/>
              <a:gd name="connsiteX1" fmla="*/ 1739588 w 5373809"/>
              <a:gd name="connsiteY1" fmla="*/ 0 h 3561968"/>
              <a:gd name="connsiteX2" fmla="*/ 5373809 w 5373809"/>
              <a:gd name="connsiteY2" fmla="*/ 3561968 h 3561968"/>
              <a:gd name="connsiteX3" fmla="*/ 0 w 5373809"/>
              <a:gd name="connsiteY3" fmla="*/ 2281878 h 3561968"/>
              <a:gd name="connsiteX0" fmla="*/ 0 w 5373809"/>
              <a:gd name="connsiteY0" fmla="*/ 2236077 h 3516167"/>
              <a:gd name="connsiteX1" fmla="*/ 1616958 w 5373809"/>
              <a:gd name="connsiteY1" fmla="*/ 0 h 3516167"/>
              <a:gd name="connsiteX2" fmla="*/ 5373809 w 5373809"/>
              <a:gd name="connsiteY2" fmla="*/ 3516167 h 3516167"/>
              <a:gd name="connsiteX3" fmla="*/ 0 w 5373809"/>
              <a:gd name="connsiteY3" fmla="*/ 2236077 h 3516167"/>
              <a:gd name="connsiteX0" fmla="*/ 0 w 5367189"/>
              <a:gd name="connsiteY0" fmla="*/ 2199888 h 3516167"/>
              <a:gd name="connsiteX1" fmla="*/ 1610338 w 5367189"/>
              <a:gd name="connsiteY1" fmla="*/ 0 h 3516167"/>
              <a:gd name="connsiteX2" fmla="*/ 5367189 w 5367189"/>
              <a:gd name="connsiteY2" fmla="*/ 3516167 h 3516167"/>
              <a:gd name="connsiteX3" fmla="*/ 0 w 5367189"/>
              <a:gd name="connsiteY3" fmla="*/ 2199888 h 3516167"/>
              <a:gd name="connsiteX0" fmla="*/ 0 w 5378993"/>
              <a:gd name="connsiteY0" fmla="*/ 2182743 h 3516167"/>
              <a:gd name="connsiteX1" fmla="*/ 1622142 w 5378993"/>
              <a:gd name="connsiteY1" fmla="*/ 0 h 3516167"/>
              <a:gd name="connsiteX2" fmla="*/ 5378993 w 5378993"/>
              <a:gd name="connsiteY2" fmla="*/ 3516167 h 3516167"/>
              <a:gd name="connsiteX3" fmla="*/ 0 w 5378993"/>
              <a:gd name="connsiteY3" fmla="*/ 2182743 h 3516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78993" h="3516167">
                <a:moveTo>
                  <a:pt x="0" y="2182743"/>
                </a:moveTo>
                <a:lnTo>
                  <a:pt x="1622142" y="0"/>
                </a:lnTo>
                <a:lnTo>
                  <a:pt x="5378993" y="3516167"/>
                </a:lnTo>
                <a:lnTo>
                  <a:pt x="0" y="2182743"/>
                </a:lnTo>
                <a:close/>
              </a:path>
            </a:pathLst>
          </a:custGeom>
          <a:gradFill>
            <a:gsLst>
              <a:gs pos="0">
                <a:srgbClr val="007074">
                  <a:alpha val="40000"/>
                </a:srgbClr>
              </a:gs>
              <a:gs pos="74000">
                <a:srgbClr val="007074">
                  <a:alpha val="93000"/>
                </a:srgbClr>
              </a:gs>
              <a:gs pos="83000">
                <a:srgbClr val="007074">
                  <a:alpha val="93000"/>
                </a:srgbClr>
              </a:gs>
              <a:gs pos="100000">
                <a:srgbClr val="007074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5" name="TextBox 10">
            <a:extLst>
              <a:ext uri="{FF2B5EF4-FFF2-40B4-BE49-F238E27FC236}">
                <a16:creationId xmlns:a16="http://schemas.microsoft.com/office/drawing/2014/main" id="{AB4E18B7-D310-823C-2342-99B5248A672F}"/>
              </a:ext>
            </a:extLst>
          </p:cNvPr>
          <p:cNvSpPr txBox="1"/>
          <p:nvPr/>
        </p:nvSpPr>
        <p:spPr>
          <a:xfrm>
            <a:off x="1028701" y="1912171"/>
            <a:ext cx="12127137" cy="6113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280"/>
              </a:lnSpc>
            </a:pPr>
            <a:r>
              <a:rPr lang="en-US" sz="3300" dirty="0">
                <a:solidFill>
                  <a:srgbClr val="007074"/>
                </a:solidFill>
                <a:latin typeface="TT Commons Pro Bold"/>
              </a:rPr>
              <a:t>Current:</a:t>
            </a:r>
          </a:p>
        </p:txBody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id="{E5479C64-19C5-CC09-6AEA-0934260CF536}"/>
              </a:ext>
            </a:extLst>
          </p:cNvPr>
          <p:cNvSpPr txBox="1"/>
          <p:nvPr/>
        </p:nvSpPr>
        <p:spPr>
          <a:xfrm>
            <a:off x="1023467" y="8343900"/>
            <a:ext cx="12127137" cy="6113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280"/>
              </a:lnSpc>
            </a:pPr>
            <a:r>
              <a:rPr lang="en-US" sz="3300" dirty="0">
                <a:solidFill>
                  <a:srgbClr val="007074"/>
                </a:solidFill>
                <a:latin typeface="TT Commons Pro Bold"/>
              </a:rPr>
              <a:t>Without disturbances</a:t>
            </a:r>
          </a:p>
        </p:txBody>
      </p:sp>
    </p:spTree>
    <p:extLst>
      <p:ext uri="{BB962C8B-B14F-4D97-AF65-F5344CB8AC3E}">
        <p14:creationId xmlns:p14="http://schemas.microsoft.com/office/powerpoint/2010/main" val="30961357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rcRect r="28197" b="39378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>
            <a:off x="0" y="-28575"/>
            <a:ext cx="18288000" cy="0"/>
          </a:xfrm>
          <a:prstGeom prst="line">
            <a:avLst/>
          </a:prstGeom>
          <a:ln w="85725" cap="flat">
            <a:solidFill>
              <a:srgbClr val="007074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4" name="Group 4"/>
          <p:cNvGrpSpPr>
            <a:grpSpLocks noGrp="1" noUngrp="1" noRot="1" noMove="1" noResize="1"/>
          </p:cNvGrpSpPr>
          <p:nvPr/>
        </p:nvGrpSpPr>
        <p:grpSpPr>
          <a:xfrm rot="-1018602">
            <a:off x="8039333" y="8905548"/>
            <a:ext cx="13981343" cy="6487382"/>
            <a:chOff x="0" y="0"/>
            <a:chExt cx="6233160" cy="2892204"/>
          </a:xfrm>
        </p:grpSpPr>
        <p:sp>
          <p:nvSpPr>
            <p:cNvPr id="5" name="Freeform 5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0" y="-10160"/>
              <a:ext cx="6233160" cy="2913794"/>
            </a:xfrm>
            <a:custGeom>
              <a:avLst/>
              <a:gdLst/>
              <a:ahLst/>
              <a:cxnLst/>
              <a:rect l="l" t="t" r="r" b="b"/>
              <a:pathLst>
                <a:path w="6233160" h="2913794">
                  <a:moveTo>
                    <a:pt x="5897880" y="579120"/>
                  </a:moveTo>
                  <a:lnTo>
                    <a:pt x="3451860" y="40640"/>
                  </a:lnTo>
                  <a:cubicBezTo>
                    <a:pt x="3267710" y="0"/>
                    <a:pt x="2965450" y="0"/>
                    <a:pt x="2781300" y="40640"/>
                  </a:cubicBezTo>
                  <a:lnTo>
                    <a:pt x="335280" y="579120"/>
                  </a:lnTo>
                  <a:cubicBezTo>
                    <a:pt x="151130" y="619760"/>
                    <a:pt x="0" y="807720"/>
                    <a:pt x="0" y="996950"/>
                  </a:cubicBezTo>
                  <a:lnTo>
                    <a:pt x="0" y="1893984"/>
                  </a:lnTo>
                  <a:cubicBezTo>
                    <a:pt x="0" y="2087024"/>
                    <a:pt x="151130" y="2278794"/>
                    <a:pt x="335280" y="2320704"/>
                  </a:cubicBezTo>
                  <a:lnTo>
                    <a:pt x="2781300" y="2871884"/>
                  </a:lnTo>
                  <a:cubicBezTo>
                    <a:pt x="2965450" y="2913794"/>
                    <a:pt x="3267710" y="2913794"/>
                    <a:pt x="3451860" y="2871884"/>
                  </a:cubicBezTo>
                  <a:lnTo>
                    <a:pt x="5897880" y="2320704"/>
                  </a:lnTo>
                  <a:cubicBezTo>
                    <a:pt x="6082030" y="2278794"/>
                    <a:pt x="6233160" y="2087024"/>
                    <a:pt x="6233160" y="1893984"/>
                  </a:cubicBezTo>
                  <a:lnTo>
                    <a:pt x="6233160" y="996950"/>
                  </a:lnTo>
                  <a:cubicBezTo>
                    <a:pt x="6233160" y="807720"/>
                    <a:pt x="6082030" y="619760"/>
                    <a:pt x="5897880" y="579120"/>
                  </a:cubicBezTo>
                  <a:close/>
                </a:path>
              </a:pathLst>
            </a:custGeom>
            <a:solidFill>
              <a:srgbClr val="007074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968747" y="780694"/>
            <a:ext cx="12365262" cy="1037949"/>
            <a:chOff x="0" y="123825"/>
            <a:chExt cx="16233016" cy="3214554"/>
          </a:xfrm>
        </p:grpSpPr>
        <p:sp>
          <p:nvSpPr>
            <p:cNvPr id="7" name="TextBox 7"/>
            <p:cNvSpPr txBox="1"/>
            <p:nvPr/>
          </p:nvSpPr>
          <p:spPr>
            <a:xfrm>
              <a:off x="63500" y="2344178"/>
              <a:ext cx="16169516" cy="78917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5280"/>
                </a:lnSpc>
              </a:pPr>
              <a:endParaRPr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123825"/>
              <a:ext cx="14145169" cy="321455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375"/>
                </a:lnSpc>
              </a:pPr>
              <a:r>
                <a:rPr lang="en-US" sz="8844" dirty="0">
                  <a:solidFill>
                    <a:srgbClr val="007074"/>
                  </a:solidFill>
                  <a:latin typeface="TT Commons Pro Bold"/>
                </a:rPr>
                <a:t>LQ Controller</a:t>
              </a:r>
            </a:p>
            <a:p>
              <a:pPr>
                <a:lnSpc>
                  <a:spcPts val="9375"/>
                </a:lnSpc>
              </a:pPr>
              <a:endParaRPr lang="en-US" sz="8844" dirty="0">
                <a:solidFill>
                  <a:srgbClr val="007074"/>
                </a:solidFill>
                <a:latin typeface="TT Commons Pro Bold"/>
              </a:endParaRPr>
            </a:p>
          </p:txBody>
        </p:sp>
      </p:grpSp>
      <p:sp>
        <p:nvSpPr>
          <p:cNvPr id="9" name="TextBox 9"/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5030004" y="9296400"/>
            <a:ext cx="2712910" cy="8166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120"/>
              </a:lnSpc>
            </a:pPr>
            <a:r>
              <a:rPr lang="en-US" sz="2000" dirty="0">
                <a:solidFill>
                  <a:srgbClr val="6AABA5"/>
                </a:solidFill>
                <a:latin typeface="TT Commons Pro Bold"/>
              </a:rPr>
              <a:t>UNIVERSITÀ DI PAVIA</a:t>
            </a:r>
          </a:p>
          <a:p>
            <a:pPr algn="r">
              <a:lnSpc>
                <a:spcPts val="2120"/>
              </a:lnSpc>
            </a:pPr>
            <a:r>
              <a:rPr lang="en-US" sz="2000" dirty="0" err="1">
                <a:solidFill>
                  <a:srgbClr val="6AABA5"/>
                </a:solidFill>
                <a:latin typeface="TT Commons Pro Bold"/>
              </a:rPr>
              <a:t>a.a.</a:t>
            </a:r>
            <a:r>
              <a:rPr lang="en-US" sz="2000" dirty="0">
                <a:solidFill>
                  <a:srgbClr val="6AABA5"/>
                </a:solidFill>
                <a:latin typeface="TT Commons Pro Bold"/>
              </a:rPr>
              <a:t> 2022/2023</a:t>
            </a:r>
          </a:p>
          <a:p>
            <a:pPr algn="r">
              <a:lnSpc>
                <a:spcPts val="2120"/>
              </a:lnSpc>
            </a:pPr>
            <a:endParaRPr lang="en-US" sz="2000" dirty="0">
              <a:solidFill>
                <a:srgbClr val="6AABA5"/>
              </a:solidFill>
              <a:latin typeface="TT Commons Pro Bold"/>
            </a:endParaRP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8855DC49-878D-D4C7-FC06-27CDDAC7382E}"/>
              </a:ext>
            </a:extLst>
          </p:cNvPr>
          <p:cNvSpPr/>
          <p:nvPr/>
        </p:nvSpPr>
        <p:spPr>
          <a:xfrm>
            <a:off x="1028701" y="2797034"/>
            <a:ext cx="7282112" cy="5527815"/>
          </a:xfrm>
          <a:prstGeom prst="rect">
            <a:avLst/>
          </a:prstGeom>
          <a:solidFill>
            <a:srgbClr val="00707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1" name="Elemento grafico 10">
            <a:extLst>
              <a:ext uri="{FF2B5EF4-FFF2-40B4-BE49-F238E27FC236}">
                <a16:creationId xmlns:a16="http://schemas.microsoft.com/office/drawing/2014/main" id="{1ABC0D80-F50F-3A60-89F9-979AE41903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117446" y="2900476"/>
            <a:ext cx="7104620" cy="5328465"/>
          </a:xfrm>
          <a:prstGeom prst="rect">
            <a:avLst/>
          </a:prstGeom>
        </p:spPr>
      </p:pic>
      <p:sp>
        <p:nvSpPr>
          <p:cNvPr id="15" name="Rettangolo 14">
            <a:extLst>
              <a:ext uri="{FF2B5EF4-FFF2-40B4-BE49-F238E27FC236}">
                <a16:creationId xmlns:a16="http://schemas.microsoft.com/office/drawing/2014/main" id="{931EC8E1-9DFB-47D1-885D-0FD11C2286D6}"/>
              </a:ext>
            </a:extLst>
          </p:cNvPr>
          <p:cNvSpPr/>
          <p:nvPr/>
        </p:nvSpPr>
        <p:spPr>
          <a:xfrm>
            <a:off x="9779626" y="2797034"/>
            <a:ext cx="7282112" cy="5527815"/>
          </a:xfrm>
          <a:prstGeom prst="rect">
            <a:avLst/>
          </a:prstGeom>
          <a:solidFill>
            <a:srgbClr val="00707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6" name="Elemento grafico 15">
            <a:extLst>
              <a:ext uri="{FF2B5EF4-FFF2-40B4-BE49-F238E27FC236}">
                <a16:creationId xmlns:a16="http://schemas.microsoft.com/office/drawing/2014/main" id="{D0BB8821-BF17-8D70-4328-5E047AA0303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9868371" y="2900476"/>
            <a:ext cx="7104620" cy="5328465"/>
          </a:xfrm>
          <a:prstGeom prst="rect">
            <a:avLst/>
          </a:prstGeom>
        </p:spPr>
      </p:pic>
      <p:sp>
        <p:nvSpPr>
          <p:cNvPr id="25" name="TextBox 10">
            <a:extLst>
              <a:ext uri="{FF2B5EF4-FFF2-40B4-BE49-F238E27FC236}">
                <a16:creationId xmlns:a16="http://schemas.microsoft.com/office/drawing/2014/main" id="{AB4E18B7-D310-823C-2342-99B5248A672F}"/>
              </a:ext>
            </a:extLst>
          </p:cNvPr>
          <p:cNvSpPr txBox="1"/>
          <p:nvPr/>
        </p:nvSpPr>
        <p:spPr>
          <a:xfrm>
            <a:off x="1028701" y="1912171"/>
            <a:ext cx="12127137" cy="6113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280"/>
              </a:lnSpc>
            </a:pPr>
            <a:r>
              <a:rPr lang="en-US" sz="3300" dirty="0">
                <a:solidFill>
                  <a:srgbClr val="007074"/>
                </a:solidFill>
                <a:latin typeface="TT Commons Pro Bold"/>
              </a:rPr>
              <a:t>Velocity:</a:t>
            </a:r>
          </a:p>
        </p:txBody>
      </p:sp>
      <p:sp>
        <p:nvSpPr>
          <p:cNvPr id="17" name="Triangolo isoscele 23">
            <a:extLst>
              <a:ext uri="{FF2B5EF4-FFF2-40B4-BE49-F238E27FC236}">
                <a16:creationId xmlns:a16="http://schemas.microsoft.com/office/drawing/2014/main" id="{8FC05956-B433-C0BF-4190-206F61948729}"/>
              </a:ext>
            </a:extLst>
          </p:cNvPr>
          <p:cNvSpPr/>
          <p:nvPr/>
        </p:nvSpPr>
        <p:spPr>
          <a:xfrm rot="6280593" flipV="1">
            <a:off x="6037519" y="3479758"/>
            <a:ext cx="5349443" cy="3607831"/>
          </a:xfrm>
          <a:custGeom>
            <a:avLst/>
            <a:gdLst>
              <a:gd name="connsiteX0" fmla="*/ 0 w 4193388"/>
              <a:gd name="connsiteY0" fmla="*/ 3438312 h 3438312"/>
              <a:gd name="connsiteX1" fmla="*/ 2096694 w 4193388"/>
              <a:gd name="connsiteY1" fmla="*/ 0 h 3438312"/>
              <a:gd name="connsiteX2" fmla="*/ 4193388 w 4193388"/>
              <a:gd name="connsiteY2" fmla="*/ 3438312 h 3438312"/>
              <a:gd name="connsiteX3" fmla="*/ 0 w 4193388"/>
              <a:gd name="connsiteY3" fmla="*/ 3438312 h 3438312"/>
              <a:gd name="connsiteX0" fmla="*/ 0 w 5652411"/>
              <a:gd name="connsiteY0" fmla="*/ 3438312 h 3592280"/>
              <a:gd name="connsiteX1" fmla="*/ 2096694 w 5652411"/>
              <a:gd name="connsiteY1" fmla="*/ 0 h 3592280"/>
              <a:gd name="connsiteX2" fmla="*/ 5652411 w 5652411"/>
              <a:gd name="connsiteY2" fmla="*/ 3592280 h 3592280"/>
              <a:gd name="connsiteX3" fmla="*/ 0 w 5652411"/>
              <a:gd name="connsiteY3" fmla="*/ 3438312 h 3592280"/>
              <a:gd name="connsiteX0" fmla="*/ 0 w 5263867"/>
              <a:gd name="connsiteY0" fmla="*/ 2203697 h 3592280"/>
              <a:gd name="connsiteX1" fmla="*/ 1708150 w 5263867"/>
              <a:gd name="connsiteY1" fmla="*/ 0 h 3592280"/>
              <a:gd name="connsiteX2" fmla="*/ 5263867 w 5263867"/>
              <a:gd name="connsiteY2" fmla="*/ 3592280 h 3592280"/>
              <a:gd name="connsiteX3" fmla="*/ 0 w 5263867"/>
              <a:gd name="connsiteY3" fmla="*/ 2203697 h 3592280"/>
              <a:gd name="connsiteX0" fmla="*/ 0 w 5342042"/>
              <a:gd name="connsiteY0" fmla="*/ 2203697 h 3556959"/>
              <a:gd name="connsiteX1" fmla="*/ 1708150 w 5342042"/>
              <a:gd name="connsiteY1" fmla="*/ 0 h 3556959"/>
              <a:gd name="connsiteX2" fmla="*/ 5342042 w 5342042"/>
              <a:gd name="connsiteY2" fmla="*/ 3556959 h 3556959"/>
              <a:gd name="connsiteX3" fmla="*/ 0 w 5342042"/>
              <a:gd name="connsiteY3" fmla="*/ 2203697 h 3556959"/>
              <a:gd name="connsiteX0" fmla="*/ 0 w 5342371"/>
              <a:gd name="connsiteY0" fmla="*/ 2203697 h 3561968"/>
              <a:gd name="connsiteX1" fmla="*/ 1708150 w 5342371"/>
              <a:gd name="connsiteY1" fmla="*/ 0 h 3561968"/>
              <a:gd name="connsiteX2" fmla="*/ 5342371 w 5342371"/>
              <a:gd name="connsiteY2" fmla="*/ 3561968 h 3561968"/>
              <a:gd name="connsiteX3" fmla="*/ 0 w 5342371"/>
              <a:gd name="connsiteY3" fmla="*/ 2203697 h 3561968"/>
              <a:gd name="connsiteX0" fmla="*/ 0 w 5342371"/>
              <a:gd name="connsiteY0" fmla="*/ 2259390 h 3617661"/>
              <a:gd name="connsiteX1" fmla="*/ 1670320 w 5342371"/>
              <a:gd name="connsiteY1" fmla="*/ 0 h 3617661"/>
              <a:gd name="connsiteX2" fmla="*/ 5342371 w 5342371"/>
              <a:gd name="connsiteY2" fmla="*/ 3617661 h 3617661"/>
              <a:gd name="connsiteX3" fmla="*/ 0 w 5342371"/>
              <a:gd name="connsiteY3" fmla="*/ 2259390 h 3617661"/>
              <a:gd name="connsiteX0" fmla="*/ 0 w 5342371"/>
              <a:gd name="connsiteY0" fmla="*/ 2238007 h 3596278"/>
              <a:gd name="connsiteX1" fmla="*/ 1660338 w 5342371"/>
              <a:gd name="connsiteY1" fmla="*/ 0 h 3596278"/>
              <a:gd name="connsiteX2" fmla="*/ 5342371 w 5342371"/>
              <a:gd name="connsiteY2" fmla="*/ 3596278 h 3596278"/>
              <a:gd name="connsiteX3" fmla="*/ 0 w 5342371"/>
              <a:gd name="connsiteY3" fmla="*/ 2238007 h 3596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42371" h="3596278">
                <a:moveTo>
                  <a:pt x="0" y="2238007"/>
                </a:moveTo>
                <a:lnTo>
                  <a:pt x="1660338" y="0"/>
                </a:lnTo>
                <a:lnTo>
                  <a:pt x="5342371" y="3596278"/>
                </a:lnTo>
                <a:lnTo>
                  <a:pt x="0" y="2238007"/>
                </a:lnTo>
                <a:close/>
              </a:path>
            </a:pathLst>
          </a:custGeom>
          <a:gradFill>
            <a:gsLst>
              <a:gs pos="0">
                <a:srgbClr val="007074">
                  <a:alpha val="40000"/>
                </a:srgbClr>
              </a:gs>
              <a:gs pos="74000">
                <a:srgbClr val="007074">
                  <a:alpha val="93000"/>
                </a:srgbClr>
              </a:gs>
              <a:gs pos="83000">
                <a:srgbClr val="007074">
                  <a:alpha val="93000"/>
                </a:srgbClr>
              </a:gs>
              <a:gs pos="100000">
                <a:srgbClr val="007074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TextBox 10">
            <a:extLst>
              <a:ext uri="{FF2B5EF4-FFF2-40B4-BE49-F238E27FC236}">
                <a16:creationId xmlns:a16="http://schemas.microsoft.com/office/drawing/2014/main" id="{E3E37CEF-F78E-9E13-0808-2745169C121A}"/>
              </a:ext>
            </a:extLst>
          </p:cNvPr>
          <p:cNvSpPr txBox="1"/>
          <p:nvPr/>
        </p:nvSpPr>
        <p:spPr>
          <a:xfrm>
            <a:off x="1023467" y="8343900"/>
            <a:ext cx="12127137" cy="6113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280"/>
              </a:lnSpc>
            </a:pPr>
            <a:r>
              <a:rPr lang="en-US" sz="3300" dirty="0">
                <a:solidFill>
                  <a:srgbClr val="007074"/>
                </a:solidFill>
                <a:latin typeface="TT Commons Pro Bold"/>
              </a:rPr>
              <a:t>Without disturbances</a:t>
            </a:r>
          </a:p>
        </p:txBody>
      </p:sp>
    </p:spTree>
    <p:extLst>
      <p:ext uri="{BB962C8B-B14F-4D97-AF65-F5344CB8AC3E}">
        <p14:creationId xmlns:p14="http://schemas.microsoft.com/office/powerpoint/2010/main" val="41312201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263</Words>
  <Application>Microsoft Office PowerPoint</Application>
  <PresentationFormat>Personalizzato</PresentationFormat>
  <Paragraphs>78</Paragraphs>
  <Slides>14</Slides>
  <Notes>0</Notes>
  <HiddenSlides>1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14</vt:i4>
      </vt:variant>
    </vt:vector>
  </HeadingPairs>
  <TitlesOfParts>
    <vt:vector size="19" baseType="lpstr">
      <vt:lpstr>Libre Baskerville Bold Italics</vt:lpstr>
      <vt:lpstr>Arial</vt:lpstr>
      <vt:lpstr>TT Commons Pro Bold</vt:lpstr>
      <vt:lpstr>Calibri</vt:lpstr>
      <vt:lpstr>Office Theme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Industrial Control</dc:title>
  <cp:lastModifiedBy>MASTELLA DIEGO</cp:lastModifiedBy>
  <cp:revision>8</cp:revision>
  <dcterms:created xsi:type="dcterms:W3CDTF">2006-08-16T00:00:00Z</dcterms:created>
  <dcterms:modified xsi:type="dcterms:W3CDTF">2023-06-12T10:13:11Z</dcterms:modified>
  <dc:identifier>DAFkkd0JmJI</dc:identifier>
</cp:coreProperties>
</file>