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2" r:id="rId11"/>
    <p:sldId id="281" r:id="rId12"/>
    <p:sldId id="280" r:id="rId13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oprog.ru/post/1167" TargetMode="External"/><Relationship Id="rId2" Type="http://schemas.openxmlformats.org/officeDocument/2006/relationships/hyperlink" Target="https://radioprog.ru/post/116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ppstudio.com/post/446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5920" y="1798320"/>
            <a:ext cx="11354761" cy="273493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Строки в стиле </a:t>
            </a:r>
            <a:r>
              <a:rPr lang="en-US" smtClean="0"/>
              <a:t>C-</a:t>
            </a:r>
            <a:r>
              <a:rPr lang="ru-RU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String </a:t>
            </a:r>
            <a:r>
              <a:rPr lang="ru-RU" dirty="0"/>
              <a:t>в стиле </a:t>
            </a:r>
            <a:r>
              <a:rPr lang="en-US" dirty="0"/>
              <a:t>C++.</a:t>
            </a:r>
            <a:br>
              <a:rPr lang="en-US" dirty="0"/>
            </a:br>
            <a:r>
              <a:rPr lang="ru-RU" dirty="0"/>
              <a:t>Чтение и запись текстовых файлов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4533499" y="6482492"/>
            <a:ext cx="2453089" cy="375508"/>
          </a:xfrm>
        </p:spPr>
        <p:txBody>
          <a:bodyPr>
            <a:normAutofit/>
          </a:bodyPr>
          <a:lstStyle/>
          <a:p>
            <a:r>
              <a:rPr lang="ru-RU" dirty="0"/>
              <a:t>07.05.2024 г. Томск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6760090" cy="1503484"/>
          </a:xfrm>
        </p:spPr>
        <p:txBody>
          <a:bodyPr>
            <a:normAutofit/>
          </a:bodyPr>
          <a:lstStyle/>
          <a:p>
            <a:r>
              <a:rPr lang="ru-RU" dirty="0"/>
              <a:t>Выступающий: </a:t>
            </a:r>
          </a:p>
          <a:p>
            <a:r>
              <a:rPr lang="ru-RU" dirty="0"/>
              <a:t>Павловский А.В., ассистент, ОАР, ИШИТР, НИ ТПУ</a:t>
            </a:r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Режимы открытия файлов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553453" y="1790702"/>
            <a:ext cx="11105147" cy="912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Режимы открытия файлов устанавливают характер использования файлов. Для установки режима в классе </a:t>
            </a:r>
            <a:r>
              <a:rPr lang="ru-RU" sz="1600" dirty="0" err="1"/>
              <a:t>ios_base</a:t>
            </a:r>
            <a:r>
              <a:rPr lang="ru-RU" sz="1600" dirty="0"/>
              <a:t> предусмотрены константы, которые определяют режим открытия файлов.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604" y="3628975"/>
            <a:ext cx="6220326" cy="1244739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ofstream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"cppstudio.txt"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ios_base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::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app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открываем файл для добавления информации к концу файла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fout.open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"cppstudio.txt"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ios_base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::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app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открываем файл для добавления информации к концу файла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59EA9522-1903-4A66-B7A8-B92EA2BCF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63010"/>
              </p:ext>
            </p:extLst>
          </p:nvPr>
        </p:nvGraphicFramePr>
        <p:xfrm>
          <a:off x="281675" y="2879572"/>
          <a:ext cx="5542547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633">
                  <a:extLst>
                    <a:ext uri="{9D8B030D-6E8A-4147-A177-3AD203B41FA5}">
                      <a16:colId xmlns:a16="http://schemas.microsoft.com/office/drawing/2014/main" val="253776079"/>
                    </a:ext>
                  </a:extLst>
                </a:gridCol>
                <a:gridCol w="3765914">
                  <a:extLst>
                    <a:ext uri="{9D8B030D-6E8A-4147-A177-3AD203B41FA5}">
                      <a16:colId xmlns:a16="http://schemas.microsoft.com/office/drawing/2014/main" val="3524543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>
                          <a:effectLst/>
                        </a:rPr>
                        <a:t>Константа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0861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ios_base::in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открыть файл для чтения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1932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ios_base::out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открыть файл для записи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97837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ios_base::ate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при открытии переместить указатель в конец файла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4118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ios_base::app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открыть файл для записи в конец файла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8479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ios_base::trunc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удалить содержимое файла, если он существует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475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ios_base::binary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открытие файла в двоичном режиме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74610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00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F9F25-9D18-447F-B5C6-13CCEE29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3EF6B-194E-4D2D-ABFD-84971981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Строки в стиле </a:t>
            </a:r>
            <a:r>
              <a:rPr lang="en-US" dirty="0"/>
              <a:t>C</a:t>
            </a:r>
            <a:r>
              <a:rPr lang="ru-RU" dirty="0"/>
              <a:t> – </a:t>
            </a:r>
            <a:r>
              <a:rPr lang="en-US" dirty="0">
                <a:hlinkClick r:id="rId2"/>
              </a:rPr>
              <a:t>https://radioprog.ru/post/1166</a:t>
            </a:r>
            <a:r>
              <a:rPr lang="ru-RU" dirty="0"/>
              <a:t>.</a:t>
            </a:r>
          </a:p>
          <a:p>
            <a:r>
              <a:rPr lang="en-US" dirty="0"/>
              <a:t>String </a:t>
            </a:r>
            <a:r>
              <a:rPr lang="ru-RU" dirty="0"/>
              <a:t>в стиле С++ – </a:t>
            </a:r>
            <a:r>
              <a:rPr lang="en-US" dirty="0">
                <a:hlinkClick r:id="rId3"/>
              </a:rPr>
              <a:t>https://radioprog.ru/post/1167</a:t>
            </a:r>
            <a:r>
              <a:rPr lang="ru-RU" dirty="0"/>
              <a:t>.</a:t>
            </a:r>
          </a:p>
          <a:p>
            <a:r>
              <a:rPr lang="ru-RU" dirty="0"/>
              <a:t>Работа с файлами в С++ – </a:t>
            </a:r>
            <a:r>
              <a:rPr lang="en-US" dirty="0">
                <a:hlinkClick r:id="rId4"/>
              </a:rPr>
              <a:t>http://cppstudio.com/post/446/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3AB34B-44E4-47B0-806E-7790D268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0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5920" y="1798320"/>
            <a:ext cx="11354761" cy="273493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Строки в стиле </a:t>
            </a:r>
            <a:r>
              <a:rPr lang="en-US" dirty="0"/>
              <a:t>C</a:t>
            </a:r>
            <a:r>
              <a:rPr lang="ru-RU" dirty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String </a:t>
            </a:r>
            <a:r>
              <a:rPr lang="ru-RU" dirty="0"/>
              <a:t>в стиле </a:t>
            </a:r>
            <a:r>
              <a:rPr lang="en-US" dirty="0"/>
              <a:t>C++.</a:t>
            </a:r>
            <a:br>
              <a:rPr lang="en-US" dirty="0"/>
            </a:br>
            <a:r>
              <a:rPr lang="ru-RU" dirty="0"/>
              <a:t>Чтение и запись текстовых файлов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4533499" y="6482492"/>
            <a:ext cx="2453089" cy="375508"/>
          </a:xfrm>
        </p:spPr>
        <p:txBody>
          <a:bodyPr>
            <a:normAutofit/>
          </a:bodyPr>
          <a:lstStyle/>
          <a:p>
            <a:r>
              <a:rPr lang="ru-RU" dirty="0"/>
              <a:t>07.05.2024 г. Томск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6760090" cy="1503484"/>
          </a:xfrm>
        </p:spPr>
        <p:txBody>
          <a:bodyPr>
            <a:normAutofit/>
          </a:bodyPr>
          <a:lstStyle/>
          <a:p>
            <a:r>
              <a:rPr lang="ru-RU" dirty="0"/>
              <a:t>Выступающий: </a:t>
            </a:r>
          </a:p>
          <a:p>
            <a:r>
              <a:rPr lang="ru-RU" dirty="0"/>
              <a:t>Павловский А.В., ассистент, ОАР, ИШИТР, НИ ТПУ</a:t>
            </a:r>
          </a:p>
        </p:txBody>
      </p:sp>
    </p:spTree>
    <p:extLst>
      <p:ext uri="{BB962C8B-B14F-4D97-AF65-F5344CB8AC3E}">
        <p14:creationId xmlns:p14="http://schemas.microsoft.com/office/powerpoint/2010/main" val="567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Строки в стиле </a:t>
            </a:r>
            <a:r>
              <a:rPr lang="en-US" sz="2800" dirty="0"/>
              <a:t>C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5166360" y="1790701"/>
            <a:ext cx="6492240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Строка в стиле C – это просто массив символов, в котором используется нулевой терминатор. 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b="1" dirty="0"/>
              <a:t>Нулевой терминатор </a:t>
            </a:r>
            <a:r>
              <a:rPr lang="ru-RU" sz="1600" dirty="0"/>
              <a:t>– это специальный символ ('\0', ASCII код 0), используемый для обозначения конца строки. 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В более общем смысле, строка в стиле C называется </a:t>
            </a:r>
            <a:r>
              <a:rPr lang="ru-RU" sz="1600" b="1" dirty="0"/>
              <a:t>строкой с завершающим нулем</a:t>
            </a:r>
            <a:r>
              <a:rPr lang="ru-RU" sz="1600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8" y="3214386"/>
            <a:ext cx="4078705" cy="429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char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[]{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"string"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132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Строки в стиле </a:t>
            </a:r>
            <a:r>
              <a:rPr lang="en-US" sz="2800" dirty="0"/>
              <a:t>C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6882063" y="1790701"/>
            <a:ext cx="4776537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Хотя "</a:t>
            </a:r>
            <a:r>
              <a:rPr lang="ru-RU" sz="1600" dirty="0" err="1"/>
              <a:t>string</a:t>
            </a:r>
            <a:r>
              <a:rPr lang="ru-RU" sz="1600" dirty="0"/>
              <a:t>" состоит только из 6 букв, C++ автоматически добавляет нулевой терминатор в конец строки за нас (нам не нужно включать его самим). Следовательно, </a:t>
            </a:r>
            <a:r>
              <a:rPr lang="ru-RU" sz="1600" dirty="0" err="1"/>
              <a:t>myString</a:t>
            </a:r>
            <a:r>
              <a:rPr lang="ru-RU" sz="1600" dirty="0"/>
              <a:t> на самом деле представляет собой массив длиной 7!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Доказательство этого можно увидеть в следующей программе, которая выводит длину строки, а затем значения ASCII всех символов: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9" y="1708484"/>
            <a:ext cx="6220326" cy="4932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C92C2C"/>
                </a:solidFill>
                <a:effectLst/>
              </a:rPr>
              <a:t>#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include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&lt;iostream&gt;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C92C2C"/>
                </a:solidFill>
                <a:effectLst/>
              </a:rPr>
              <a:t>#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include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&lt;iterator&gt;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// </a:t>
            </a:r>
            <a:r>
              <a:rPr lang="ru-RU" sz="1600" b="0" i="0" dirty="0">
                <a:solidFill>
                  <a:srgbClr val="7D8B99"/>
                </a:solidFill>
                <a:effectLst/>
              </a:rPr>
              <a:t>для 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std::size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main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char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[]{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"string"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const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length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F9C0A"/>
                </a:solidFill>
                <a:effectLst/>
              </a:rPr>
              <a:t>static_cast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&gt;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size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))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// const int length{ </a:t>
            </a:r>
            <a:r>
              <a:rPr lang="en-US" sz="1600" b="0" i="0" dirty="0" err="1">
                <a:solidFill>
                  <a:srgbClr val="7D8B99"/>
                </a:solidFill>
                <a:effectLst/>
              </a:rPr>
              <a:t>sizeof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7D8B99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) / </a:t>
            </a:r>
            <a:r>
              <a:rPr lang="en-US" sz="1600" b="0" i="0" dirty="0" err="1">
                <a:solidFill>
                  <a:srgbClr val="7D8B99"/>
                </a:solidFill>
                <a:effectLst/>
              </a:rPr>
              <a:t>sizeof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7D8B99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[0]) }; // </a:t>
            </a:r>
            <a:r>
              <a:rPr lang="ru-RU" sz="1600" b="0" i="0" dirty="0">
                <a:solidFill>
                  <a:srgbClr val="7D8B99"/>
                </a:solidFill>
                <a:effectLst/>
              </a:rPr>
              <a:t>если 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C++17 </a:t>
            </a:r>
            <a:r>
              <a:rPr lang="ru-RU" sz="1600" b="0" i="0" dirty="0">
                <a:solidFill>
                  <a:srgbClr val="7D8B99"/>
                </a:solidFill>
                <a:effectLst/>
              </a:rPr>
              <a:t>не поддерживается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 has 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length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 characters.\n"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index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index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length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++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index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F9C0A"/>
                </a:solidFill>
                <a:effectLst/>
              </a:rPr>
              <a:t>static_cast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&gt;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[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index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])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‘ ‘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'\n’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5F6364"/>
                </a:solidFill>
                <a:effectLst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3083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Строки в стиле </a:t>
            </a:r>
            <a:r>
              <a:rPr lang="en-US" sz="2800" dirty="0"/>
              <a:t>C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838199" y="1790701"/>
            <a:ext cx="10820401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Этот 0 – это код ASCII нулевого терминатора, добавленного в конец строки.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При объявлении строк таким образом рекомендуется использовать [] и позволить компилятору самому вычислить длину массива. Таким образом, если позже вы измените строку, вам не придется изменять длину массива вручную.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Следует отметить один важный момент: строки в стиле C подчиняются всем тем же правилам, что и массивы. Это означает, что вы можете инициализировать строку при создании, но после этого вы не можете присваивать ей значения с помощью оператора присваивания!</a:t>
            </a:r>
          </a:p>
        </p:txBody>
      </p:sp>
    </p:spTree>
    <p:extLst>
      <p:ext uri="{BB962C8B-B14F-4D97-AF65-F5344CB8AC3E}">
        <p14:creationId xmlns:p14="http://schemas.microsoft.com/office/powerpoint/2010/main" val="194360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Строки в стиле </a:t>
            </a:r>
            <a:r>
              <a:rPr lang="en-US" sz="2800" dirty="0"/>
              <a:t>C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5807243" y="1790701"/>
            <a:ext cx="5851358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При печати строки в стиле C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cout</a:t>
            </a:r>
            <a:r>
              <a:rPr lang="ru-RU" sz="1600" dirty="0"/>
              <a:t> печатает символы до тех пор, пока не встретит нулевой терминатор. Если вы случайно перезапишете нулевой терминатор строки (например, присвоив что-то элементу </a:t>
            </a:r>
            <a:r>
              <a:rPr lang="ru-RU" sz="1600" dirty="0" err="1"/>
              <a:t>myString</a:t>
            </a:r>
            <a:r>
              <a:rPr lang="ru-RU" sz="1600" dirty="0"/>
              <a:t>[6]), вы получите не только все символы в строке, но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cout</a:t>
            </a:r>
            <a:r>
              <a:rPr lang="ru-RU" sz="1600" dirty="0"/>
              <a:t> просто продолжит печатать всё из соседних слотов памяти до тех пор, пока не наткнется на 0!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Обратите внимание, что это нормально, если массив по размеру больше, чем содержащаяся в нем строка: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8" y="2791326"/>
            <a:ext cx="5121440" cy="2462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C92C2C"/>
                </a:solidFill>
                <a:effectLst/>
              </a:rPr>
              <a:t>#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include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&lt;iostream&gt;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main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char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name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[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20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]{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"Alex"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// </a:t>
            </a:r>
            <a:r>
              <a:rPr lang="ru-RU" sz="1600" b="0" i="0" dirty="0">
                <a:solidFill>
                  <a:srgbClr val="7D8B99"/>
                </a:solidFill>
                <a:effectLst/>
              </a:rPr>
              <a:t>используется только 5 символов (4 буквы + нулевой терминатор)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"My name is: 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name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'\n’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5F6364"/>
                </a:solidFill>
                <a:effectLst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637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STRING</a:t>
            </a:r>
            <a:r>
              <a:rPr lang="ru-RU" sz="2800" dirty="0"/>
              <a:t> в стиле </a:t>
            </a:r>
            <a:r>
              <a:rPr lang="en-US" sz="2800" dirty="0"/>
              <a:t>C++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5426242" y="1469859"/>
            <a:ext cx="6324600" cy="5179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Внутренне </a:t>
            </a:r>
            <a:r>
              <a:rPr lang="ru-RU" sz="1600" dirty="0" err="1"/>
              <a:t>main</a:t>
            </a:r>
            <a:r>
              <a:rPr lang="ru-RU" sz="1600" dirty="0"/>
              <a:t> копирует строку "</a:t>
            </a:r>
            <a:r>
              <a:rPr lang="ru-RU" sz="1600" dirty="0" err="1"/>
              <a:t>hello</a:t>
            </a:r>
            <a:r>
              <a:rPr lang="ru-RU" sz="1600" dirty="0"/>
              <a:t>" 3 раза, в результате чего получается 4 копии. Во-первых, это строковый литерал "</a:t>
            </a:r>
            <a:r>
              <a:rPr lang="ru-RU" sz="1600" dirty="0" err="1"/>
              <a:t>hello</a:t>
            </a:r>
            <a:r>
              <a:rPr lang="ru-RU" sz="1600" dirty="0"/>
              <a:t>", который известен во время компиляции и сохраняется в двоичном файле. Одна копия создается при создании </a:t>
            </a:r>
            <a:r>
              <a:rPr lang="ru-RU" sz="1600" dirty="0" err="1"/>
              <a:t>char</a:t>
            </a:r>
            <a:r>
              <a:rPr lang="ru-RU" sz="1600" dirty="0"/>
              <a:t>[]. Следующие два объекта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 создают по одной копии строки каждый. Поскольку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 спроектирован таким образом, чтобы его можно было изменять, каждый объект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 должен содержать свою собственную копию строки, чтобы данный объект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 мог быть изменен, не затрагивая любой другой объект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.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Это верно и для константных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, даже если их нельзя изменить.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2251859"/>
            <a:ext cx="4676274" cy="3563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C92C2C"/>
                </a:solidFill>
                <a:effectLst/>
              </a:rPr>
              <a:t>#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include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&lt;iostream&gt;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C92C2C"/>
                </a:solidFill>
                <a:effectLst/>
              </a:rPr>
              <a:t>#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include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&lt;string&gt;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main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char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text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[]{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"hello"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string str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text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string more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str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text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' '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str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' '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more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'\n’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5F6364"/>
                </a:solidFill>
                <a:effectLst/>
              </a:rPr>
              <a:t>}</a:t>
            </a:r>
            <a:endParaRPr lang="ru-RU" sz="16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23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запись текстовых файлов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6882063" y="1790701"/>
            <a:ext cx="4776537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Например, необходимо создать текстовый файл и записать в него строку Работа с файлами в С++. Для этого необходимо проделать следующие шаги: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dirty="0"/>
              <a:t>1) </a:t>
            </a:r>
            <a:r>
              <a:rPr lang="ru-RU" sz="1600" dirty="0"/>
              <a:t>создать объект класса </a:t>
            </a:r>
            <a:r>
              <a:rPr lang="ru-RU" sz="1600" dirty="0" err="1"/>
              <a:t>ofstream</a:t>
            </a:r>
            <a:r>
              <a:rPr lang="ru-RU" sz="16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dirty="0"/>
              <a:t>2) </a:t>
            </a:r>
            <a:r>
              <a:rPr lang="ru-RU" sz="1600" dirty="0"/>
              <a:t>связать объект класса с файлом, в который будет производиться запись;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dirty="0"/>
              <a:t>3) </a:t>
            </a:r>
            <a:r>
              <a:rPr lang="ru-RU" sz="1600" dirty="0"/>
              <a:t>записать строку в файл;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dirty="0"/>
              <a:t>4) </a:t>
            </a:r>
            <a:r>
              <a:rPr lang="ru-RU" sz="1600" dirty="0"/>
              <a:t>закрыть файл.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4" y="2172309"/>
            <a:ext cx="6220326" cy="376989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#include</a:t>
            </a:r>
            <a:r>
              <a:rPr lang="en-US" altLang="ru-RU" sz="1600" dirty="0">
                <a:solidFill>
                  <a:srgbClr val="808080"/>
                </a:solidFill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&lt;iostre</a:t>
            </a:r>
            <a:r>
              <a:rPr lang="en-US" altLang="ru-RU" sz="1600" dirty="0">
                <a:solidFill>
                  <a:srgbClr val="808080"/>
                </a:solidFill>
              </a:rPr>
              <a:t>am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#include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&gt;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using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namespace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std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int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main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()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ofstream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"cppstudio.txt"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создаём объект класса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</a:rPr>
              <a:t>ofstream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 для записи и связываем его с файлом cppstudio.txt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&lt;&lt;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"Работа с файлами в С++"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запись строки в файл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fout.close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закрываем файл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return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0;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105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чтение текстовых файлов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6446521" y="1790701"/>
            <a:ext cx="5212080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Для того чтобы прочитать файл понадобится выполнить те же шаги, что и при записи в файл с небольшими изменениями: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1) создать объект класса </a:t>
            </a:r>
            <a:r>
              <a:rPr lang="ru-RU" sz="1600" dirty="0" err="1"/>
              <a:t>ifstream</a:t>
            </a:r>
            <a:r>
              <a:rPr lang="ru-RU" sz="1600" dirty="0"/>
              <a:t> и связать его с файлом, из которого будет производиться считывание;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2) прочитать файл;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3) закрыть файл.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84" y="1775635"/>
            <a:ext cx="5935176" cy="501998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#include 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iostream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#include 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&gt;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using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namespace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std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</a:rPr>
              <a:t>setlocale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(LC_ALL,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rus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char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[50];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буфер промежуточного хранения считываемого из файла текста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"cppstudio.txt"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открыли файл для чтения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&gt;&gt;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считали первое слово из файла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&lt;&lt;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&lt;&lt;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endl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напечатали это слово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fin.getline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50);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считали строку из файла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fin.close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закрываем файл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&lt;&lt;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&lt;&lt;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endl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напечатали эту строку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0;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777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чтение текстовых файлов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441960" y="1790701"/>
            <a:ext cx="11216641" cy="2308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В программе показаны два способа чтения из файла, первый – используя операцию передачи в поток, второй – используя функцию </a:t>
            </a:r>
            <a:r>
              <a:rPr lang="ru-RU" sz="1600" dirty="0" err="1"/>
              <a:t>getline</a:t>
            </a:r>
            <a:r>
              <a:rPr lang="ru-RU" sz="1600" dirty="0"/>
              <a:t>(). В первом случае считывается только первое слово, а во втором случае считывается строка, длинной 50 символов. Но так как в файле осталось меньше 50 символов, то считываются символы включительно до последнего. Обратите внимание на то, что считывание во второй раз продолжилось, после первого слова, а не с начала, так как первое слово было прочитано. Результат работы программы показан на рисунке.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4318C03-78B6-449B-BC2F-EE657389D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19" y="4505442"/>
            <a:ext cx="5356861" cy="848612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F2987312-7A7E-4735-B824-50FDF2B4EE2C}"/>
              </a:ext>
            </a:extLst>
          </p:cNvPr>
          <p:cNvSpPr txBox="1">
            <a:spLocks/>
          </p:cNvSpPr>
          <p:nvPr/>
        </p:nvSpPr>
        <p:spPr>
          <a:xfrm>
            <a:off x="6096000" y="4028727"/>
            <a:ext cx="5623558" cy="2650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В программу передано имя несуществующего файла или в имени допущена ошибка.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В С++ предусмотрена такая функция — </a:t>
            </a:r>
            <a:r>
              <a:rPr lang="ru-RU" sz="1600" dirty="0" err="1"/>
              <a:t>is_open</a:t>
            </a:r>
            <a:r>
              <a:rPr lang="ru-RU" sz="1600" dirty="0"/>
              <a:t>(), которая возвращает целые значения: 1 — если файл был успешно открыт, 0 — если файл открыт не был. </a:t>
            </a:r>
          </a:p>
        </p:txBody>
      </p:sp>
    </p:spTree>
    <p:extLst>
      <p:ext uri="{BB962C8B-B14F-4D97-AF65-F5344CB8AC3E}">
        <p14:creationId xmlns:p14="http://schemas.microsoft.com/office/powerpoint/2010/main" val="1463394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1102</Words>
  <Application>Microsoft Office PowerPoint</Application>
  <PresentationFormat>Широкоэкранный</PresentationFormat>
  <Paragraphs>138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Тема Office</vt:lpstr>
      <vt:lpstr>Строки в стиле C-.  String в стиле C++. Чтение и запись текстовых файлов</vt:lpstr>
      <vt:lpstr>Строки в стиле C</vt:lpstr>
      <vt:lpstr>Строки в стиле C</vt:lpstr>
      <vt:lpstr>Строки в стиле C</vt:lpstr>
      <vt:lpstr>Строки в стиле C</vt:lpstr>
      <vt:lpstr>STRING в стиле C++</vt:lpstr>
      <vt:lpstr>запись текстовых файлов</vt:lpstr>
      <vt:lpstr>чтение текстовых файлов</vt:lpstr>
      <vt:lpstr>чтение текстовых файлов</vt:lpstr>
      <vt:lpstr>Режимы открытия файлов</vt:lpstr>
      <vt:lpstr>Список литературы</vt:lpstr>
      <vt:lpstr>Строки в стиле C.  String в стиле C++. Чтение и запись текстовых файлов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Гаврильев Павел</cp:lastModifiedBy>
  <cp:revision>64</cp:revision>
  <cp:lastPrinted>2021-08-02T01:21:27Z</cp:lastPrinted>
  <dcterms:created xsi:type="dcterms:W3CDTF">2022-10-31T07:21:57Z</dcterms:created>
  <dcterms:modified xsi:type="dcterms:W3CDTF">2024-05-24T17:21:15Z</dcterms:modified>
</cp:coreProperties>
</file>