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embeddedFontLst>
    <p:embeddedFont>
      <p:font typeface="Century Gothic" panose="020B0502020202020204" pitchFamily="34" charset="0"/>
      <p:regular r:id="rId19"/>
      <p:bold r:id="rId20"/>
      <p:italic r:id="rId21"/>
      <p:boldItalic r:id="rId22"/>
    </p:embeddedFont>
  </p:embeddedFontLst>
  <p:custDataLst>
    <p:tags r:id="rId23"/>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5" d="100"/>
          <a:sy n="155" d="100"/>
        </p:scale>
        <p:origin x="41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Braxton Morrow</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The </a:t>
            </a:r>
            <a:r>
              <a:rPr lang="en-US" dirty="0" err="1"/>
              <a:t>DevSecOps</a:t>
            </a:r>
            <a:r>
              <a:rPr lang="en-US" dirty="0"/>
              <a:t> pipeline is a secure coding practice that allows the developers to utilize a full circle approach that is built around keeping code as secure as efficiently as possible. A traditional pipeline has several distinct phases: Plan, Code, Build, Test, Release, Deploy, Operate, and Monitor.</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Well typically there is no benefit to waiting, the faster you act in terms of security (ideally the day code hits an IDE) the better and more secure your system will be. A simple solution that solves your problem eloquently is ideal, also one that you can readily and rapidly use and adapt to a few different situations as the code and the program changes there will be other loopholes that need fixing and patching.</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dirty="0"/>
              <a:t>As with every security policy, no system is perfect and there will be gaps. In this case with two-factor authentication the User and the System are both vulnerable to phone cloning. I have a perfect real-life example of this. I have a friend let’s call him “Rabbit” (obviously not his real name similar to a nickname we all call him however), he was a HUUUGGGEEE Old School Runescape player and had a Hardcore Ironman(basically can’t trade with other players) he spent thousands of hours on. He was also known to do some nefarious things such as Duel Arena Gambling (players fight and duel for in game money) on his non-ironman main account, and purchasing in game gold with real USD currency (Against terms of service). He did have a two-factor authenticator setup for his account however, both of them. He apparently won a duel against some less than reputable person, and overnight while he was sleeping somehow that person cloned his phone, got ahold of his authenticator and stole both of his accounts.</a:t>
            </a: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Essentially no system is perfect, however with a solid amount of effort and thought, your system can be hard to get into and potentially not worth the effort of a would-be attacker. Making your system as hard to get into as you can help prevent some things but not everything.</a:t>
            </a: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Multi-Factor Authentication is the ability to use an outside application (an authenticator), to authorize access to your application via a 6-digit code that changes typically every 30-45 seconds. This applies to Defense-In-Depth as it adds another layer of security to your system.</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5294871" y="3509320"/>
            <a:ext cx="5789203" cy="3261353"/>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This is a chart to better allow developers and other team members to understand the severity and measure the impact that something may have.</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1402370409"/>
              </p:ext>
            </p:extLst>
          </p:nvPr>
        </p:nvGraphicFramePr>
        <p:xfrm>
          <a:off x="3171900" y="2561050"/>
          <a:ext cx="7835225" cy="420618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br>
                        <a:rPr lang="en-US" sz="3600" u="none" strike="noStrike" cap="none" dirty="0">
                          <a:solidFill>
                            <a:srgbClr val="FFD966"/>
                          </a:solidFill>
                        </a:rPr>
                      </a:br>
                      <a:r>
                        <a:rPr lang="en-US" sz="3600" u="none" strike="noStrike" cap="none" dirty="0">
                          <a:solidFill>
                            <a:srgbClr val="FFD966"/>
                          </a:solidFill>
                        </a:rPr>
                        <a:t>(Threats that are very likely to happen)</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 </a:t>
                      </a:r>
                      <a:br>
                        <a:rPr lang="en-US" sz="3600" u="none" strike="noStrike" cap="none" dirty="0">
                          <a:solidFill>
                            <a:srgbClr val="FFD966"/>
                          </a:solidFill>
                        </a:rPr>
                      </a:br>
                      <a:r>
                        <a:rPr lang="en-US" sz="3600" u="none" strike="noStrike" cap="none" dirty="0">
                          <a:solidFill>
                            <a:srgbClr val="FFD966"/>
                          </a:solidFill>
                        </a:rPr>
                        <a:t>(Standard with the highest importance)</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(Standard with the least importance)</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(Threats are not likely to happen)</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algn="l"/>
            <a:r>
              <a:rPr lang="en-US" dirty="0">
                <a:solidFill>
                  <a:srgbClr val="FFFFFF"/>
                </a:solidFill>
                <a:latin typeface="LiberationSans_20_4"/>
              </a:rPr>
              <a:t>1) Validate Input Data</a:t>
            </a:r>
          </a:p>
          <a:p>
            <a:pPr algn="l"/>
            <a:r>
              <a:rPr lang="en-US" b="0" i="0" dirty="0">
                <a:solidFill>
                  <a:srgbClr val="FFFFFF"/>
                </a:solidFill>
                <a:effectLst/>
                <a:latin typeface="LiberationSans_20_4"/>
              </a:rPr>
              <a:t>2) Heed compiler warnings</a:t>
            </a:r>
          </a:p>
          <a:p>
            <a:pPr algn="l"/>
            <a:r>
              <a:rPr lang="en-US" dirty="0">
                <a:solidFill>
                  <a:srgbClr val="FFFFFF"/>
                </a:solidFill>
                <a:latin typeface="LiberationSans_20_4"/>
              </a:rPr>
              <a:t>3) Architect and Design for Security Policies</a:t>
            </a:r>
          </a:p>
          <a:p>
            <a:pPr algn="l"/>
            <a:r>
              <a:rPr lang="en-US" b="0" i="0" dirty="0">
                <a:solidFill>
                  <a:srgbClr val="FFFFFF"/>
                </a:solidFill>
                <a:effectLst/>
                <a:latin typeface="LiberationSans_20_4"/>
              </a:rPr>
              <a:t>4) Keep it Simple (K.</a:t>
            </a:r>
            <a:r>
              <a:rPr lang="en-US" dirty="0">
                <a:solidFill>
                  <a:srgbClr val="FFFFFF"/>
                </a:solidFill>
                <a:latin typeface="LiberationSans_20_4"/>
              </a:rPr>
              <a:t>I.S.S.- Keep It Simple Stupid)</a:t>
            </a:r>
          </a:p>
          <a:p>
            <a:pPr algn="l"/>
            <a:r>
              <a:rPr lang="en-US" b="0" i="0" dirty="0">
                <a:solidFill>
                  <a:srgbClr val="FFFFFF"/>
                </a:solidFill>
                <a:effectLst/>
                <a:latin typeface="LiberationSans_20_4"/>
              </a:rPr>
              <a:t>5) Default Deny</a:t>
            </a:r>
          </a:p>
          <a:p>
            <a:pPr algn="l"/>
            <a:r>
              <a:rPr lang="en-US" dirty="0">
                <a:solidFill>
                  <a:srgbClr val="FFFFFF"/>
                </a:solidFill>
                <a:latin typeface="LiberationSans_20_4"/>
              </a:rPr>
              <a:t>6) Adhere to the Principle of Least Privilege</a:t>
            </a:r>
          </a:p>
          <a:p>
            <a:pPr algn="l"/>
            <a:r>
              <a:rPr lang="en-US" b="0" i="0" dirty="0">
                <a:solidFill>
                  <a:srgbClr val="FFFFFF"/>
                </a:solidFill>
                <a:effectLst/>
                <a:latin typeface="LiberationSans_20_4"/>
              </a:rPr>
              <a:t>7) Sanitize Data Sent to Other Systems</a:t>
            </a:r>
          </a:p>
          <a:p>
            <a:pPr algn="l"/>
            <a:r>
              <a:rPr lang="en-US" dirty="0">
                <a:solidFill>
                  <a:srgbClr val="FFFFFF"/>
                </a:solidFill>
                <a:latin typeface="LiberationSans_20_4"/>
              </a:rPr>
              <a:t>8) Practice Defense in Depth</a:t>
            </a:r>
          </a:p>
          <a:p>
            <a:pPr algn="l"/>
            <a:r>
              <a:rPr lang="en-US" b="0" i="0" dirty="0">
                <a:solidFill>
                  <a:srgbClr val="FFFFFF"/>
                </a:solidFill>
                <a:effectLst/>
                <a:latin typeface="LiberationSans_20_4"/>
              </a:rPr>
              <a:t>9) U</a:t>
            </a:r>
            <a:r>
              <a:rPr lang="en-US" dirty="0">
                <a:solidFill>
                  <a:srgbClr val="FFFFFF"/>
                </a:solidFill>
                <a:latin typeface="LiberationSans_20_4"/>
              </a:rPr>
              <a:t>se Effective Quality Assurance Techniques</a:t>
            </a:r>
            <a:endParaRPr lang="en-US" b="0" i="0" dirty="0">
              <a:solidFill>
                <a:srgbClr val="FFFFFF"/>
              </a:solidFill>
              <a:effectLst/>
              <a:latin typeface="LiberationSans_20_4"/>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285750" indent="-285750">
              <a:spcBef>
                <a:spcPts val="0"/>
              </a:spcBef>
              <a:buSzPts val="2000"/>
            </a:pPr>
            <a:r>
              <a:rPr lang="en-US" dirty="0"/>
              <a:t>1. Do not cast to an out-of-range enumeration value </a:t>
            </a:r>
          </a:p>
          <a:p>
            <a:pPr marL="228600" lvl="0" indent="-228600" algn="l" rtl="0">
              <a:lnSpc>
                <a:spcPct val="90000"/>
              </a:lnSpc>
              <a:spcBef>
                <a:spcPts val="0"/>
              </a:spcBef>
              <a:spcAft>
                <a:spcPts val="0"/>
              </a:spcAft>
              <a:buClr>
                <a:schemeClr val="lt1"/>
              </a:buClr>
              <a:buSzPts val="2000"/>
              <a:buChar char="•"/>
            </a:pPr>
            <a:r>
              <a:rPr lang="en-US" dirty="0"/>
              <a:t> 2. Use valid references, pointers, and iterators to reference elements of a container </a:t>
            </a:r>
          </a:p>
          <a:p>
            <a:pPr marL="228600" lvl="0" indent="-228600" algn="l" rtl="0">
              <a:lnSpc>
                <a:spcPct val="90000"/>
              </a:lnSpc>
              <a:spcBef>
                <a:spcPts val="0"/>
              </a:spcBef>
              <a:spcAft>
                <a:spcPts val="0"/>
              </a:spcAft>
              <a:buClr>
                <a:schemeClr val="lt1"/>
              </a:buClr>
              <a:buSzPts val="2000"/>
              <a:buChar char="•"/>
            </a:pPr>
            <a:r>
              <a:rPr lang="en-US" dirty="0"/>
              <a:t> 3. Do not attempt to create a std::string from a null pointer </a:t>
            </a:r>
          </a:p>
          <a:p>
            <a:pPr marL="342900">
              <a:spcBef>
                <a:spcPts val="0"/>
              </a:spcBef>
              <a:buSzPts val="2000"/>
            </a:pPr>
            <a:r>
              <a:rPr lang="en-US" dirty="0"/>
              <a:t>4. Do not store already-owned pointer value in an unrelated smart pointer</a:t>
            </a:r>
          </a:p>
          <a:p>
            <a:pPr marL="285750" indent="-285750">
              <a:spcBef>
                <a:spcPts val="0"/>
              </a:spcBef>
              <a:buSzPts val="2000"/>
            </a:pPr>
            <a:r>
              <a:rPr lang="en-US" dirty="0"/>
              <a:t>5. Properly deallocate dynamically allocated resources  </a:t>
            </a:r>
          </a:p>
          <a:p>
            <a:pPr marL="285750" indent="-285750">
              <a:spcBef>
                <a:spcPts val="0"/>
              </a:spcBef>
              <a:buSzPts val="2000"/>
            </a:pPr>
            <a:r>
              <a:rPr lang="en-US" dirty="0"/>
              <a:t>6. Use a static assertion to test the value of a constant expression</a:t>
            </a:r>
          </a:p>
          <a:p>
            <a:pPr marL="285750" indent="-285750">
              <a:spcBef>
                <a:spcPts val="0"/>
              </a:spcBef>
              <a:buSzPts val="2000"/>
            </a:pPr>
            <a:r>
              <a:rPr lang="en-US" dirty="0"/>
              <a:t>7. Handle all exceptions thrown before main() begins executing </a:t>
            </a:r>
          </a:p>
          <a:p>
            <a:pPr marL="285750" indent="-285750">
              <a:spcBef>
                <a:spcPts val="0"/>
              </a:spcBef>
              <a:buSzPts val="2000"/>
            </a:pPr>
            <a:r>
              <a:rPr lang="en-US" dirty="0"/>
              <a:t>8. Do not alternately input and output from a file stream without an intervening positioning call </a:t>
            </a:r>
          </a:p>
          <a:p>
            <a:pPr marL="285750" indent="-285750">
              <a:spcBef>
                <a:spcPts val="0"/>
              </a:spcBef>
              <a:buSzPts val="2000"/>
            </a:pPr>
            <a:r>
              <a:rPr lang="en-US" dirty="0"/>
              <a:t>9. Do not invoke virtual functions from constructors or destructors </a:t>
            </a:r>
          </a:p>
          <a:p>
            <a:pPr marL="285750" indent="-285750">
              <a:spcBef>
                <a:spcPts val="0"/>
              </a:spcBef>
              <a:buSzPts val="2000"/>
            </a:pPr>
            <a:r>
              <a:rPr lang="en-US" dirty="0"/>
              <a:t>10. Value returning functions must return a value from all exit paths</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b="1" dirty="0"/>
              <a:t>Encryption in rest – </a:t>
            </a:r>
            <a:r>
              <a:rPr lang="en-US" sz="2000" dirty="0"/>
              <a:t>Encryption at rest is used to prevent the attacker from accessing unencrypted data by ensuring that the data itself is encrypted when it’s on a disk. To access this data the attacker must find and utilize the encryption key or break through the encryption.</a:t>
            </a:r>
          </a:p>
          <a:p>
            <a:pPr marL="228600" lvl="0" indent="-228600" algn="l" rtl="0">
              <a:lnSpc>
                <a:spcPct val="90000"/>
              </a:lnSpc>
              <a:spcBef>
                <a:spcPts val="0"/>
              </a:spcBef>
              <a:spcAft>
                <a:spcPts val="0"/>
              </a:spcAft>
              <a:buClr>
                <a:schemeClr val="lt1"/>
              </a:buClr>
              <a:buSzPts val="2000"/>
              <a:buChar char="•"/>
            </a:pPr>
            <a:r>
              <a:rPr lang="en-US" sz="2000" b="1" dirty="0"/>
              <a:t>Encryption at Flight – </a:t>
            </a:r>
            <a:r>
              <a:rPr lang="en-US" sz="2000" dirty="0"/>
              <a:t>The process of data being encrypted in transit. Typically done when data is being sent back and forth between host and client and you don’t want an attacker to get the information.</a:t>
            </a:r>
          </a:p>
          <a:p>
            <a:pPr marL="228600" lvl="0" indent="-228600" algn="l" rtl="0">
              <a:lnSpc>
                <a:spcPct val="90000"/>
              </a:lnSpc>
              <a:spcBef>
                <a:spcPts val="0"/>
              </a:spcBef>
              <a:spcAft>
                <a:spcPts val="0"/>
              </a:spcAft>
              <a:buClr>
                <a:schemeClr val="lt1"/>
              </a:buClr>
              <a:buSzPts val="2000"/>
              <a:buChar char="•"/>
            </a:pPr>
            <a:r>
              <a:rPr lang="en-US" sz="2000" b="1" dirty="0"/>
              <a:t>Encryption in Use – </a:t>
            </a:r>
            <a:r>
              <a:rPr lang="en-US" sz="2000" dirty="0"/>
              <a:t>Encryption in Use, is exactly as it sounds, it allows data to be encrypted as it’s being used. If this gets compromised the rest of the encryption tends to fall apart as your encryption key becomes vulnerable. </a:t>
            </a:r>
            <a:endParaRPr sz="1600" b="1"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63668"/>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b="1" dirty="0"/>
              <a:t>Authentication – </a:t>
            </a:r>
            <a:r>
              <a:rPr lang="en-US" sz="2400" dirty="0"/>
              <a:t>This is where the user is confirmed as a non-attacker and a User who should have some amount of access to your system. Typically done with a Username as Password, also as I said before utilizing Two-Factor Authentication as well sometimes.</a:t>
            </a:r>
            <a:endParaRPr lang="en-US" sz="2400" b="1" dirty="0"/>
          </a:p>
          <a:p>
            <a:pPr marL="228600" lvl="0" indent="-228600" algn="l" rtl="0">
              <a:lnSpc>
                <a:spcPct val="90000"/>
              </a:lnSpc>
              <a:spcBef>
                <a:spcPts val="0"/>
              </a:spcBef>
              <a:spcAft>
                <a:spcPts val="0"/>
              </a:spcAft>
              <a:buClr>
                <a:schemeClr val="lt1"/>
              </a:buClr>
              <a:buSzPts val="2400"/>
              <a:buChar char="•"/>
            </a:pPr>
            <a:r>
              <a:rPr lang="en-US" sz="2400" b="1" dirty="0"/>
              <a:t>Authorization – </a:t>
            </a:r>
            <a:r>
              <a:rPr lang="en-US" sz="2400" dirty="0"/>
              <a:t>This is the level of access any given user has access to your system. Level of access includes, read, write, delete, or modify files within a given system. The final level of access is Admin.</a:t>
            </a:r>
            <a:endParaRPr lang="en-US" sz="2400" b="1" dirty="0"/>
          </a:p>
          <a:p>
            <a:pPr marL="228600" lvl="0" indent="-228600" algn="l" rtl="0">
              <a:lnSpc>
                <a:spcPct val="90000"/>
              </a:lnSpc>
              <a:spcBef>
                <a:spcPts val="0"/>
              </a:spcBef>
              <a:spcAft>
                <a:spcPts val="0"/>
              </a:spcAft>
              <a:buClr>
                <a:schemeClr val="lt1"/>
              </a:buClr>
              <a:buSzPts val="2400"/>
              <a:buChar char="•"/>
            </a:pPr>
            <a:r>
              <a:rPr lang="en-US" sz="2400" b="1" dirty="0"/>
              <a:t>Accounting – </a:t>
            </a:r>
            <a:r>
              <a:rPr lang="en-US" sz="2400" dirty="0"/>
              <a:t>The process of monitoring what a user is doing with their level of access to the system. Typically used in some kind of log, it will keep track of what, when, and how something was accessed within your system.</a:t>
            </a:r>
            <a:endParaRPr lang="en-US" sz="2400" b="1" dirty="0"/>
          </a:p>
          <a:p>
            <a:pPr marL="228600" lvl="0" indent="-228600" algn="l" rtl="0">
              <a:lnSpc>
                <a:spcPct val="90000"/>
              </a:lnSpc>
              <a:spcBef>
                <a:spcPts val="0"/>
              </a:spcBef>
              <a:spcAft>
                <a:spcPts val="0"/>
              </a:spcAft>
              <a:buClr>
                <a:schemeClr val="lt1"/>
              </a:buClr>
              <a:buSzPts val="2400"/>
              <a:buChar char="•"/>
            </a:pPr>
            <a:endParaRPr b="1"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Two-Factor Authentication, used early and often to ensure quality product this is part of the concept of don’t leave security until the end.</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a:extLst>
              <a:ext uri="{FF2B5EF4-FFF2-40B4-BE49-F238E27FC236}">
                <a16:creationId xmlns:a16="http://schemas.microsoft.com/office/drawing/2014/main" id="{A0F076FE-B6AB-EAB2-75B3-57238F038CD5}"/>
              </a:ext>
            </a:extLst>
          </p:cNvPr>
          <p:cNvPicPr>
            <a:picLocks noChangeAspect="1"/>
          </p:cNvPicPr>
          <p:nvPr/>
        </p:nvPicPr>
        <p:blipFill>
          <a:blip r:embed="rId5"/>
          <a:stretch>
            <a:fillRect/>
          </a:stretch>
        </p:blipFill>
        <p:spPr>
          <a:xfrm>
            <a:off x="5237205" y="3429000"/>
            <a:ext cx="5943600" cy="272034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101</TotalTime>
  <Words>1023</Words>
  <Application>Microsoft Office PowerPoint</Application>
  <PresentationFormat>Widescreen</PresentationFormat>
  <Paragraphs>53</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LiberationSans_20_4</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Braxton Morrow</cp:lastModifiedBy>
  <cp:revision>5</cp:revision>
  <dcterms:created xsi:type="dcterms:W3CDTF">2020-08-19T17:59:24Z</dcterms:created>
  <dcterms:modified xsi:type="dcterms:W3CDTF">2022-12-19T07:41:15Z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