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830" autoAdjust="0"/>
  </p:normalViewPr>
  <p:slideViewPr>
    <p:cSldViewPr snapToGrid="0">
      <p:cViewPr>
        <p:scale>
          <a:sx n="100" d="100"/>
          <a:sy n="100" d="100"/>
        </p:scale>
        <p:origin x="72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ABC91-F7CD-46B7-AEF0-20908A37FC5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58DFA0-DC6B-4CD1-8B30-12ECAD6E6A0C}">
      <dgm:prSet/>
      <dgm:spPr/>
      <dgm:t>
        <a:bodyPr/>
        <a:lstStyle/>
        <a:p>
          <a:r>
            <a:rPr lang="fr-FR"/>
            <a:t>Présentation des patrons de conception</a:t>
          </a:r>
          <a:endParaRPr lang="en-US"/>
        </a:p>
      </dgm:t>
    </dgm:pt>
    <dgm:pt modelId="{1F9FEF73-1764-465C-B41A-216D2E60D3C3}" type="parTrans" cxnId="{A7A49160-58A6-4E69-9267-E6213CAA9B93}">
      <dgm:prSet/>
      <dgm:spPr/>
      <dgm:t>
        <a:bodyPr/>
        <a:lstStyle/>
        <a:p>
          <a:endParaRPr lang="en-US"/>
        </a:p>
      </dgm:t>
    </dgm:pt>
    <dgm:pt modelId="{E2986DAE-E45B-4E6A-961F-537799AC6AB1}" type="sibTrans" cxnId="{A7A49160-58A6-4E69-9267-E6213CAA9B9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8940D836-42D9-417F-AF1E-AF2BDDE34473}">
      <dgm:prSet/>
      <dgm:spPr/>
      <dgm:t>
        <a:bodyPr/>
        <a:lstStyle/>
        <a:p>
          <a:r>
            <a:rPr lang="fr-FR"/>
            <a:t>Description &amp; Explication de l’Observateur</a:t>
          </a:r>
          <a:endParaRPr lang="en-US"/>
        </a:p>
      </dgm:t>
    </dgm:pt>
    <dgm:pt modelId="{ED142CF3-DA47-42ED-833C-51B4B3B37F35}" type="parTrans" cxnId="{C385D02A-2D52-40B4-8000-C1F015BFCB2C}">
      <dgm:prSet/>
      <dgm:spPr/>
      <dgm:t>
        <a:bodyPr/>
        <a:lstStyle/>
        <a:p>
          <a:endParaRPr lang="en-US"/>
        </a:p>
      </dgm:t>
    </dgm:pt>
    <dgm:pt modelId="{EFD3A6FA-FB50-4174-9216-D23469A2C74C}" type="sibTrans" cxnId="{C385D02A-2D52-40B4-8000-C1F015BFCB2C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27BC9FD5-CBBD-4FA2-9088-0DB30FD8C1C0}">
      <dgm:prSet/>
      <dgm:spPr/>
      <dgm:t>
        <a:bodyPr/>
        <a:lstStyle/>
        <a:p>
          <a:r>
            <a:rPr lang="fr-FR" dirty="0"/>
            <a:t>Exemples d’utilisation de l’Observateur</a:t>
          </a:r>
          <a:endParaRPr lang="en-US" dirty="0"/>
        </a:p>
      </dgm:t>
    </dgm:pt>
    <dgm:pt modelId="{50748A88-D15E-4340-857F-2244DE872783}" type="parTrans" cxnId="{E2648115-40CE-4AA8-9878-2FBFC99FBC85}">
      <dgm:prSet/>
      <dgm:spPr/>
      <dgm:t>
        <a:bodyPr/>
        <a:lstStyle/>
        <a:p>
          <a:endParaRPr lang="en-US"/>
        </a:p>
      </dgm:t>
    </dgm:pt>
    <dgm:pt modelId="{62DF06A9-947D-48FF-B43B-DA396E4653BD}" type="sibTrans" cxnId="{E2648115-40CE-4AA8-9878-2FBFC99FBC8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BC79A36-1627-4101-BD1C-21B6709D4D1D}" type="pres">
      <dgm:prSet presAssocID="{A1DABC91-F7CD-46B7-AEF0-20908A37FC59}" presName="Name0" presStyleCnt="0">
        <dgm:presLayoutVars>
          <dgm:animLvl val="lvl"/>
          <dgm:resizeHandles val="exact"/>
        </dgm:presLayoutVars>
      </dgm:prSet>
      <dgm:spPr/>
    </dgm:pt>
    <dgm:pt modelId="{D9117844-7BA3-4D6F-A7BE-A299DDA2A847}" type="pres">
      <dgm:prSet presAssocID="{0958DFA0-DC6B-4CD1-8B30-12ECAD6E6A0C}" presName="compositeNode" presStyleCnt="0">
        <dgm:presLayoutVars>
          <dgm:bulletEnabled val="1"/>
        </dgm:presLayoutVars>
      </dgm:prSet>
      <dgm:spPr/>
    </dgm:pt>
    <dgm:pt modelId="{23913ABB-87E0-49DC-AE14-EA86ACDDDCF6}" type="pres">
      <dgm:prSet presAssocID="{0958DFA0-DC6B-4CD1-8B30-12ECAD6E6A0C}" presName="bgRect" presStyleLbl="alignNode1" presStyleIdx="0" presStyleCnt="3"/>
      <dgm:spPr/>
    </dgm:pt>
    <dgm:pt modelId="{D57AD2BE-3846-4717-B987-B613F11B937E}" type="pres">
      <dgm:prSet presAssocID="{E2986DAE-E45B-4E6A-961F-537799AC6AB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3917865-41A0-4B4F-A22E-FDBE931915B4}" type="pres">
      <dgm:prSet presAssocID="{0958DFA0-DC6B-4CD1-8B30-12ECAD6E6A0C}" presName="nodeRect" presStyleLbl="alignNode1" presStyleIdx="0" presStyleCnt="3">
        <dgm:presLayoutVars>
          <dgm:bulletEnabled val="1"/>
        </dgm:presLayoutVars>
      </dgm:prSet>
      <dgm:spPr/>
    </dgm:pt>
    <dgm:pt modelId="{47F0AB01-E3AE-47A3-8650-2EE7C2D6E74C}" type="pres">
      <dgm:prSet presAssocID="{E2986DAE-E45B-4E6A-961F-537799AC6AB1}" presName="sibTrans" presStyleCnt="0"/>
      <dgm:spPr/>
    </dgm:pt>
    <dgm:pt modelId="{343F175D-A0CB-4F93-9613-B298EFB20FD4}" type="pres">
      <dgm:prSet presAssocID="{8940D836-42D9-417F-AF1E-AF2BDDE34473}" presName="compositeNode" presStyleCnt="0">
        <dgm:presLayoutVars>
          <dgm:bulletEnabled val="1"/>
        </dgm:presLayoutVars>
      </dgm:prSet>
      <dgm:spPr/>
    </dgm:pt>
    <dgm:pt modelId="{90FDEDDF-06A6-4E0C-A63D-6396872DF899}" type="pres">
      <dgm:prSet presAssocID="{8940D836-42D9-417F-AF1E-AF2BDDE34473}" presName="bgRect" presStyleLbl="alignNode1" presStyleIdx="1" presStyleCnt="3"/>
      <dgm:spPr/>
    </dgm:pt>
    <dgm:pt modelId="{9A11B123-E8F4-41B2-9D66-5C1146EBAF02}" type="pres">
      <dgm:prSet presAssocID="{EFD3A6FA-FB50-4174-9216-D23469A2C74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011F89-E7E4-4E55-964E-5DC6019ABB91}" type="pres">
      <dgm:prSet presAssocID="{8940D836-42D9-417F-AF1E-AF2BDDE34473}" presName="nodeRect" presStyleLbl="alignNode1" presStyleIdx="1" presStyleCnt="3">
        <dgm:presLayoutVars>
          <dgm:bulletEnabled val="1"/>
        </dgm:presLayoutVars>
      </dgm:prSet>
      <dgm:spPr/>
    </dgm:pt>
    <dgm:pt modelId="{1879F8FD-A420-4D10-8106-94943632705A}" type="pres">
      <dgm:prSet presAssocID="{EFD3A6FA-FB50-4174-9216-D23469A2C74C}" presName="sibTrans" presStyleCnt="0"/>
      <dgm:spPr/>
    </dgm:pt>
    <dgm:pt modelId="{D24120B2-F894-471D-8EC8-DFCA615DC873}" type="pres">
      <dgm:prSet presAssocID="{27BC9FD5-CBBD-4FA2-9088-0DB30FD8C1C0}" presName="compositeNode" presStyleCnt="0">
        <dgm:presLayoutVars>
          <dgm:bulletEnabled val="1"/>
        </dgm:presLayoutVars>
      </dgm:prSet>
      <dgm:spPr/>
    </dgm:pt>
    <dgm:pt modelId="{1E756617-9A97-4D7E-9B30-D410652E243D}" type="pres">
      <dgm:prSet presAssocID="{27BC9FD5-CBBD-4FA2-9088-0DB30FD8C1C0}" presName="bgRect" presStyleLbl="alignNode1" presStyleIdx="2" presStyleCnt="3"/>
      <dgm:spPr/>
    </dgm:pt>
    <dgm:pt modelId="{E21E0D81-FEB6-4C7E-98C4-BA21FE6C0CAA}" type="pres">
      <dgm:prSet presAssocID="{62DF06A9-947D-48FF-B43B-DA396E4653B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D4D1FF-F7EB-455D-8BDA-293A2F38C30D}" type="pres">
      <dgm:prSet presAssocID="{27BC9FD5-CBBD-4FA2-9088-0DB30FD8C1C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2648115-40CE-4AA8-9878-2FBFC99FBC85}" srcId="{A1DABC91-F7CD-46B7-AEF0-20908A37FC59}" destId="{27BC9FD5-CBBD-4FA2-9088-0DB30FD8C1C0}" srcOrd="2" destOrd="0" parTransId="{50748A88-D15E-4340-857F-2244DE872783}" sibTransId="{62DF06A9-947D-48FF-B43B-DA396E4653BD}"/>
    <dgm:cxn modelId="{3B98611A-2EFF-4A61-A840-C184800B39AC}" type="presOf" srcId="{E2986DAE-E45B-4E6A-961F-537799AC6AB1}" destId="{D57AD2BE-3846-4717-B987-B613F11B937E}" srcOrd="0" destOrd="0" presId="urn:microsoft.com/office/officeart/2016/7/layout/LinearBlockProcessNumbered"/>
    <dgm:cxn modelId="{4B4F2C1B-0FD8-4490-B0B9-FA9C73ADC096}" type="presOf" srcId="{27BC9FD5-CBBD-4FA2-9088-0DB30FD8C1C0}" destId="{90D4D1FF-F7EB-455D-8BDA-293A2F38C30D}" srcOrd="1" destOrd="0" presId="urn:microsoft.com/office/officeart/2016/7/layout/LinearBlockProcessNumbered"/>
    <dgm:cxn modelId="{6F028C20-207A-4FEB-AAB4-39629C529D6C}" type="presOf" srcId="{62DF06A9-947D-48FF-B43B-DA396E4653BD}" destId="{E21E0D81-FEB6-4C7E-98C4-BA21FE6C0CAA}" srcOrd="0" destOrd="0" presId="urn:microsoft.com/office/officeart/2016/7/layout/LinearBlockProcessNumbered"/>
    <dgm:cxn modelId="{C385D02A-2D52-40B4-8000-C1F015BFCB2C}" srcId="{A1DABC91-F7CD-46B7-AEF0-20908A37FC59}" destId="{8940D836-42D9-417F-AF1E-AF2BDDE34473}" srcOrd="1" destOrd="0" parTransId="{ED142CF3-DA47-42ED-833C-51B4B3B37F35}" sibTransId="{EFD3A6FA-FB50-4174-9216-D23469A2C74C}"/>
    <dgm:cxn modelId="{A696BF3D-B10D-4F3E-9CDA-AE0FC1D7B08F}" type="presOf" srcId="{A1DABC91-F7CD-46B7-AEF0-20908A37FC59}" destId="{5BC79A36-1627-4101-BD1C-21B6709D4D1D}" srcOrd="0" destOrd="0" presId="urn:microsoft.com/office/officeart/2016/7/layout/LinearBlockProcessNumbered"/>
    <dgm:cxn modelId="{A7A49160-58A6-4E69-9267-E6213CAA9B93}" srcId="{A1DABC91-F7CD-46B7-AEF0-20908A37FC59}" destId="{0958DFA0-DC6B-4CD1-8B30-12ECAD6E6A0C}" srcOrd="0" destOrd="0" parTransId="{1F9FEF73-1764-465C-B41A-216D2E60D3C3}" sibTransId="{E2986DAE-E45B-4E6A-961F-537799AC6AB1}"/>
    <dgm:cxn modelId="{33A3D665-848B-4294-80DF-B5B71DEDE2D8}" type="presOf" srcId="{0958DFA0-DC6B-4CD1-8B30-12ECAD6E6A0C}" destId="{B3917865-41A0-4B4F-A22E-FDBE931915B4}" srcOrd="1" destOrd="0" presId="urn:microsoft.com/office/officeart/2016/7/layout/LinearBlockProcessNumbered"/>
    <dgm:cxn modelId="{BB529447-25C0-4DDE-9E1B-888852237BAF}" type="presOf" srcId="{8940D836-42D9-417F-AF1E-AF2BDDE34473}" destId="{90FDEDDF-06A6-4E0C-A63D-6396872DF899}" srcOrd="0" destOrd="0" presId="urn:microsoft.com/office/officeart/2016/7/layout/LinearBlockProcessNumbered"/>
    <dgm:cxn modelId="{D7D79F8A-7CA7-4507-A2B6-0780481DE9CB}" type="presOf" srcId="{8940D836-42D9-417F-AF1E-AF2BDDE34473}" destId="{1D011F89-E7E4-4E55-964E-5DC6019ABB91}" srcOrd="1" destOrd="0" presId="urn:microsoft.com/office/officeart/2016/7/layout/LinearBlockProcessNumbered"/>
    <dgm:cxn modelId="{A1243092-15BC-42D5-BADA-091B54DB636B}" type="presOf" srcId="{EFD3A6FA-FB50-4174-9216-D23469A2C74C}" destId="{9A11B123-E8F4-41B2-9D66-5C1146EBAF02}" srcOrd="0" destOrd="0" presId="urn:microsoft.com/office/officeart/2016/7/layout/LinearBlockProcessNumbered"/>
    <dgm:cxn modelId="{737D0CF2-CE3A-43CF-ADB8-AA1FBED85D09}" type="presOf" srcId="{0958DFA0-DC6B-4CD1-8B30-12ECAD6E6A0C}" destId="{23913ABB-87E0-49DC-AE14-EA86ACDDDCF6}" srcOrd="0" destOrd="0" presId="urn:microsoft.com/office/officeart/2016/7/layout/LinearBlockProcessNumbered"/>
    <dgm:cxn modelId="{12E72DF2-6EAF-4554-8DDD-004C8270A4E9}" type="presOf" srcId="{27BC9FD5-CBBD-4FA2-9088-0DB30FD8C1C0}" destId="{1E756617-9A97-4D7E-9B30-D410652E243D}" srcOrd="0" destOrd="0" presId="urn:microsoft.com/office/officeart/2016/7/layout/LinearBlockProcessNumbered"/>
    <dgm:cxn modelId="{F1CE908E-4941-438C-A709-A6CC402AD4AB}" type="presParOf" srcId="{5BC79A36-1627-4101-BD1C-21B6709D4D1D}" destId="{D9117844-7BA3-4D6F-A7BE-A299DDA2A847}" srcOrd="0" destOrd="0" presId="urn:microsoft.com/office/officeart/2016/7/layout/LinearBlockProcessNumbered"/>
    <dgm:cxn modelId="{2C7A3B24-D40D-4972-8CAC-35E9D6A99B17}" type="presParOf" srcId="{D9117844-7BA3-4D6F-A7BE-A299DDA2A847}" destId="{23913ABB-87E0-49DC-AE14-EA86ACDDDCF6}" srcOrd="0" destOrd="0" presId="urn:microsoft.com/office/officeart/2016/7/layout/LinearBlockProcessNumbered"/>
    <dgm:cxn modelId="{8834F60B-F18A-4EC9-A4BD-DDA61D440C87}" type="presParOf" srcId="{D9117844-7BA3-4D6F-A7BE-A299DDA2A847}" destId="{D57AD2BE-3846-4717-B987-B613F11B937E}" srcOrd="1" destOrd="0" presId="urn:microsoft.com/office/officeart/2016/7/layout/LinearBlockProcessNumbered"/>
    <dgm:cxn modelId="{D6D4BE4A-DB6F-4BD5-9919-00CCB368C83C}" type="presParOf" srcId="{D9117844-7BA3-4D6F-A7BE-A299DDA2A847}" destId="{B3917865-41A0-4B4F-A22E-FDBE931915B4}" srcOrd="2" destOrd="0" presId="urn:microsoft.com/office/officeart/2016/7/layout/LinearBlockProcessNumbered"/>
    <dgm:cxn modelId="{36B511CC-6F95-45E5-B207-5C1CCAAFBCF4}" type="presParOf" srcId="{5BC79A36-1627-4101-BD1C-21B6709D4D1D}" destId="{47F0AB01-E3AE-47A3-8650-2EE7C2D6E74C}" srcOrd="1" destOrd="0" presId="urn:microsoft.com/office/officeart/2016/7/layout/LinearBlockProcessNumbered"/>
    <dgm:cxn modelId="{A391B93E-C767-47D3-8EE4-87414FF5F301}" type="presParOf" srcId="{5BC79A36-1627-4101-BD1C-21B6709D4D1D}" destId="{343F175D-A0CB-4F93-9613-B298EFB20FD4}" srcOrd="2" destOrd="0" presId="urn:microsoft.com/office/officeart/2016/7/layout/LinearBlockProcessNumbered"/>
    <dgm:cxn modelId="{BCE4F77C-D064-4733-B487-6620550C0073}" type="presParOf" srcId="{343F175D-A0CB-4F93-9613-B298EFB20FD4}" destId="{90FDEDDF-06A6-4E0C-A63D-6396872DF899}" srcOrd="0" destOrd="0" presId="urn:microsoft.com/office/officeart/2016/7/layout/LinearBlockProcessNumbered"/>
    <dgm:cxn modelId="{48D5E413-9AAB-4738-BC0F-23FEB18E1C6E}" type="presParOf" srcId="{343F175D-A0CB-4F93-9613-B298EFB20FD4}" destId="{9A11B123-E8F4-41B2-9D66-5C1146EBAF02}" srcOrd="1" destOrd="0" presId="urn:microsoft.com/office/officeart/2016/7/layout/LinearBlockProcessNumbered"/>
    <dgm:cxn modelId="{2E697F9C-BA5B-4FC1-9238-6774F18EAD01}" type="presParOf" srcId="{343F175D-A0CB-4F93-9613-B298EFB20FD4}" destId="{1D011F89-E7E4-4E55-964E-5DC6019ABB91}" srcOrd="2" destOrd="0" presId="urn:microsoft.com/office/officeart/2016/7/layout/LinearBlockProcessNumbered"/>
    <dgm:cxn modelId="{E42857D6-59AE-4D27-A3D5-4490BD59D022}" type="presParOf" srcId="{5BC79A36-1627-4101-BD1C-21B6709D4D1D}" destId="{1879F8FD-A420-4D10-8106-94943632705A}" srcOrd="3" destOrd="0" presId="urn:microsoft.com/office/officeart/2016/7/layout/LinearBlockProcessNumbered"/>
    <dgm:cxn modelId="{457067BF-82CA-46FE-87BD-FA068AA15625}" type="presParOf" srcId="{5BC79A36-1627-4101-BD1C-21B6709D4D1D}" destId="{D24120B2-F894-471D-8EC8-DFCA615DC873}" srcOrd="4" destOrd="0" presId="urn:microsoft.com/office/officeart/2016/7/layout/LinearBlockProcessNumbered"/>
    <dgm:cxn modelId="{24FE6742-F4FD-46DF-9AC2-8F976701748E}" type="presParOf" srcId="{D24120B2-F894-471D-8EC8-DFCA615DC873}" destId="{1E756617-9A97-4D7E-9B30-D410652E243D}" srcOrd="0" destOrd="0" presId="urn:microsoft.com/office/officeart/2016/7/layout/LinearBlockProcessNumbered"/>
    <dgm:cxn modelId="{96C67966-2502-4F83-B39E-D067F7D4BCF3}" type="presParOf" srcId="{D24120B2-F894-471D-8EC8-DFCA615DC873}" destId="{E21E0D81-FEB6-4C7E-98C4-BA21FE6C0CAA}" srcOrd="1" destOrd="0" presId="urn:microsoft.com/office/officeart/2016/7/layout/LinearBlockProcessNumbered"/>
    <dgm:cxn modelId="{AEB5ED57-270F-4B91-8AE8-F4310A5266E9}" type="presParOf" srcId="{D24120B2-F894-471D-8EC8-DFCA615DC873}" destId="{90D4D1FF-F7EB-455D-8BDA-293A2F38C30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3ABB-87E0-49DC-AE14-EA86ACDDDCF6}">
      <dsp:nvSpPr>
        <dsp:cNvPr id="0" name=""/>
        <dsp:cNvSpPr/>
      </dsp:nvSpPr>
      <dsp:spPr>
        <a:xfrm>
          <a:off x="547" y="1023310"/>
          <a:ext cx="2218757" cy="26625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64" tIns="0" rIns="21916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des patrons de conception</a:t>
          </a:r>
          <a:endParaRPr lang="en-US" sz="2300" kern="1200"/>
        </a:p>
      </dsp:txBody>
      <dsp:txXfrm>
        <a:off x="547" y="2088314"/>
        <a:ext cx="2218757" cy="1597505"/>
      </dsp:txXfrm>
    </dsp:sp>
    <dsp:sp modelId="{D57AD2BE-3846-4717-B987-B613F11B937E}">
      <dsp:nvSpPr>
        <dsp:cNvPr id="0" name=""/>
        <dsp:cNvSpPr/>
      </dsp:nvSpPr>
      <dsp:spPr>
        <a:xfrm>
          <a:off x="547" y="1023310"/>
          <a:ext cx="2218757" cy="1065003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64" tIns="165100" rIns="21916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1</a:t>
          </a:r>
        </a:p>
      </dsp:txBody>
      <dsp:txXfrm>
        <a:off x="547" y="1023310"/>
        <a:ext cx="2218757" cy="1065003"/>
      </dsp:txXfrm>
    </dsp:sp>
    <dsp:sp modelId="{90FDEDDF-06A6-4E0C-A63D-6396872DF899}">
      <dsp:nvSpPr>
        <dsp:cNvPr id="0" name=""/>
        <dsp:cNvSpPr/>
      </dsp:nvSpPr>
      <dsp:spPr>
        <a:xfrm>
          <a:off x="2396806" y="1023310"/>
          <a:ext cx="2218757" cy="2662509"/>
        </a:xfrm>
        <a:prstGeom prst="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22225" cap="rnd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64" tIns="0" rIns="21916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Description &amp; Explication de l’Observateur</a:t>
          </a:r>
          <a:endParaRPr lang="en-US" sz="2300" kern="1200"/>
        </a:p>
      </dsp:txBody>
      <dsp:txXfrm>
        <a:off x="2396806" y="2088314"/>
        <a:ext cx="2218757" cy="1597505"/>
      </dsp:txXfrm>
    </dsp:sp>
    <dsp:sp modelId="{9A11B123-E8F4-41B2-9D66-5C1146EBAF02}">
      <dsp:nvSpPr>
        <dsp:cNvPr id="0" name=""/>
        <dsp:cNvSpPr/>
      </dsp:nvSpPr>
      <dsp:spPr>
        <a:xfrm>
          <a:off x="2396806" y="1023310"/>
          <a:ext cx="2218757" cy="1065003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64" tIns="165100" rIns="21916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2</a:t>
          </a:r>
        </a:p>
      </dsp:txBody>
      <dsp:txXfrm>
        <a:off x="2396806" y="1023310"/>
        <a:ext cx="2218757" cy="1065003"/>
      </dsp:txXfrm>
    </dsp:sp>
    <dsp:sp modelId="{1E756617-9A97-4D7E-9B30-D410652E243D}">
      <dsp:nvSpPr>
        <dsp:cNvPr id="0" name=""/>
        <dsp:cNvSpPr/>
      </dsp:nvSpPr>
      <dsp:spPr>
        <a:xfrm>
          <a:off x="4793064" y="1023310"/>
          <a:ext cx="2218757" cy="2662509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22225" cap="rnd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64" tIns="0" rIns="21916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Exemples d’utilisation de l’Observateur</a:t>
          </a:r>
          <a:endParaRPr lang="en-US" sz="2300" kern="1200" dirty="0"/>
        </a:p>
      </dsp:txBody>
      <dsp:txXfrm>
        <a:off x="4793064" y="2088314"/>
        <a:ext cx="2218757" cy="1597505"/>
      </dsp:txXfrm>
    </dsp:sp>
    <dsp:sp modelId="{E21E0D81-FEB6-4C7E-98C4-BA21FE6C0CAA}">
      <dsp:nvSpPr>
        <dsp:cNvPr id="0" name=""/>
        <dsp:cNvSpPr/>
      </dsp:nvSpPr>
      <dsp:spPr>
        <a:xfrm>
          <a:off x="4793064" y="1023310"/>
          <a:ext cx="2218757" cy="1065003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164" tIns="165100" rIns="21916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3</a:t>
          </a:r>
        </a:p>
      </dsp:txBody>
      <dsp:txXfrm>
        <a:off x="4793064" y="1023310"/>
        <a:ext cx="2218757" cy="1065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0416C14-B3A2-4C8D-84D4-C8EFD689C7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772E06-9E60-433D-83B5-3526A59947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2D9C7-C821-41CD-979E-EFCD957B0F5D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3E0306E9-354C-433B-85DF-7A471CA27C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658C35E6-E63D-4153-8701-BEF56B080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8BB504-D86D-418A-812E-F942E7CD5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454AC3-8869-48F4-9B93-5843C90E3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7E91-9EC9-4FEB-BB0A-7231D246DF7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83A88-2E19-440A-B6D1-063F7317E9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8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B9BBA1-333D-4771-BAC8-1D7CC3F13F78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1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D06-AB88-41D4-821B-E2F2A85AD5A2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2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1E3143-65AC-4D00-82D6-0168349A9B07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445B-1836-44E2-8C7A-EA1426107EA8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98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E350C4-E2A4-4963-AC7F-10394D0DBBBA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1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1921-A04F-4E1D-859A-ABB9FC247564}" type="datetime1">
              <a:rPr lang="fr-FR" smtClean="0"/>
              <a:t>18/12/2018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75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07DD-1F59-4334-AAD0-D846725F29E3}" type="datetime1">
              <a:rPr lang="fr-FR" smtClean="0"/>
              <a:t>18/12/2018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7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D9F7-E4FB-4541-89FA-6DC1E2034B8E}" type="datetime1">
              <a:rPr lang="fr-FR" smtClean="0"/>
              <a:t>18/12/2018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34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E105-639B-442B-9702-1525E8699EAE}" type="datetime1">
              <a:rPr lang="fr-FR" smtClean="0"/>
              <a:t>18/12/2018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2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471A3B-9950-47F2-9E35-FC44879AB430}" type="datetime1">
              <a:rPr lang="fr-FR" smtClean="0"/>
              <a:t>18/12/2018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1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60B-6637-4268-BEFE-B19486EEE937}" type="datetime1">
              <a:rPr lang="fr-FR" smtClean="0"/>
              <a:t>18/12/2018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81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7E8E60B-0760-470C-BD39-3C040597D822}" type="datetime1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6197B3-8DED-4266-8733-CE59BB36289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0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FBA52CB-E5AA-4F36-AE0D-5B8A01EDAA11}"/>
              </a:ext>
            </a:extLst>
          </p:cNvPr>
          <p:cNvSpPr/>
          <p:nvPr/>
        </p:nvSpPr>
        <p:spPr>
          <a:xfrm rot="5400000">
            <a:off x="5685027" y="4505870"/>
            <a:ext cx="520916" cy="376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8F0404-049D-4B7B-A163-1F8C4C85E919}"/>
              </a:ext>
            </a:extLst>
          </p:cNvPr>
          <p:cNvSpPr/>
          <p:nvPr/>
        </p:nvSpPr>
        <p:spPr>
          <a:xfrm rot="19800000">
            <a:off x="6768020" y="2579643"/>
            <a:ext cx="580652" cy="4456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AFE26-3FE7-49B2-A8B3-0E4A7A0B4271}"/>
              </a:ext>
            </a:extLst>
          </p:cNvPr>
          <p:cNvSpPr/>
          <p:nvPr/>
        </p:nvSpPr>
        <p:spPr>
          <a:xfrm rot="1800000">
            <a:off x="4793534" y="2771192"/>
            <a:ext cx="520916" cy="407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2856C6-F8A5-4264-ADC8-E0ACD4C0A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27970"/>
            <a:ext cx="10993549" cy="2175028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Patron de conception</a:t>
            </a:r>
            <a:br>
              <a:rPr lang="fr-FR" sz="4800" dirty="0"/>
            </a:br>
            <a:r>
              <a:rPr lang="fr-FR" sz="4800" dirty="0"/>
              <a:t>Observateur </a:t>
            </a:r>
            <a:br>
              <a:rPr lang="fr-FR" sz="4800" dirty="0"/>
            </a:br>
            <a:r>
              <a:rPr lang="fr-FR" sz="4800" dirty="0"/>
              <a:t>(ou Observer)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DD2E7E3-B461-422E-900E-958BE4BE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6" y="3231985"/>
            <a:ext cx="3560557" cy="3560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60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Description Observateur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32A2D-83DF-4D33-A1A5-BBB4A5B2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SOLID ?</a:t>
            </a:r>
          </a:p>
          <a:p>
            <a:r>
              <a:rPr lang="fr-FR" sz="4000" dirty="0"/>
              <a:t>Respect de </a:t>
            </a:r>
            <a:r>
              <a:rPr lang="fr-FR" sz="4000" b="1" dirty="0"/>
              <a:t>OCP</a:t>
            </a:r>
            <a:r>
              <a:rPr lang="fr-FR" sz="4000" dirty="0"/>
              <a:t> et </a:t>
            </a:r>
            <a:r>
              <a:rPr lang="fr-FR" sz="4000" b="1" dirty="0"/>
              <a:t>DIP</a:t>
            </a:r>
          </a:p>
          <a:p>
            <a:r>
              <a:rPr lang="fr-FR" sz="4000" dirty="0"/>
              <a:t>Violation de </a:t>
            </a:r>
            <a:r>
              <a:rPr lang="fr-FR" sz="4000" b="1" dirty="0"/>
              <a:t>SRP</a:t>
            </a:r>
            <a:r>
              <a:rPr lang="fr-FR" sz="4000" dirty="0"/>
              <a:t> (et </a:t>
            </a:r>
            <a:r>
              <a:rPr lang="fr-FR" sz="4000" b="1" dirty="0"/>
              <a:t>ISP</a:t>
            </a:r>
            <a:r>
              <a:rPr lang="fr-FR" sz="4000" dirty="0"/>
              <a:t> selon l’implémentation)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z="1800" smtClean="0"/>
              <a:t>10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525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9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51" name="Rectangle 78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6.googleusercontent.com/UCYXG6lmrbTe0TiU1sWd8-upqZfuh6-Jt59UT5M0DP8z-usTpRLmeThSXSj1172u3LFXrV_nyIrygI-JmasFlxRYp6mxYcdovb9xCYVa6KrO-Y2J_ctILaGC4X9g1mLBI4hWiLtkfdY">
            <a:extLst>
              <a:ext uri="{FF2B5EF4-FFF2-40B4-BE49-F238E27FC236}">
                <a16:creationId xmlns:a16="http://schemas.microsoft.com/office/drawing/2014/main" id="{2F699C59-F0C9-4578-B38B-DCF57C5A0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0" r="1" b="1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80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19" y="1471363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Exemple</a:t>
            </a:r>
            <a:r>
              <a:rPr lang="en-US" sz="4400" dirty="0">
                <a:solidFill>
                  <a:srgbClr val="FFFFFF"/>
                </a:solidFill>
              </a:rPr>
              <a:t> 1 : le radar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3" name="Rectangle 84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fld id="{4A6197B3-8DED-4266-8733-CE59BB36289C}" type="slidenum">
              <a:rPr lang="en-US" sz="180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 sz="1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3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1 : Le Radar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12</a:t>
            </a:fld>
            <a:endParaRPr lang="fr-FR" sz="1800" dirty="0"/>
          </a:p>
        </p:txBody>
      </p:sp>
      <p:pic>
        <p:nvPicPr>
          <p:cNvPr id="2050" name="Picture 2" descr="https://lh4.googleusercontent.com/FPJyQXy7OhUV4jgzWrLqp8oTqrgR6uIQHWmBAUBiU_FArh6xhD_N_AQT3U08dnFpTZw4cCSzDXtlEMAijfe4GGMF6dmRwf8f2j7Bl7GNUb2ipP3a_6juq9_PCSUSAbFMnOv_F6xwD6s">
            <a:extLst>
              <a:ext uri="{FF2B5EF4-FFF2-40B4-BE49-F238E27FC236}">
                <a16:creationId xmlns:a16="http://schemas.microsoft.com/office/drawing/2014/main" id="{50D616DA-03F7-422E-BC9E-DC1AA5CA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868875"/>
            <a:ext cx="5957887" cy="49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76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1 : Le Radar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13</a:t>
            </a:fld>
            <a:endParaRPr lang="fr-FR" sz="1800" dirty="0"/>
          </a:p>
        </p:txBody>
      </p:sp>
      <p:pic>
        <p:nvPicPr>
          <p:cNvPr id="3074" name="Picture 2" descr="https://lh4.googleusercontent.com/HV4PFYpAyVvsxNlRuI7FHT1HSNwkGH3OOjtyXNpORLvtpN67ykrBcm5YeoQ8yeY_jNeKuE9s2i32SA8wxQB4zi1kn0i5aFI6HX8tk8enWTADU5A6HWu_re5p8ZblYLmBYI2bZxDe4XQ">
            <a:extLst>
              <a:ext uri="{FF2B5EF4-FFF2-40B4-BE49-F238E27FC236}">
                <a16:creationId xmlns:a16="http://schemas.microsoft.com/office/drawing/2014/main" id="{3D3CBEE7-7FAA-488E-BA9F-D101F919F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" r="13333"/>
          <a:stretch/>
        </p:blipFill>
        <p:spPr bwMode="auto">
          <a:xfrm>
            <a:off x="914799" y="2714859"/>
            <a:ext cx="3808602" cy="26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aQF11W5XwREbt1N71sgnq7Yjz4NOh7EO6GS-JduOhzJKT6g7mT90cFEwkZXt3Y5gou8vxhdHZMltfcxDC9qe1SDY1BUjQK8sCwOICYQTWVcDk53nOH8HXEM-R9k0DPNbLyhNtIlbPfg">
            <a:extLst>
              <a:ext uri="{FF2B5EF4-FFF2-40B4-BE49-F238E27FC236}">
                <a16:creationId xmlns:a16="http://schemas.microsoft.com/office/drawing/2014/main" id="{2614026C-206A-43C9-A5E2-1E75341C3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1" r="14862"/>
          <a:stretch/>
        </p:blipFill>
        <p:spPr bwMode="auto">
          <a:xfrm>
            <a:off x="5350030" y="2825587"/>
            <a:ext cx="2172749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6.googleusercontent.com/UCYXG6lmrbTe0TiU1sWd8-upqZfuh6-Jt59UT5M0DP8z-usTpRLmeThSXSj1172u3LFXrV_nyIrygI-JmasFlxRYp6mxYcdovb9xCYVa6KrO-Y2J_ctILaGC4X9g1mLBI4hWiLtkfdY">
            <a:extLst>
              <a:ext uri="{FF2B5EF4-FFF2-40B4-BE49-F238E27FC236}">
                <a16:creationId xmlns:a16="http://schemas.microsoft.com/office/drawing/2014/main" id="{45A98FE1-319D-440B-A9C9-42D1ECAEA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5" r="6793"/>
          <a:stretch/>
        </p:blipFill>
        <p:spPr bwMode="auto">
          <a:xfrm>
            <a:off x="8227054" y="1939095"/>
            <a:ext cx="2857500" cy="401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3300F9D-19EE-409F-97B0-A0636940782C}"/>
              </a:ext>
            </a:extLst>
          </p:cNvPr>
          <p:cNvCxnSpPr>
            <a:cxnSpLocks/>
            <a:stCxn id="3074" idx="3"/>
          </p:cNvCxnSpPr>
          <p:nvPr/>
        </p:nvCxnSpPr>
        <p:spPr>
          <a:xfrm>
            <a:off x="4723401" y="4054312"/>
            <a:ext cx="754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9FDABE-9D5C-45C9-9A43-4BED290C84E0}"/>
              </a:ext>
            </a:extLst>
          </p:cNvPr>
          <p:cNvCxnSpPr>
            <a:cxnSpLocks/>
          </p:cNvCxnSpPr>
          <p:nvPr/>
        </p:nvCxnSpPr>
        <p:spPr>
          <a:xfrm>
            <a:off x="7522779" y="4054312"/>
            <a:ext cx="6266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8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/>
              <a:t>Exemple : Le Radar</a:t>
            </a:r>
            <a:endParaRPr lang="fr-FR" sz="6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14</a:t>
            </a:fld>
            <a:endParaRPr lang="fr-FR" sz="1800" dirty="0"/>
          </a:p>
        </p:txBody>
      </p:sp>
      <p:pic>
        <p:nvPicPr>
          <p:cNvPr id="6150" name="Picture 6" descr="https://lh4.googleusercontent.com/HV4PFYpAyVvsxNlRuI7FHT1HSNwkGH3OOjtyXNpORLvtpN67ykrBcm5YeoQ8yeY_jNeKuE9s2i32SA8wxQB4zi1kn0i5aFI6HX8tk8enWTADU5A6HWu_re5p8ZblYLmBYI2bZxDe4XQ">
            <a:extLst>
              <a:ext uri="{FF2B5EF4-FFF2-40B4-BE49-F238E27FC236}">
                <a16:creationId xmlns:a16="http://schemas.microsoft.com/office/drawing/2014/main" id="{0C44E108-62A4-43D0-937C-D08767F4F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8" t="-921" r="14612" b="15921"/>
          <a:stretch/>
        </p:blipFill>
        <p:spPr bwMode="auto">
          <a:xfrm>
            <a:off x="1959189" y="1838326"/>
            <a:ext cx="4572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6.googleusercontent.com/VJDjG_IUh2WKjfp-CpLXWD3WDYusd99SfcUJVa4Y_QJHDzKCM4LYj1OEjrhYoxwmnkdurXcfKJ0LfNMSMRWAdXTZn53ufQ_BAkcOU_5MtKQu0V_Ev7d8M5HOlh-yG4EKStvXwS84uR8">
            <a:extLst>
              <a:ext uri="{FF2B5EF4-FFF2-40B4-BE49-F238E27FC236}">
                <a16:creationId xmlns:a16="http://schemas.microsoft.com/office/drawing/2014/main" id="{A904DCE7-CA0E-4E3E-AE60-85DC90F4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5" y="4592893"/>
            <a:ext cx="6754720" cy="13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5.googleusercontent.com/SlYFEk9oXpPdqs0LIip54btF97hfrBZ11HS_CZb2fII-fee9OFsBuXsJvxMXlJs4OFnYLPpDXd4hQmSdGwNeSAZ2RAhARaTvNhzFgN8gHH_rYuxtpW6JrCF9c90G97-Cxh9NlPx-ewY">
            <a:extLst>
              <a:ext uri="{FF2B5EF4-FFF2-40B4-BE49-F238E27FC236}">
                <a16:creationId xmlns:a16="http://schemas.microsoft.com/office/drawing/2014/main" id="{D0B60394-6D7D-4B3B-AD41-95CCA55B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36" y="4592893"/>
            <a:ext cx="4446772" cy="13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15715E-C885-431B-921C-C6588B4C0466}"/>
              </a:ext>
            </a:extLst>
          </p:cNvPr>
          <p:cNvSpPr/>
          <p:nvPr/>
        </p:nvSpPr>
        <p:spPr>
          <a:xfrm>
            <a:off x="455965" y="4592893"/>
            <a:ext cx="6708071" cy="13632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392C8A-CF3E-4692-87B7-91038A57FEC3}"/>
              </a:ext>
            </a:extLst>
          </p:cNvPr>
          <p:cNvSpPr/>
          <p:nvPr/>
        </p:nvSpPr>
        <p:spPr>
          <a:xfrm>
            <a:off x="7164035" y="4592893"/>
            <a:ext cx="4446771" cy="13632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5A515F-1A5B-46D8-9DF8-53FEDE4996CF}"/>
              </a:ext>
            </a:extLst>
          </p:cNvPr>
          <p:cNvSpPr txBox="1"/>
          <p:nvPr/>
        </p:nvSpPr>
        <p:spPr>
          <a:xfrm>
            <a:off x="6531189" y="2505670"/>
            <a:ext cx="2856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Marque : Renault</a:t>
            </a:r>
          </a:p>
          <a:p>
            <a:r>
              <a:rPr lang="fr-FR" dirty="0"/>
              <a:t>Immatriculation : BQ-615-EE</a:t>
            </a:r>
          </a:p>
          <a:p>
            <a:r>
              <a:rPr lang="fr-FR" dirty="0"/>
              <a:t>Vitesse actuel : 45 km/h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B3F21DA-6259-42A7-97DC-A2CB87DEA74C}"/>
              </a:ext>
            </a:extLst>
          </p:cNvPr>
          <p:cNvSpPr txBox="1"/>
          <p:nvPr/>
        </p:nvSpPr>
        <p:spPr>
          <a:xfrm>
            <a:off x="6531189" y="3426897"/>
            <a:ext cx="21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Observateur = Radar</a:t>
            </a:r>
          </a:p>
        </p:txBody>
      </p:sp>
    </p:spTree>
    <p:extLst>
      <p:ext uri="{BB962C8B-B14F-4D97-AF65-F5344CB8AC3E}">
        <p14:creationId xmlns:p14="http://schemas.microsoft.com/office/powerpoint/2010/main" val="11529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1 : Le Radar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15</a:t>
            </a:fld>
            <a:endParaRPr lang="fr-FR" sz="1800" dirty="0"/>
          </a:p>
        </p:txBody>
      </p:sp>
      <p:pic>
        <p:nvPicPr>
          <p:cNvPr id="8194" name="Picture 2" descr="https://lh6.googleusercontent.com/_iTNJdyj6FzRTFXCCo6QInl6OkjoAtm-lSOExiCoEYMTakV8YbBjIkRJKyuNKLpfg1AaAAPSmFDCmtO5_12pxhWw97nNWVEMcWQEkwbUmRFsJeZM43toyh-WRa3lwvCLRvq1mDPwrDM">
            <a:extLst>
              <a:ext uri="{FF2B5EF4-FFF2-40B4-BE49-F238E27FC236}">
                <a16:creationId xmlns:a16="http://schemas.microsoft.com/office/drawing/2014/main" id="{42934BF8-239B-4C57-A771-5ECA250D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653829"/>
            <a:ext cx="6345505" cy="29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6.googleusercontent.com/70mWHdjujWadB5uvbDYwm_GUclTQDxsywlV224vJ8ZdS_FWMhScR3BkzTPlWC01PKAZNeyZBtZjDmW5HW47lISVlVCb71vJqyBGziuYhBaPDDQ3kFIINg4yHcTEHTeWeFmXYfu0N74Q">
            <a:extLst>
              <a:ext uri="{FF2B5EF4-FFF2-40B4-BE49-F238E27FC236}">
                <a16:creationId xmlns:a16="http://schemas.microsoft.com/office/drawing/2014/main" id="{4385A49F-892F-4ADF-BCA0-BA896318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52" y="3429000"/>
            <a:ext cx="444875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8AB67D-B5F5-40E2-9E73-4A00F1E1138E}"/>
              </a:ext>
            </a:extLst>
          </p:cNvPr>
          <p:cNvSpPr/>
          <p:nvPr/>
        </p:nvSpPr>
        <p:spPr>
          <a:xfrm>
            <a:off x="7162052" y="3429000"/>
            <a:ext cx="4448756" cy="1371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A4D1F-F501-44FD-89D8-E65AD47F8B35}"/>
              </a:ext>
            </a:extLst>
          </p:cNvPr>
          <p:cNvSpPr/>
          <p:nvPr/>
        </p:nvSpPr>
        <p:spPr>
          <a:xfrm>
            <a:off x="581192" y="2653829"/>
            <a:ext cx="6345505" cy="29219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5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lh5.googleusercontent.com/fzNL3xt4dduxXnVibPtDniWU1Csi9eJY3uc1zwIfzg1ZYTeLSXlx4gEQBhputwATWmKOYoURbJZ7OEH9MlytpCxyi2_94PhbyhG62qoKKnftDtgYx1JqAtL0g647S2Cmgph-GhzoQqY">
            <a:extLst>
              <a:ext uri="{FF2B5EF4-FFF2-40B4-BE49-F238E27FC236}">
                <a16:creationId xmlns:a16="http://schemas.microsoft.com/office/drawing/2014/main" id="{C5A39897-9E55-483F-B4EC-F8D1E9764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75" b="1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19" y="1471363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Exemple</a:t>
            </a:r>
            <a:r>
              <a:rPr lang="en-US" sz="4000" dirty="0">
                <a:solidFill>
                  <a:srgbClr val="FFFFFF"/>
                </a:solidFill>
              </a:rPr>
              <a:t> 2 : Le </a:t>
            </a:r>
            <a:r>
              <a:rPr lang="en-US" sz="4000" dirty="0" err="1">
                <a:solidFill>
                  <a:srgbClr val="FFFFFF"/>
                </a:solidFill>
              </a:rPr>
              <a:t>professeur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197B3-8DED-4266-8733-CE59BB36289C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3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2 : Le Professeur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17</a:t>
            </a:fld>
            <a:endParaRPr lang="fr-FR" sz="1800" dirty="0"/>
          </a:p>
        </p:txBody>
      </p:sp>
      <p:pic>
        <p:nvPicPr>
          <p:cNvPr id="14338" name="Picture 2" descr="https://lh3.googleusercontent.com/2-HWMDPQRkxtUcNyRMtlx1gpDvl9a-aR212gLzocHL2QgecVllobkqCIUP4ZBmY-Dzfq_-xHF8BdeUFOMS4RczO9SoRlVgYQ7xbBopvgY3b2SpwMX7RvOr5grmnw28AwUEqjFcg2wFA">
            <a:extLst>
              <a:ext uri="{FF2B5EF4-FFF2-40B4-BE49-F238E27FC236}">
                <a16:creationId xmlns:a16="http://schemas.microsoft.com/office/drawing/2014/main" id="{FA5B3F25-4DFC-4555-B776-65D6AB2A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57" y="2039293"/>
            <a:ext cx="7526885" cy="458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5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2 : Le Professeur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18</a:t>
            </a:fld>
            <a:endParaRPr lang="fr-FR" sz="1800" dirty="0"/>
          </a:p>
        </p:txBody>
      </p:sp>
      <p:pic>
        <p:nvPicPr>
          <p:cNvPr id="13314" name="Picture 2" descr="https://lh5.googleusercontent.com/6lUT0QmPg08ZNrPane5ZfPOMylH-uycVbuKbzcKzRiTBFbhpBCH9ApeRc40U4SimYeTpOCruTFeMD5lfHk5IGqsXA__U6SiNbDIkAxPJYze0fEgdNyVEqomDKSmuwIPQkllW26JkssM">
            <a:extLst>
              <a:ext uri="{FF2B5EF4-FFF2-40B4-BE49-F238E27FC236}">
                <a16:creationId xmlns:a16="http://schemas.microsoft.com/office/drawing/2014/main" id="{A0DD40D3-4E04-43DC-9D39-BC0B5A416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r="15525"/>
          <a:stretch/>
        </p:blipFill>
        <p:spPr bwMode="auto">
          <a:xfrm>
            <a:off x="7508079" y="2753877"/>
            <a:ext cx="3154996" cy="35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3.googleusercontent.com/Y4gq2Hv-Nj1cB9YF5tHuOj6V4oS74h1wxrU-I4x3WzidY0POnh2BsyMt8FFBXxIUDqi23CedgDGA7sTgZugz9nGknNcaYHz94u4gMshrxCm5gpgFmkTpklT3Zpv6W2eCCmf6biQ_Ekw">
            <a:extLst>
              <a:ext uri="{FF2B5EF4-FFF2-40B4-BE49-F238E27FC236}">
                <a16:creationId xmlns:a16="http://schemas.microsoft.com/office/drawing/2014/main" id="{12DBE7D6-6F71-4C19-BCBF-66E7651D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478828"/>
            <a:ext cx="5237088" cy="284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lh3.googleusercontent.com/g7iKePh_nSiX-YZaRrUE2Sm26UkQI9rfTY5DMo9ibQZYfThVaXiJ0cpyX8m604aZbGESatkWNny2B8bqk7bMK2ki5LjHai-1LPa_QgGBqRWeqN6mTH9sTPPFV2dKrUUXo7zodBhrFhY">
            <a:extLst>
              <a:ext uri="{FF2B5EF4-FFF2-40B4-BE49-F238E27FC236}">
                <a16:creationId xmlns:a16="http://schemas.microsoft.com/office/drawing/2014/main" id="{F4B2A5E0-E726-44DA-B107-15268B13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05194"/>
            <a:ext cx="5237089" cy="14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C65F48-5792-42EA-9566-6609716158E0}"/>
              </a:ext>
            </a:extLst>
          </p:cNvPr>
          <p:cNvSpPr/>
          <p:nvPr/>
        </p:nvSpPr>
        <p:spPr>
          <a:xfrm>
            <a:off x="581192" y="1905194"/>
            <a:ext cx="5237088" cy="14739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03250E-79FF-4B24-ABA5-0FDE3B11672E}"/>
              </a:ext>
            </a:extLst>
          </p:cNvPr>
          <p:cNvSpPr/>
          <p:nvPr/>
        </p:nvSpPr>
        <p:spPr>
          <a:xfrm>
            <a:off x="581192" y="3478828"/>
            <a:ext cx="5237088" cy="284243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DA90B-3B15-4F80-A07D-4CC4ABCBCAD8}"/>
              </a:ext>
            </a:extLst>
          </p:cNvPr>
          <p:cNvSpPr txBox="1"/>
          <p:nvPr/>
        </p:nvSpPr>
        <p:spPr>
          <a:xfrm>
            <a:off x="8266156" y="1845860"/>
            <a:ext cx="1913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Nom :</a:t>
            </a:r>
            <a:r>
              <a:rPr lang="fr-FR" dirty="0"/>
              <a:t> Dupuy</a:t>
            </a:r>
          </a:p>
          <a:p>
            <a:r>
              <a:rPr lang="fr-FR" u="sng" dirty="0" err="1"/>
              <a:t>Prenom</a:t>
            </a:r>
            <a:r>
              <a:rPr lang="fr-FR" u="sng" dirty="0"/>
              <a:t> :</a:t>
            </a:r>
            <a:r>
              <a:rPr lang="fr-FR" dirty="0"/>
              <a:t> Rémi</a:t>
            </a:r>
          </a:p>
          <a:p>
            <a:r>
              <a:rPr lang="fr-FR" u="sng" dirty="0"/>
              <a:t>Lève la main :</a:t>
            </a:r>
            <a:r>
              <a:rPr lang="fr-FR" dirty="0"/>
              <a:t> Non</a:t>
            </a:r>
          </a:p>
        </p:txBody>
      </p:sp>
    </p:spTree>
    <p:extLst>
      <p:ext uri="{BB962C8B-B14F-4D97-AF65-F5344CB8AC3E}">
        <p14:creationId xmlns:p14="http://schemas.microsoft.com/office/powerpoint/2010/main" val="16002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2 : Le Professeur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19</a:t>
            </a:fld>
            <a:endParaRPr lang="fr-FR" sz="1800" dirty="0"/>
          </a:p>
        </p:txBody>
      </p:sp>
      <p:pic>
        <p:nvPicPr>
          <p:cNvPr id="12290" name="Picture 2" descr="https://lh6.googleusercontent.com/vEb1UTq1ViQkqbigba48aFE2AU5gQqk_fYbPxqEoN_sdGaq3bGlAmUUix-TKzFRjqFXgUDSH4avTvtHrtsQS0bZYLub9H2J21Qm5kYc4Xx9S_68bKQU8-yLIZsmkspiP4KORnPcUOMw">
            <a:extLst>
              <a:ext uri="{FF2B5EF4-FFF2-40B4-BE49-F238E27FC236}">
                <a16:creationId xmlns:a16="http://schemas.microsoft.com/office/drawing/2014/main" id="{18E106C6-FC29-48AB-AC02-9C991D79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42" y="2432520"/>
            <a:ext cx="4909713" cy="9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5.googleusercontent.com/397Ll18U5geVqyD-rm-0Vd4iBR2YhdCC0cOcprvTCwc5h9D66uj0hX36ISqq12HbCXxDF7zeCAKthrd--k1DY46Wiusz7LVHxwmmwz9cBCH24uwvw1gX_3gZTEZbex4dGud4opvUTfI">
            <a:extLst>
              <a:ext uri="{FF2B5EF4-FFF2-40B4-BE49-F238E27FC236}">
                <a16:creationId xmlns:a16="http://schemas.microsoft.com/office/drawing/2014/main" id="{C3F578E2-2388-4647-A210-051F2BFE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3727287"/>
            <a:ext cx="74676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9FB892-70F5-42D3-9EFC-31D056AB4A31}"/>
              </a:ext>
            </a:extLst>
          </p:cNvPr>
          <p:cNvSpPr/>
          <p:nvPr/>
        </p:nvSpPr>
        <p:spPr>
          <a:xfrm>
            <a:off x="3641142" y="2432520"/>
            <a:ext cx="4909713" cy="9356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80F9E-5199-4EBF-8958-7FC0530D4090}"/>
              </a:ext>
            </a:extLst>
          </p:cNvPr>
          <p:cNvSpPr/>
          <p:nvPr/>
        </p:nvSpPr>
        <p:spPr>
          <a:xfrm>
            <a:off x="2362199" y="3727287"/>
            <a:ext cx="7467599" cy="222885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75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59A6B5-9EF6-469D-9DAE-C5EFAC6D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fr-FR" sz="6000" dirty="0">
                <a:solidFill>
                  <a:srgbClr val="FFFEFF"/>
                </a:solidFill>
              </a:rPr>
              <a:t>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B53B64-2228-43B0-A8CC-56C0F68D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4A6197B3-8DED-4266-8733-CE59BB36289C}" type="slidenum">
              <a:rPr lang="fr-FR" sz="18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 sz="1800" dirty="0">
              <a:solidFill>
                <a:schemeClr val="bg1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A969B960-F5F8-48F0-AD7E-7E0B4007C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510305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260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2 : Le Professeur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20</a:t>
            </a:fld>
            <a:endParaRPr lang="fr-FR" sz="1800" dirty="0"/>
          </a:p>
        </p:txBody>
      </p:sp>
      <p:pic>
        <p:nvPicPr>
          <p:cNvPr id="11266" name="Picture 2" descr="https://lh4.googleusercontent.com/rFzOiqv2z7cB7vOPheZfoFib6xyDWMiUolr9Z8ZQ2apj91zksKpp3yS3bCFN475n5X5a_KW11QNdk-Pl2fMoA5TJzsxTTTklEnEdvh5XDo5sABYd_DHJhnXUmmz2j4llm6q0qpRShmY">
            <a:extLst>
              <a:ext uri="{FF2B5EF4-FFF2-40B4-BE49-F238E27FC236}">
                <a16:creationId xmlns:a16="http://schemas.microsoft.com/office/drawing/2014/main" id="{A00C2B5A-3A94-4F26-BFA8-FC1260F9C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6" y="2554560"/>
            <a:ext cx="4988554" cy="288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3.googleusercontent.com/pfV1_5v6iQEXlOC8-tMKT_RMIOV852MlQXWxsihj_D5Lg9yvZHiPyKzSNnm3VDzsoo5XXQr_-8VxZ-wla3C9L177p1tiR-AdYk6shL_y7VPGHWNKb8P90pvRG_qbRmkVfoU2KvMYymQ">
            <a:extLst>
              <a:ext uri="{FF2B5EF4-FFF2-40B4-BE49-F238E27FC236}">
                <a16:creationId xmlns:a16="http://schemas.microsoft.com/office/drawing/2014/main" id="{4AFD85FE-92E7-466B-B112-7635CC05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232739"/>
            <a:ext cx="4293230" cy="14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077F28-266A-460C-AA2C-10D59F307B3E}"/>
              </a:ext>
            </a:extLst>
          </p:cNvPr>
          <p:cNvSpPr/>
          <p:nvPr/>
        </p:nvSpPr>
        <p:spPr>
          <a:xfrm>
            <a:off x="1107445" y="2554560"/>
            <a:ext cx="4988555" cy="288183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66E8D-595F-45E5-8E03-5F13299CFC29}"/>
              </a:ext>
            </a:extLst>
          </p:cNvPr>
          <p:cNvSpPr/>
          <p:nvPr/>
        </p:nvSpPr>
        <p:spPr>
          <a:xfrm>
            <a:off x="6791325" y="3232739"/>
            <a:ext cx="4293229" cy="144879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09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2 : Le Professeur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21</a:t>
            </a:fld>
            <a:endParaRPr lang="fr-FR" sz="1800" dirty="0"/>
          </a:p>
        </p:txBody>
      </p:sp>
      <p:pic>
        <p:nvPicPr>
          <p:cNvPr id="16386" name="Picture 2" descr="https://lh6.googleusercontent.com/VRnOMeZ_tLS0SlItAYJVqHdjhhYCDoZzo5nCl2xQlHOzjNMD4Jur0ORjsSlwC_qBQu3p8hOv9GsN6ohIE1UIVPqQMWsz8E-bKNMAO5WE-W9FAdpl68vhs0bMxHFpE9nFQw25K6-yUa8">
            <a:extLst>
              <a:ext uri="{FF2B5EF4-FFF2-40B4-BE49-F238E27FC236}">
                <a16:creationId xmlns:a16="http://schemas.microsoft.com/office/drawing/2014/main" id="{28958C9E-2CBD-4494-818F-3698EAE4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8" y="2257425"/>
            <a:ext cx="8651624" cy="42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8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2 : Le Professeur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22</a:t>
            </a:fld>
            <a:endParaRPr lang="fr-FR" sz="1800" dirty="0"/>
          </a:p>
        </p:txBody>
      </p:sp>
      <p:pic>
        <p:nvPicPr>
          <p:cNvPr id="17410" name="Picture 2" descr="https://lh3.googleusercontent.com/8Zpnt7xfvBOfRcD5xm_aXNQNnPiYVd-I2GluAvkTf7ThsYpPZ-UENVwwzJPTL7ZBDbVrbkF1dXIJuYlzRdEQxALfdNGIUo4lYuxR9gIDRhRIWItf-j2FJyXdtV3K_GtDNQZp2WMZMFg">
            <a:extLst>
              <a:ext uri="{FF2B5EF4-FFF2-40B4-BE49-F238E27FC236}">
                <a16:creationId xmlns:a16="http://schemas.microsoft.com/office/drawing/2014/main" id="{C5182CCF-ACA5-4DE8-8D10-AA72A2233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r="8167"/>
          <a:stretch/>
        </p:blipFill>
        <p:spPr bwMode="auto">
          <a:xfrm>
            <a:off x="3424236" y="1899434"/>
            <a:ext cx="2671763" cy="258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lh3.googleusercontent.com/pcuKWiEJfYPQqt3XvOYO2TY33B7A_5j47rkoYhcQmV4ri68l_g4LANHWXXIceelRAuxWoWG6a3EEUy2cAzIkd_9qIhIUhxoMHpsaUgpC1tG2iiddKtPb7U-Jc1uAbACHo7P4Ez99Hmk">
            <a:extLst>
              <a:ext uri="{FF2B5EF4-FFF2-40B4-BE49-F238E27FC236}">
                <a16:creationId xmlns:a16="http://schemas.microsoft.com/office/drawing/2014/main" id="{2CEB7172-DF41-418D-BFC5-51E8C972D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4578555"/>
            <a:ext cx="8677275" cy="202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F9FF8F-CB18-432C-A958-E22F4C87DA04}"/>
              </a:ext>
            </a:extLst>
          </p:cNvPr>
          <p:cNvSpPr txBox="1"/>
          <p:nvPr/>
        </p:nvSpPr>
        <p:spPr>
          <a:xfrm>
            <a:off x="6209720" y="2509685"/>
            <a:ext cx="228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Nom :</a:t>
            </a:r>
            <a:r>
              <a:rPr lang="fr-FR" dirty="0"/>
              <a:t> Dupont</a:t>
            </a:r>
          </a:p>
          <a:p>
            <a:r>
              <a:rPr lang="fr-FR" u="sng" dirty="0"/>
              <a:t>Prénom :</a:t>
            </a:r>
            <a:r>
              <a:rPr lang="fr-FR" dirty="0"/>
              <a:t> Christian</a:t>
            </a:r>
          </a:p>
          <a:p>
            <a:r>
              <a:rPr lang="fr-FR" u="sng" dirty="0"/>
              <a:t>A fait une bêtise :</a:t>
            </a:r>
            <a:r>
              <a:rPr lang="fr-FR" dirty="0"/>
              <a:t> Non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93B5F-13A5-47DA-B64D-C77D385EE05D}"/>
              </a:ext>
            </a:extLst>
          </p:cNvPr>
          <p:cNvSpPr/>
          <p:nvPr/>
        </p:nvSpPr>
        <p:spPr>
          <a:xfrm>
            <a:off x="3424236" y="1899434"/>
            <a:ext cx="2671763" cy="258178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A15F3-FD58-4BAE-A697-07DF4E2019A3}"/>
              </a:ext>
            </a:extLst>
          </p:cNvPr>
          <p:cNvSpPr/>
          <p:nvPr/>
        </p:nvSpPr>
        <p:spPr>
          <a:xfrm>
            <a:off x="1757361" y="4578555"/>
            <a:ext cx="8677275" cy="202073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92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 dirty="0"/>
              <a:t>Exemple 2 : Le Professeur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23</a:t>
            </a:fld>
            <a:endParaRPr lang="fr-FR" sz="1800" dirty="0"/>
          </a:p>
        </p:txBody>
      </p:sp>
      <p:pic>
        <p:nvPicPr>
          <p:cNvPr id="15362" name="Picture 2" descr="https://lh5.googleusercontent.com/WiHZc6yaw_2hUXoKjUOnQiCx9SJ2vpuU60u-j7eZ7-QfHwCBZv4U-jV_cjUS9n4wGs3WWLQPaqO2h8vEXpFfo0pu92cTPJT7Q3tSMKnLm6KNGpuVIHH81IHxfOInuTNgsioHJMaAc5c">
            <a:extLst>
              <a:ext uri="{FF2B5EF4-FFF2-40B4-BE49-F238E27FC236}">
                <a16:creationId xmlns:a16="http://schemas.microsoft.com/office/drawing/2014/main" id="{3D99B89C-6DDE-4610-A1C8-6C20D82C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30" y="2058501"/>
            <a:ext cx="6371611" cy="426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lh5.googleusercontent.com/znBDu0fccqY7gTqHatpdS5Sa6AP-I3eoy9SSNWfOl4siOrF0jFwnQhVXXKHFlDodiX5JQVlxBta-xj4-1sCNUvrPtbB2Veb65NCKCrZNr0Pi_tnu7LuFOqNStAapSQ4ULpu2vzgwyPc">
            <a:extLst>
              <a:ext uri="{FF2B5EF4-FFF2-40B4-BE49-F238E27FC236}">
                <a16:creationId xmlns:a16="http://schemas.microsoft.com/office/drawing/2014/main" id="{81528A0F-2E59-4BC1-8B91-FB276B62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3" y="3090863"/>
            <a:ext cx="464414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95D020-6E10-4760-A996-D0D269550DB2}"/>
              </a:ext>
            </a:extLst>
          </p:cNvPr>
          <p:cNvSpPr/>
          <p:nvPr/>
        </p:nvSpPr>
        <p:spPr>
          <a:xfrm>
            <a:off x="420824" y="2058501"/>
            <a:ext cx="6380317" cy="42627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1C693-0FC6-440B-B29B-581EB70D16DC}"/>
              </a:ext>
            </a:extLst>
          </p:cNvPr>
          <p:cNvSpPr/>
          <p:nvPr/>
        </p:nvSpPr>
        <p:spPr>
          <a:xfrm>
            <a:off x="7114473" y="3090863"/>
            <a:ext cx="4656704" cy="19764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11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4A6197B3-8DED-4266-8733-CE59BB36289C}" type="slidenum">
              <a:rPr lang="en-US" sz="180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0FEF2-3587-4962-8412-376C1E2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4832D-675A-4D71-9C2F-C46BF2F5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/>
              <a:t>En Informatique :</a:t>
            </a:r>
          </a:p>
          <a:p>
            <a:r>
              <a:rPr lang="fr-FR" sz="2800" dirty="0"/>
              <a:t>Solution </a:t>
            </a:r>
            <a:r>
              <a:rPr lang="fr-FR" sz="2800" b="1" dirty="0"/>
              <a:t>générique</a:t>
            </a:r>
            <a:r>
              <a:rPr lang="fr-FR" sz="2800" dirty="0"/>
              <a:t> répondant à un problème </a:t>
            </a:r>
            <a:r>
              <a:rPr lang="fr-FR" sz="2800" b="1" dirty="0"/>
              <a:t>spécifique</a:t>
            </a:r>
          </a:p>
          <a:p>
            <a:r>
              <a:rPr lang="fr-FR" sz="2800" dirty="0"/>
              <a:t>S’applique au développement en </a:t>
            </a:r>
            <a:r>
              <a:rPr lang="fr-FR" sz="2800" b="1" dirty="0"/>
              <a:t>programmation orientée objet</a:t>
            </a:r>
          </a:p>
          <a:p>
            <a:r>
              <a:rPr lang="fr-FR" sz="2800" dirty="0"/>
              <a:t>Est décrit :</a:t>
            </a:r>
          </a:p>
          <a:p>
            <a:pPr lvl="1"/>
            <a:r>
              <a:rPr lang="fr-FR" sz="2600" dirty="0"/>
              <a:t>Nom : Observateur</a:t>
            </a:r>
          </a:p>
          <a:p>
            <a:pPr lvl="1"/>
            <a:r>
              <a:rPr lang="fr-FR" sz="2600" dirty="0"/>
              <a:t>Problème : </a:t>
            </a:r>
            <a:r>
              <a:rPr lang="fr-FR" sz="2600" i="1" dirty="0"/>
              <a:t>Voir suite</a:t>
            </a:r>
          </a:p>
          <a:p>
            <a:pPr lvl="1"/>
            <a:r>
              <a:rPr lang="fr-FR" sz="2600" dirty="0"/>
              <a:t>Solution : </a:t>
            </a:r>
            <a:r>
              <a:rPr lang="fr-FR" sz="2600" i="1" dirty="0"/>
              <a:t>Voir suite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15B2F6-9E82-47CF-B2B5-EF9FFDE4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z="1800" smtClean="0"/>
              <a:t>3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46633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0FEF2-3587-4962-8412-376C1E2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4832D-675A-4D71-9C2F-C46BF2F5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9222"/>
            <a:ext cx="11029615" cy="38695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dirty="0"/>
              <a:t>3 Types de Patron de Conception :</a:t>
            </a:r>
          </a:p>
          <a:p>
            <a:r>
              <a:rPr lang="fr-FR" sz="3600" b="1" dirty="0"/>
              <a:t>Création</a:t>
            </a:r>
          </a:p>
          <a:p>
            <a:r>
              <a:rPr lang="fr-FR" sz="3600" b="1" dirty="0"/>
              <a:t>Structure</a:t>
            </a:r>
          </a:p>
          <a:p>
            <a:r>
              <a:rPr lang="fr-FR" sz="3600" b="1" dirty="0"/>
              <a:t>Comportement</a:t>
            </a:r>
            <a:endParaRPr lang="fr-FR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15B2F6-9E82-47CF-B2B5-EF9FFDE4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z="1800" smtClean="0"/>
              <a:t>4</a:t>
            </a:fld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7FAF7A-7A2D-425E-8A8A-A6BA6E06E22F}"/>
              </a:ext>
            </a:extLst>
          </p:cNvPr>
          <p:cNvSpPr txBox="1"/>
          <p:nvPr/>
        </p:nvSpPr>
        <p:spPr>
          <a:xfrm>
            <a:off x="1953775" y="5479083"/>
            <a:ext cx="828444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Attention !</a:t>
            </a:r>
          </a:p>
          <a:p>
            <a:pPr algn="ctr"/>
            <a:r>
              <a:rPr lang="fr-FR" sz="2800" dirty="0">
                <a:solidFill>
                  <a:srgbClr val="FF0000"/>
                </a:solidFill>
              </a:rPr>
              <a:t>Patron de Conception =/= Idiotisme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399768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0FEF2-3587-4962-8412-376C1E23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/>
              <a:t>Origine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4832D-675A-4D71-9C2F-C46BF2F5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9222"/>
            <a:ext cx="11029615" cy="3869578"/>
          </a:xfrm>
        </p:spPr>
        <p:txBody>
          <a:bodyPr>
            <a:noAutofit/>
          </a:bodyPr>
          <a:lstStyle/>
          <a:p>
            <a:r>
              <a:rPr lang="fr-FR" sz="3600" dirty="0"/>
              <a:t>Concept de </a:t>
            </a:r>
            <a:r>
              <a:rPr lang="fr-FR" sz="3600" b="1" dirty="0"/>
              <a:t>patron/pattern</a:t>
            </a:r>
            <a:br>
              <a:rPr lang="fr-FR" sz="3600" b="1" dirty="0"/>
            </a:br>
            <a:r>
              <a:rPr lang="fr-FR" sz="3600" b="1" dirty="0"/>
              <a:t>d’architecture</a:t>
            </a:r>
            <a:r>
              <a:rPr lang="fr-FR" sz="3600" dirty="0"/>
              <a:t> inventé </a:t>
            </a:r>
            <a:br>
              <a:rPr lang="fr-FR" sz="3600" dirty="0"/>
            </a:br>
            <a:r>
              <a:rPr lang="fr-FR" sz="3600" dirty="0"/>
              <a:t>par </a:t>
            </a:r>
            <a:r>
              <a:rPr lang="fr-FR" sz="3600" b="1" dirty="0"/>
              <a:t>Christopher Alexander </a:t>
            </a:r>
            <a:r>
              <a:rPr lang="fr-FR" sz="3600" dirty="0"/>
              <a:t>(1977)</a:t>
            </a:r>
            <a:endParaRPr lang="fr-FR" sz="3600" b="1" dirty="0"/>
          </a:p>
          <a:p>
            <a:r>
              <a:rPr lang="fr-FR" sz="3600" dirty="0"/>
              <a:t>Repris par</a:t>
            </a:r>
            <a:r>
              <a:rPr lang="en-US" sz="3600" dirty="0"/>
              <a:t> </a:t>
            </a:r>
            <a:r>
              <a:rPr lang="en-US" sz="3600" b="1" dirty="0"/>
              <a:t>Kent Beck </a:t>
            </a:r>
            <a:r>
              <a:rPr lang="en-US" sz="3600" dirty="0"/>
              <a:t>et </a:t>
            </a:r>
            <a:br>
              <a:rPr lang="en-US" sz="3600" dirty="0"/>
            </a:br>
            <a:r>
              <a:rPr lang="en-US" sz="3600" b="1" dirty="0"/>
              <a:t>Ward Cunningham</a:t>
            </a:r>
            <a:endParaRPr lang="fr-FR" sz="3600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15B2F6-9E82-47CF-B2B5-EF9FFDE4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5</a:t>
            </a:fld>
            <a:endParaRPr lang="fr-FR" sz="1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FA967F-5A40-4A7F-B9C4-665BA4827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30" y="2429799"/>
            <a:ext cx="224527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2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0FEF2-3587-4962-8412-376C1E23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/>
              <a:t>Origine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4832D-675A-4D71-9C2F-C46BF2F5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dirty="0"/>
              <a:t>Auteurs de </a:t>
            </a:r>
            <a:r>
              <a:rPr lang="en-US" sz="3200" dirty="0"/>
              <a:t>“</a:t>
            </a:r>
            <a:r>
              <a:rPr lang="en-US" sz="3200" i="1" dirty="0"/>
              <a:t>Design Patterns – Elements of Reusable Object-Oriented Software</a:t>
            </a:r>
            <a:r>
              <a:rPr lang="en-US" sz="3200" dirty="0"/>
              <a:t>” (1994) :</a:t>
            </a:r>
            <a:endParaRPr lang="fr-FR" sz="3200" dirty="0"/>
          </a:p>
          <a:p>
            <a:r>
              <a:rPr lang="fr-FR" sz="3200" dirty="0"/>
              <a:t> 		Erich Gamma </a:t>
            </a:r>
          </a:p>
          <a:p>
            <a:r>
              <a:rPr lang="fr-FR" sz="3200" dirty="0"/>
              <a:t> 		Ralph Johnson</a:t>
            </a:r>
          </a:p>
          <a:p>
            <a:r>
              <a:rPr lang="fr-FR" sz="3200" dirty="0"/>
              <a:t> 		John </a:t>
            </a:r>
            <a:r>
              <a:rPr lang="fr-FR" sz="3200" dirty="0" err="1"/>
              <a:t>Vlissides</a:t>
            </a:r>
            <a:endParaRPr lang="fr-FR" sz="3200" dirty="0"/>
          </a:p>
          <a:p>
            <a:r>
              <a:rPr lang="fr-FR" sz="3200" dirty="0"/>
              <a:t> 		Richard Helms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A3304D-984E-4216-966C-0F22CA9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6</a:t>
            </a:fld>
            <a:endParaRPr lang="fr-FR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F2543A-AE21-4402-8BE7-4512165BB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19" y="2915188"/>
            <a:ext cx="2354889" cy="29436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6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Description Observateur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32A2D-83DF-4D33-A1A5-BBB4A5B2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Pattern de </a:t>
            </a:r>
            <a:r>
              <a:rPr lang="fr-FR" sz="3600" b="1" dirty="0"/>
              <a:t>comportement</a:t>
            </a:r>
          </a:p>
          <a:p>
            <a:r>
              <a:rPr lang="fr-FR" sz="3600" dirty="0"/>
              <a:t>Utilisé quand une classe </a:t>
            </a:r>
            <a:r>
              <a:rPr lang="fr-FR" sz="3600" b="1" dirty="0"/>
              <a:t>déclenche des actions</a:t>
            </a:r>
            <a:r>
              <a:rPr lang="fr-FR" sz="3600" dirty="0"/>
              <a:t> dans d’autres</a:t>
            </a:r>
          </a:p>
          <a:p>
            <a:r>
              <a:rPr lang="fr-FR" sz="3600" dirty="0"/>
              <a:t>Permet aussi de </a:t>
            </a:r>
            <a:r>
              <a:rPr lang="fr-FR" sz="3600" b="1" dirty="0"/>
              <a:t>limiter</a:t>
            </a:r>
            <a:r>
              <a:rPr lang="fr-FR" sz="3600" dirty="0"/>
              <a:t> le couplage entre les modules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z="1800" smtClean="0"/>
              <a:t>7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3079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Description Observateur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32A2D-83DF-4D33-A1A5-BBB4A5B2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Que faire lorsqu’on souhaite qu’une classe A fasse une action après une </a:t>
            </a:r>
            <a:r>
              <a:rPr lang="fr-FR" sz="3600" b="1" dirty="0"/>
              <a:t>modification</a:t>
            </a:r>
            <a:r>
              <a:rPr lang="fr-FR" sz="3600" dirty="0"/>
              <a:t> d’une classe B ?</a:t>
            </a:r>
          </a:p>
          <a:p>
            <a:r>
              <a:rPr lang="fr-FR" sz="3600" dirty="0"/>
              <a:t>Soit A </a:t>
            </a:r>
            <a:r>
              <a:rPr lang="fr-FR" sz="3600" b="1" dirty="0"/>
              <a:t>demande</a:t>
            </a:r>
            <a:r>
              <a:rPr lang="fr-FR" sz="3600" dirty="0"/>
              <a:t> à B si ses attributs ont changé,</a:t>
            </a:r>
          </a:p>
          <a:p>
            <a:r>
              <a:rPr lang="fr-FR" sz="3600" dirty="0"/>
              <a:t>Soit B </a:t>
            </a:r>
            <a:r>
              <a:rPr lang="fr-FR" sz="3600" b="1" dirty="0"/>
              <a:t>informe</a:t>
            </a:r>
            <a:r>
              <a:rPr lang="fr-FR" sz="3600" dirty="0"/>
              <a:t> A que ses attributs ont changé.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97B3-8DED-4266-8733-CE59BB36289C}" type="slidenum">
              <a:rPr lang="fr-FR" sz="1800" smtClean="0"/>
              <a:t>8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4583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72DFCE-8109-45E9-98E3-A2CCF80FA112}"/>
              </a:ext>
            </a:extLst>
          </p:cNvPr>
          <p:cNvSpPr/>
          <p:nvPr/>
        </p:nvSpPr>
        <p:spPr>
          <a:xfrm>
            <a:off x="460991" y="1728493"/>
            <a:ext cx="6267828" cy="424018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843BE3-CB32-4A62-B5C7-DFE1E50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6000"/>
              <a:t>Description Observateur</a:t>
            </a:r>
            <a:endParaRPr lang="fr-FR" sz="6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A9E66-FC44-443C-A288-6CF87CF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6197B3-8DED-4266-8733-CE59BB36289C}" type="slidenum">
              <a:rPr lang="fr-FR" sz="1800" smtClean="0"/>
              <a:t>9</a:t>
            </a:fld>
            <a:endParaRPr lang="fr-FR" sz="1800" dirty="0"/>
          </a:p>
        </p:txBody>
      </p:sp>
      <p:pic>
        <p:nvPicPr>
          <p:cNvPr id="4098" name="Picture 2" descr="https://lh5.googleusercontent.com/vIhQv5ZZFZ2KNR9mlis1Feme28IUGQ-QygNYWihW33VtNedYRE5Xhl_LpUi5G-_LH_Ka6bYgVj2VkbtJAshx2C6EQiTPLP2oB60cr11eXhCfazkZYmPxCww3F0qKJamB6GEIeMXKiGo">
            <a:extLst>
              <a:ext uri="{FF2B5EF4-FFF2-40B4-BE49-F238E27FC236}">
                <a16:creationId xmlns:a16="http://schemas.microsoft.com/office/drawing/2014/main" id="{67FCC645-640D-4F83-B765-BF6F449F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602868"/>
            <a:ext cx="6027426" cy="24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9pTcpOmj6xg-vV2D5f1bJPLejiDEtTec3sOYU5tc0fsw5BYOHzBnlIuEF8PSj6SJUx-GZ19p_lcD7HeqtQxJEXpp3to1mFnv0KyY0chYk6nikzT_1YXrAxwaNs_eQk2BRWmgBOY9sVI">
            <a:extLst>
              <a:ext uri="{FF2B5EF4-FFF2-40B4-BE49-F238E27FC236}">
                <a16:creationId xmlns:a16="http://schemas.microsoft.com/office/drawing/2014/main" id="{4E26BD34-68B2-4387-86AF-3A65EBFB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10" y="2203514"/>
            <a:ext cx="4804397" cy="34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18991BF-F82D-4E59-AD58-D6717184ED20}"/>
              </a:ext>
            </a:extLst>
          </p:cNvPr>
          <p:cNvSpPr/>
          <p:nvPr/>
        </p:nvSpPr>
        <p:spPr>
          <a:xfrm>
            <a:off x="6728819" y="1758655"/>
            <a:ext cx="5002190" cy="419748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9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308</Words>
  <Application>Microsoft Office PowerPoint</Application>
  <PresentationFormat>Grand écran</PresentationFormat>
  <Paragraphs>93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Wingdings 2</vt:lpstr>
      <vt:lpstr>Dividende</vt:lpstr>
      <vt:lpstr>Patron de conception Observateur  (ou Observer)</vt:lpstr>
      <vt:lpstr>Plan</vt:lpstr>
      <vt:lpstr>Définition</vt:lpstr>
      <vt:lpstr>Types</vt:lpstr>
      <vt:lpstr>Origine</vt:lpstr>
      <vt:lpstr>Origine</vt:lpstr>
      <vt:lpstr>Description Observateur</vt:lpstr>
      <vt:lpstr>Description Observateur</vt:lpstr>
      <vt:lpstr>Description Observateur</vt:lpstr>
      <vt:lpstr>Description Observateur</vt:lpstr>
      <vt:lpstr>Exemple 1 : le radar</vt:lpstr>
      <vt:lpstr>Exemple 1 : Le Radar</vt:lpstr>
      <vt:lpstr>Exemple 1 : Le Radar</vt:lpstr>
      <vt:lpstr>Exemple : Le Radar</vt:lpstr>
      <vt:lpstr>Exemple 1 : Le Radar</vt:lpstr>
      <vt:lpstr>Exemple 2 : Le professeur</vt:lpstr>
      <vt:lpstr>Exemple 2 : Le Professeur</vt:lpstr>
      <vt:lpstr>Exemple 2 : Le Professeur</vt:lpstr>
      <vt:lpstr>Exemple 2 : Le Professeur</vt:lpstr>
      <vt:lpstr>Exemple 2 : Le Professeur</vt:lpstr>
      <vt:lpstr>Exemple 2 : Le Professeur</vt:lpstr>
      <vt:lpstr>Exemple 2 : Le Professeur</vt:lpstr>
      <vt:lpstr>Exemple 2 : Le Professeur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de conception Observateur  (ou Observer)</dc:title>
  <dc:creator> </dc:creator>
  <cp:lastModifiedBy> </cp:lastModifiedBy>
  <cp:revision>2</cp:revision>
  <dcterms:created xsi:type="dcterms:W3CDTF">2018-12-18T01:34:49Z</dcterms:created>
  <dcterms:modified xsi:type="dcterms:W3CDTF">2018-12-18T01:58:22Z</dcterms:modified>
</cp:coreProperties>
</file>