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afc57907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afc57907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afc57907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afc57907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afc57907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afc57907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afc57907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afc57907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afc57907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afc57907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afc57907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afc57907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afc57907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afc57907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afc57907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afc57907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afc57907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afc57907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afc57907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afc57907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afc57907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afc57907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afc57907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afc57907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afc57907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afc57907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afc57907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afc57907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afc57907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afc57907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afc57907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afc57907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55">
                <a:latin typeface="Times New Roman"/>
                <a:ea typeface="Times New Roman"/>
                <a:cs typeface="Times New Roman"/>
                <a:sym typeface="Times New Roman"/>
              </a:rPr>
              <a:t>ESTUDIANTE:  </a:t>
            </a:r>
            <a:endParaRPr b="1" sz="17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93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s" sz="1755">
                <a:latin typeface="Times New Roman"/>
                <a:ea typeface="Times New Roman"/>
                <a:cs typeface="Times New Roman"/>
                <a:sym typeface="Times New Roman"/>
              </a:rPr>
              <a:t>BLANCO CHAMBILLA BRAYAN ALVARO</a:t>
            </a:r>
            <a:endParaRPr b="1" sz="17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>
                <a:latin typeface="Times New Roman"/>
                <a:ea typeface="Times New Roman"/>
                <a:cs typeface="Times New Roman"/>
                <a:sym typeface="Times New Roman"/>
              </a:rPr>
              <a:t>DOCENTE:  ING.</a:t>
            </a:r>
            <a:r>
              <a:rPr b="1" lang="es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1200">
                <a:latin typeface="Times New Roman"/>
                <a:ea typeface="Times New Roman"/>
                <a:cs typeface="Times New Roman"/>
                <a:sym typeface="Times New Roman"/>
              </a:rPr>
              <a:t>WILLIAM RODDY BARRA PAREDES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50" y="1237200"/>
            <a:ext cx="25527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Times New Roman"/>
                <a:ea typeface="Times New Roman"/>
                <a:cs typeface="Times New Roman"/>
                <a:sym typeface="Times New Roman"/>
              </a:rPr>
              <a:t>Definiciones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s" sz="16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Clase: </a:t>
            </a:r>
            <a:r>
              <a:rPr lang="es" sz="16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Una clase es la descripción de un conjunto de objetos similares.</a:t>
            </a:r>
            <a:endParaRPr sz="16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s" sz="16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Objeto:</a:t>
            </a:r>
            <a:r>
              <a:rPr lang="es" sz="16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Los objetos son las cosas que nos rodean, todos tienen características que pueden compartir o que los hacen diferentes unos de otros. Un objeto puede ser creado instanciando una clase.</a:t>
            </a:r>
            <a:endParaRPr sz="16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s" sz="16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Instancia: </a:t>
            </a:r>
            <a:r>
              <a:rPr lang="es" sz="16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 llama instancia a todo objeto que derive de algún otro.</a:t>
            </a:r>
            <a:endParaRPr sz="18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Times New Roman"/>
                <a:ea typeface="Times New Roman"/>
                <a:cs typeface="Times New Roman"/>
                <a:sym typeface="Times New Roman"/>
              </a:rPr>
              <a:t>Parte </a:t>
            </a:r>
            <a:r>
              <a:rPr lang="es" sz="3500">
                <a:latin typeface="Times New Roman"/>
                <a:ea typeface="Times New Roman"/>
                <a:cs typeface="Times New Roman"/>
                <a:sym typeface="Times New Roman"/>
              </a:rPr>
              <a:t>Práctica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297500" y="1579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Ejercicio 11</a:t>
            </a:r>
            <a:endParaRPr b="1"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1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'Introduce 2 numeros: '</a:t>
            </a:r>
            <a:r>
              <a:rPr b="1"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first = </a:t>
            </a:r>
            <a:r>
              <a:rPr b="1" lang="es" sz="1100">
                <a:solidFill>
                  <a:srgbClr val="6897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1100">
              <a:solidFill>
                <a:srgbClr val="6897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second = </a:t>
            </a:r>
            <a:r>
              <a:rPr b="1" lang="es" sz="1100">
                <a:solidFill>
                  <a:srgbClr val="6897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b="1" sz="1100">
              <a:solidFill>
                <a:srgbClr val="6897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(first</a:t>
            </a:r>
            <a:r>
              <a:rPr b="1" lang="es" sz="11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1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lang="es" sz="11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second)</a:t>
            </a:r>
            <a:endParaRPr b="1" sz="1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 = first + second</a:t>
            </a:r>
            <a:endParaRPr b="1" sz="1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1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'La suma es:'</a:t>
            </a:r>
            <a:r>
              <a:rPr b="1" lang="es" sz="11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sum)</a:t>
            </a:r>
            <a:endParaRPr b="1" sz="1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5180" l="0" r="72686" t="66136"/>
          <a:stretch/>
        </p:blipFill>
        <p:spPr>
          <a:xfrm>
            <a:off x="4296475" y="1683625"/>
            <a:ext cx="3984725" cy="23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444325" y="151200"/>
            <a:ext cx="4053300" cy="49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s" sz="1075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Ejercicio 12</a:t>
            </a:r>
            <a:endParaRPr b="1" sz="1075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Escritor: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name = 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sz="700">
              <a:solidFill>
                <a:srgbClr val="CC783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email = 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sz="700">
              <a:solidFill>
                <a:srgbClr val="CC783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gender = 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sz="700">
              <a:solidFill>
                <a:srgbClr val="CC783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nationality = 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sz="700">
              <a:solidFill>
                <a:srgbClr val="CC783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b="1" lang="es" sz="7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7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nationality):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7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.name = name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7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.email = email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7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.gender = gender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7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.nationality = nationality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s" sz="700">
                <a:solidFill>
                  <a:srgbClr val="FFC66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Write_book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7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7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7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'Escribio un libro exitosamente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s" sz="7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s" sz="700">
                <a:solidFill>
                  <a:srgbClr val="FFC66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Write_a_movie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7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7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7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'Escribio una pelicula exitosamente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s" sz="7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s" sz="700">
                <a:solidFill>
                  <a:srgbClr val="FFC66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change_nationality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7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newNationality):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7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.nationality = newNationality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7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7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'Cambio de nacionalidad exitoso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s" sz="7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s" sz="700">
                <a:solidFill>
                  <a:srgbClr val="FFC66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change_email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7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newEmail):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7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7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.email = newEmail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7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7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'Cambio de gmail exitoso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s" sz="7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25"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4838300" y="230475"/>
            <a:ext cx="4053300" cy="49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s" sz="7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7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s" sz="7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f'Nombres: 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7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.name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b="1" lang="es" sz="7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Email: 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7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.email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b="1" lang="es" sz="7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Gender: 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7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.gender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b="1" lang="es" sz="7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Nationality: 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7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.nationality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b="1" lang="es" sz="7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 sz="7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escritor1 = Escritor(</a:t>
            </a:r>
            <a:r>
              <a:rPr b="1" lang="es" sz="7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'Brayan Blanco'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7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'braybe88@gmail.com'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7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'Masculino'</a:t>
            </a:r>
            <a:r>
              <a:rPr b="1" lang="es" sz="7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7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'Boliviano'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7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(escritor1)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escritor1.Write_book()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escritor1.Write_a_movie()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escritor1.change_nationality(</a:t>
            </a:r>
            <a:r>
              <a:rPr b="1" lang="es" sz="7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'Argentino'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escritor1.change_email(</a:t>
            </a:r>
            <a:r>
              <a:rPr b="1" lang="es" sz="7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'lascom@gmail.com'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7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s" sz="7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(escritor1)</a:t>
            </a:r>
            <a:endParaRPr b="1" sz="7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875">
              <a:solidFill>
                <a:srgbClr val="CC783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6214" l="0" r="70350" t="30951"/>
          <a:stretch/>
        </p:blipFill>
        <p:spPr>
          <a:xfrm>
            <a:off x="5295975" y="3138625"/>
            <a:ext cx="2212075" cy="18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297500" y="97500"/>
            <a:ext cx="7038900" cy="49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8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Ejercicio 13</a:t>
            </a:r>
            <a:endParaRPr sz="1358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s" sz="1100">
                <a:solidFill>
                  <a:srgbClr val="6897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rgbClr val="6897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s" sz="1100">
                <a:solidFill>
                  <a:srgbClr val="6897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rgbClr val="6897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 = </a:t>
            </a:r>
            <a:r>
              <a:rPr lang="es" sz="11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endParaRPr sz="11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total = </a:t>
            </a:r>
            <a:r>
              <a:rPr lang="es" sz="1100">
                <a:solidFill>
                  <a:srgbClr val="6897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rgbClr val="6897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limit = </a:t>
            </a:r>
            <a:r>
              <a:rPr lang="es" sz="11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"Ingrese el valor de N: "</a:t>
            </a: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limit == </a:t>
            </a:r>
            <a:r>
              <a:rPr lang="es" sz="1100">
                <a:solidFill>
                  <a:srgbClr val="6897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'No hay nada en la serie fibonacci'</a:t>
            </a: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limit == </a:t>
            </a:r>
            <a:r>
              <a:rPr lang="es" sz="1100">
                <a:solidFill>
                  <a:srgbClr val="6897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1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imp = </a:t>
            </a:r>
            <a:r>
              <a:rPr lang="es" sz="11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'0 '</a:t>
            </a:r>
            <a:endParaRPr sz="11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s" sz="11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s" sz="11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(limit - </a:t>
            </a:r>
            <a:r>
              <a:rPr lang="es" sz="1100">
                <a:solidFill>
                  <a:srgbClr val="6897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total = a + b</a:t>
            </a:r>
            <a:endParaRPr sz="1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a = b</a:t>
            </a:r>
            <a:endParaRPr sz="1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b = total</a:t>
            </a:r>
            <a:endParaRPr sz="1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imp = imp + </a:t>
            </a:r>
            <a:r>
              <a:rPr lang="es" sz="11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(total) + </a:t>
            </a:r>
            <a:r>
              <a:rPr lang="es" sz="11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endParaRPr sz="11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(imp)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b="6816" l="0" r="69923" t="63648"/>
          <a:stretch/>
        </p:blipFill>
        <p:spPr>
          <a:xfrm>
            <a:off x="4618000" y="1688150"/>
            <a:ext cx="3718400" cy="20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407750" y="140100"/>
            <a:ext cx="3638700" cy="4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60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Ejercicio 14</a:t>
            </a:r>
            <a:endParaRPr sz="60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Vehicle: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color = 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4800">
              <a:solidFill>
                <a:srgbClr val="CC783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wheels = 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4800">
              <a:solidFill>
                <a:srgbClr val="CC783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lang="es" sz="48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48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wheels):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48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.color = color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48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.wheels = wheels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4800">
                <a:solidFill>
                  <a:srgbClr val="FFC66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travel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48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4800">
              <a:solidFill>
                <a:srgbClr val="CC783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lang="es" sz="48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48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" sz="48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f'Color: 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48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.color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800">
              <a:solidFill>
                <a:srgbClr val="CC783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s" sz="48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Wheels: 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48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.wheels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48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48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veh1 = Vehicle(</a:t>
            </a:r>
            <a:r>
              <a:rPr lang="es" sz="48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'Rojo'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8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'Sport'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(veh1)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Bicycle(Vehicle):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saddles = 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4800">
              <a:solidFill>
                <a:srgbClr val="CC783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4800"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4046450" y="140100"/>
            <a:ext cx="4924200" cy="4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chain_drive = 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4800">
              <a:solidFill>
                <a:srgbClr val="CC783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lang="es" sz="48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48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wheels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saddles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chain_drive):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Vehicle.</a:t>
            </a:r>
            <a:r>
              <a:rPr lang="es" sz="48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48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wheels)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48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.saddles = saddles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48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.chain_drive = chain_drive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48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48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Vehicle.</a:t>
            </a:r>
            <a:r>
              <a:rPr lang="es" sz="48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48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es" sz="48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f'Saddles: 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48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.saddles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48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Chain drive: 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48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.chain_drive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48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48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4800">
                <a:solidFill>
                  <a:srgbClr val="FFC66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48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48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48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'go start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s" sz="48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4800">
                <a:solidFill>
                  <a:srgbClr val="FFC66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accelerate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48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48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48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'go accelerate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s" sz="48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bic1 = Bicycle(</a:t>
            </a:r>
            <a:r>
              <a:rPr lang="es" sz="48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'Amarillo'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8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'Titan'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8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'Cuero'</a:t>
            </a: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8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'Pedal'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(bic1)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bic1.start()</a:t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505250" y="153700"/>
            <a:ext cx="7038900" cy="49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bic1.accelerate()</a:t>
            </a:r>
            <a:endParaRPr sz="4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Car(Vehicle):</a:t>
            </a:r>
            <a:endParaRPr sz="4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seats = 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4000">
              <a:solidFill>
                <a:srgbClr val="CC783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engine = 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4000">
              <a:solidFill>
                <a:srgbClr val="CC783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lang="es" sz="40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4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wheels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seats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engine):</a:t>
            </a:r>
            <a:endParaRPr sz="4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Vehicle.</a:t>
            </a:r>
            <a:r>
              <a:rPr lang="es" sz="40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4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wheels)</a:t>
            </a:r>
            <a:endParaRPr sz="4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4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.seats = seats</a:t>
            </a:r>
            <a:endParaRPr sz="4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4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.engine = engine</a:t>
            </a:r>
            <a:endParaRPr sz="4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40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4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4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Vehicle.</a:t>
            </a:r>
            <a:r>
              <a:rPr lang="es" sz="40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4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es" sz="4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f'Seats: 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4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.seats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4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Engine: 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4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.engine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4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40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4000">
                <a:solidFill>
                  <a:srgbClr val="FFC66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4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4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40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4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'go start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s" sz="4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4000">
                <a:solidFill>
                  <a:srgbClr val="FFC66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accelerate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4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4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40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4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'go accelerate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s" sz="4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car1 = Car(</a:t>
            </a:r>
            <a:r>
              <a:rPr lang="es" sz="4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'Negro'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'Continental'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'Cuerina'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'1600 cc'</a:t>
            </a:r>
            <a:r>
              <a:rPr lang="es" sz="4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(car1)</a:t>
            </a:r>
            <a:endParaRPr sz="4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car1.start()</a:t>
            </a:r>
            <a:endParaRPr sz="4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car1.accelerate()</a:t>
            </a:r>
            <a:endParaRPr sz="4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CC783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48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 rotWithShape="1">
          <a:blip r:embed="rId3">
            <a:alphaModFix/>
          </a:blip>
          <a:srcRect b="6683" l="0" r="70560" t="23179"/>
          <a:stretch/>
        </p:blipFill>
        <p:spPr>
          <a:xfrm>
            <a:off x="5965775" y="153700"/>
            <a:ext cx="2297924" cy="23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285875" y="140100"/>
            <a:ext cx="4406700" cy="4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Ejercicio 15</a:t>
            </a:r>
            <a:endParaRPr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Equipo: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id_equipo = 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000">
              <a:solidFill>
                <a:srgbClr val="CC783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consumo = 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000">
              <a:solidFill>
                <a:srgbClr val="CC783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puerto = 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000">
              <a:solidFill>
                <a:srgbClr val="CC783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lang="es" sz="10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id_equipo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consumo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puerto):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.id_equipo = id_equipo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.consumo = consumo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.puerto = puerto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10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" sz="1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f'ID_EQUIPO: 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1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.idEquipo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endParaRPr sz="1000">
              <a:solidFill>
                <a:srgbClr val="CC783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Consumo: 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1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.consumo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1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Puerto: 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1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.puerto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1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0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Copier(Equipo):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1000">
                <a:solidFill>
                  <a:srgbClr val="FFC66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copiar_hojas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'se esta copiando'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Scanner(Copier):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4326350" y="140100"/>
            <a:ext cx="4668600" cy="4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1000">
                <a:solidFill>
                  <a:srgbClr val="FFC66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escanear_hojas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'se esta escaneando'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Printer(Copier):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1000">
                <a:solidFill>
                  <a:srgbClr val="FFC66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imprimir_hojas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'se esta imprimiendo'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PoweredDevice(Scanner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Printer):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1000">
                <a:solidFill>
                  <a:srgbClr val="FFC66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total_funcion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'tengo todas las funciones'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pw1 = PoweredDevice(</a:t>
            </a:r>
            <a:r>
              <a:rPr lang="es" sz="1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'pw1'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'300 V'</a:t>
            </a:r>
            <a:r>
              <a:rPr lang="es" sz="10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'USB'</a:t>
            </a: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pw1.total_funcion()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pw1.copiar_hojas()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pw1.escanear_hojas()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pw1.imprimir_hojas()</a:t>
            </a:r>
            <a:endParaRPr sz="10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40" name="Google Shape;240;p28"/>
          <p:cNvPicPr preferRelativeResize="0"/>
          <p:nvPr/>
        </p:nvPicPr>
        <p:blipFill rotWithShape="1">
          <a:blip r:embed="rId3">
            <a:alphaModFix/>
          </a:blip>
          <a:srcRect b="19053" l="0" r="72368" t="60556"/>
          <a:stretch/>
        </p:blipFill>
        <p:spPr>
          <a:xfrm>
            <a:off x="6057725" y="2998425"/>
            <a:ext cx="2937226" cy="121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1297500" y="97500"/>
            <a:ext cx="7038900" cy="4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74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Ejercicio 16</a:t>
            </a:r>
            <a:endParaRPr sz="1774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Persona: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12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cedula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sexo):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.__cedula = cedula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.__nombre = nombre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.__apellido = apellido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.__sexo = sexo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12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f'Cedula: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.__cedula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Nombre: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.__nombre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Apellido: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.__apellido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Sexo: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.__sexo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2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persona1 = Persona(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"13458796"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"Leonardo"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"Caballero"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(persona1)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Supervisor(Persona):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12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cedula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sexo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tareas):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Persona.</a:t>
            </a:r>
            <a:r>
              <a:rPr lang="es" sz="12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cedula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sexo)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.__rol = rol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.__tareas = tareas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12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Persona.</a:t>
            </a:r>
            <a:r>
              <a:rPr lang="es" sz="12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f'Rol: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.__rol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Tareas: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.__tareas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2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sup1= Supervisor(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"13019753"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"Brayan"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"Blanco"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"Gerente"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'Pendientes'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(sup1)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Destreza: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12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herramienta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experiencia):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.__area = area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.__herramienta = herramienta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.__experiencia = experiencia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12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f'Area: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.__area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Herramienta: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.__herramienta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Experiencia: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.__experiencia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2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JefeCuadrilla(Supervisor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Destreza):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12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cedula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sexo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tareas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herramienta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experiencia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cuadrilla):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Supervisor.</a:t>
            </a:r>
            <a:r>
              <a:rPr lang="es" sz="12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cedula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sexo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tareas)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Destreza.</a:t>
            </a:r>
            <a:r>
              <a:rPr lang="es" sz="12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herramienta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experiencia)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.__cuadrilla = cuadrilla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12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Supervisor.</a:t>
            </a:r>
            <a:r>
              <a:rPr lang="es" sz="12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+ Destreza.</a:t>
            </a:r>
            <a:r>
              <a:rPr lang="es" sz="1200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f'Cuadrilla: 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12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.__cuadrilla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2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jc1 = JefeCuadrilla(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"13019753"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"Brayan"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"Blanco"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"Gerente"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'Pendientes'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'minera'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'excabadora'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'6 meses'</a:t>
            </a:r>
            <a:r>
              <a:rPr lang="es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(jc1)</a:t>
            </a:r>
            <a:endParaRPr sz="1200">
              <a:solidFill>
                <a:srgbClr val="CC783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6656" l="0" r="76330" t="23128"/>
          <a:stretch/>
        </p:blipFill>
        <p:spPr>
          <a:xfrm>
            <a:off x="7053525" y="1438275"/>
            <a:ext cx="1357226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63425" y="588775"/>
            <a:ext cx="3090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r>
              <a:rPr lang="es"/>
              <a:t>SISTEMA EMBEBIDO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27003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latin typeface="Times New Roman"/>
                <a:ea typeface="Times New Roman"/>
                <a:cs typeface="Times New Roman"/>
                <a:sym typeface="Times New Roman"/>
              </a:rPr>
              <a:t>Es un sistema de computación basado en un microprocesador o un microcontrolador diseñado para realizar una o algunas pocas funciones dedicadas.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500" y="3231800"/>
            <a:ext cx="2039000" cy="11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800" y="1068813"/>
            <a:ext cx="18669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7225" y="3231788"/>
            <a:ext cx="2354954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2350" y="1068825"/>
            <a:ext cx="1619825" cy="15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2504" y="3287151"/>
            <a:ext cx="2462734" cy="11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078100" y="393750"/>
            <a:ext cx="700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b="1" lang="es" sz="152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Diferencias o similitudes entre un sistema operativo, un sistema móvil y un sistema embebido</a:t>
            </a:r>
            <a:endParaRPr sz="2600">
              <a:highlight>
                <a:schemeClr val="dk1"/>
              </a:highlight>
            </a:endParaRPr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199975" y="1116150"/>
            <a:ext cx="688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Un sistema operativo es crucial en todo lo que tenga que ver con tecnología en la actualidad, un sistema móvil es un sistema operativo pero diseñado específicamente para operar en móviles y los sistemas embebidos son sistemas operativos de bajo nivel que acciona funciones necesarias para el funcionamiento específicos. </a:t>
            </a:r>
            <a:endParaRPr sz="1500"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350" y="2437675"/>
            <a:ext cx="4686350" cy="20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2846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Microcontrolador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3930175" y="1128750"/>
            <a:ext cx="4626000" cy="3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>
                <a:latin typeface="Times New Roman"/>
                <a:ea typeface="Times New Roman"/>
                <a:cs typeface="Times New Roman"/>
                <a:sym typeface="Times New Roman"/>
              </a:rPr>
              <a:t>Son un circuito integrado que contiene todos los componentes de un computador: CPU, ROM.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s" sz="1400">
                <a:latin typeface="Times New Roman"/>
                <a:ea typeface="Times New Roman"/>
                <a:cs typeface="Times New Roman"/>
                <a:sym typeface="Times New Roman"/>
              </a:rPr>
              <a:t>Son un chip que se encuentra integrado en la placa base y que se encarga de ejecutar las instrucciones que ordena el usuario: CPU, NÚCLEOS.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575" y="966200"/>
            <a:ext cx="2217250" cy="15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575" y="3114075"/>
            <a:ext cx="2217250" cy="14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>
            <p:ph type="title"/>
          </p:nvPr>
        </p:nvSpPr>
        <p:spPr>
          <a:xfrm>
            <a:off x="1297500" y="2474250"/>
            <a:ext cx="2846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Microprocesador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Times New Roman"/>
                <a:ea typeface="Times New Roman"/>
                <a:cs typeface="Times New Roman"/>
                <a:sym typeface="Times New Roman"/>
              </a:rPr>
              <a:t>Pilares de POO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s" sz="1400">
                <a:latin typeface="Times New Roman"/>
                <a:ea typeface="Times New Roman"/>
                <a:cs typeface="Times New Roman"/>
                <a:sym typeface="Times New Roman"/>
              </a:rPr>
              <a:t>Encapsulación: </a:t>
            </a:r>
            <a:r>
              <a:rPr lang="es" sz="1400">
                <a:latin typeface="Times New Roman"/>
                <a:ea typeface="Times New Roman"/>
                <a:cs typeface="Times New Roman"/>
                <a:sym typeface="Times New Roman"/>
              </a:rPr>
              <a:t>La encapsulación permite que todo lo referente a un objeto quede aislado dentro de éste.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s" sz="1400">
                <a:latin typeface="Times New Roman"/>
                <a:ea typeface="Times New Roman"/>
                <a:cs typeface="Times New Roman"/>
                <a:sym typeface="Times New Roman"/>
              </a:rPr>
              <a:t>Abstracción:</a:t>
            </a:r>
            <a:r>
              <a:rPr lang="es" sz="1400">
                <a:latin typeface="Times New Roman"/>
                <a:ea typeface="Times New Roman"/>
                <a:cs typeface="Times New Roman"/>
                <a:sym typeface="Times New Roman"/>
              </a:rPr>
              <a:t> La clase debe representar las características de la entidad hacia el mundo exterior, pero ocultando la complejidad que llevan aparejada.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s" sz="1400">
                <a:latin typeface="Times New Roman"/>
                <a:ea typeface="Times New Roman"/>
                <a:cs typeface="Times New Roman"/>
                <a:sym typeface="Times New Roman"/>
              </a:rPr>
              <a:t>Herencia:</a:t>
            </a:r>
            <a:r>
              <a:rPr lang="es" sz="1400">
                <a:latin typeface="Times New Roman"/>
                <a:ea typeface="Times New Roman"/>
                <a:cs typeface="Times New Roman"/>
                <a:sym typeface="Times New Roman"/>
              </a:rPr>
              <a:t> Es cuando una clase hereda de otra obtiene todos los rasgos que tuviese la primera.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s" sz="1400">
                <a:latin typeface="Times New Roman"/>
                <a:ea typeface="Times New Roman"/>
                <a:cs typeface="Times New Roman"/>
                <a:sym typeface="Times New Roman"/>
              </a:rPr>
              <a:t>Polimorfis</a:t>
            </a:r>
            <a:r>
              <a:rPr b="1" lang="es" sz="1400">
                <a:latin typeface="Times New Roman"/>
                <a:ea typeface="Times New Roman"/>
                <a:cs typeface="Times New Roman"/>
                <a:sym typeface="Times New Roman"/>
              </a:rPr>
              <a:t>mo: </a:t>
            </a:r>
            <a:r>
              <a:rPr lang="es" sz="1400">
                <a:latin typeface="Times New Roman"/>
                <a:ea typeface="Times New Roman"/>
                <a:cs typeface="Times New Roman"/>
                <a:sym typeface="Times New Roman"/>
              </a:rPr>
              <a:t> Varios objetos de diferentes clases, pero con una base común, se pueden usar de manera indistinta.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latin typeface="Times New Roman"/>
                <a:ea typeface="Times New Roman"/>
                <a:cs typeface="Times New Roman"/>
                <a:sym typeface="Times New Roman"/>
              </a:rPr>
              <a:t>Componentes de POO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Clase: </a:t>
            </a: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Una clase es la descripción de un conjunto de objetos similares.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Objeto:</a:t>
            </a: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 Los objetos son las cosas que nos rodean, todos tienen características que pueden compartir o que los hacen diferentes unos de otros. Un objeto puede ser creado instanciando una clase.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Métodos:</a:t>
            </a: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 Estas son las acciones que puede tener el objeto o los procesos que realizará.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latin typeface="Times New Roman"/>
                <a:ea typeface="Times New Roman"/>
                <a:cs typeface="Times New Roman"/>
                <a:sym typeface="Times New Roman"/>
              </a:rPr>
              <a:t>Definiciones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 sz="1400">
                <a:latin typeface="Times New Roman"/>
                <a:ea typeface="Times New Roman"/>
                <a:cs typeface="Times New Roman"/>
                <a:sym typeface="Times New Roman"/>
              </a:rPr>
              <a:t>Multiplataforma: Hace referencia a los programas informáticos o métodos y conceptos de cómputo que son implementados, y operan internamente en múltiples plataformas informáticas.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 sz="1400">
                <a:latin typeface="Times New Roman"/>
                <a:ea typeface="Times New Roman"/>
                <a:cs typeface="Times New Roman"/>
                <a:sym typeface="Times New Roman"/>
              </a:rPr>
              <a:t>Multiparadigma: Es una práctica que emerge como resultado de los paradigmas orientados a objetos,procedural, declarativo y funcional buscando mejorar la  producción en el desarrollo de proyectos.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 sz="1400">
                <a:latin typeface="Times New Roman"/>
                <a:ea typeface="Times New Roman"/>
                <a:cs typeface="Times New Roman"/>
                <a:sym typeface="Times New Roman"/>
              </a:rPr>
              <a:t>Multipropósito: Que se realiza más de una función en un solo dispositivo.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 sz="1400">
                <a:latin typeface="Times New Roman"/>
                <a:ea typeface="Times New Roman"/>
                <a:cs typeface="Times New Roman"/>
                <a:sym typeface="Times New Roman"/>
              </a:rPr>
              <a:t>Lenguaje interpretado: Es un lenguaje de programación para el que la mayoría de sus implementaciones ejecuta las instrucciones directamente, sin una previa compilación del programa a instrucciones en lenguaje máquina.</a:t>
            </a:r>
            <a:endParaRPr b="1" sz="1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1268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Encapsulamiento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126850" y="950700"/>
            <a:ext cx="7038900" cy="4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3561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encapsulación consiste en negar el acceso a los atributos y métodos internos de la clase desde el exterior.</a:t>
            </a:r>
            <a:endParaRPr sz="3561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s" sz="3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Ejemplo:</a:t>
            </a:r>
            <a:endParaRPr sz="3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__atributo_privado = </a:t>
            </a:r>
            <a:r>
              <a:rPr lang="es" sz="31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"Soy un atributo inalcanzable desde fuera."</a:t>
            </a:r>
            <a:endParaRPr sz="31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3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atributo_publico = </a:t>
            </a:r>
            <a:r>
              <a:rPr lang="es" sz="31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"Soy un atributo alcanzable desde fuera."</a:t>
            </a:r>
            <a:endParaRPr sz="3100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31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3100">
                <a:solidFill>
                  <a:srgbClr val="FFC66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__metodo_privado</a:t>
            </a:r>
            <a:r>
              <a:rPr lang="es" sz="3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31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3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3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31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3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31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"Soy un método inalcanzable desde fuera."</a:t>
            </a:r>
            <a:r>
              <a:rPr lang="es" sz="3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31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3100">
                <a:solidFill>
                  <a:srgbClr val="FFC66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metodo_publico</a:t>
            </a:r>
            <a:r>
              <a:rPr lang="es" sz="3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3100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3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3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31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3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3100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"Soy un método alcanzable desde fuera."</a:t>
            </a:r>
            <a:r>
              <a:rPr lang="es" sz="3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 = Ejemplo()</a:t>
            </a:r>
            <a:endParaRPr sz="3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3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(e.__atributo_privado)</a:t>
            </a:r>
            <a:endParaRPr sz="3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3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(e.atributo_publico)</a:t>
            </a:r>
            <a:endParaRPr sz="3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e.__metodo_privado()</a:t>
            </a:r>
            <a:endParaRPr sz="3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e.metodo_publico()</a:t>
            </a:r>
            <a:endParaRPr sz="31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6194" l="0" r="47179" t="66076"/>
          <a:stretch/>
        </p:blipFill>
        <p:spPr>
          <a:xfrm>
            <a:off x="5636725" y="2419900"/>
            <a:ext cx="30287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 rotWithShape="1">
          <a:blip r:embed="rId4">
            <a:alphaModFix/>
          </a:blip>
          <a:srcRect b="5026" l="0" r="47179" t="66350"/>
          <a:stretch/>
        </p:blipFill>
        <p:spPr>
          <a:xfrm>
            <a:off x="5636725" y="3485950"/>
            <a:ext cx="30287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76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Herencia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585050"/>
            <a:ext cx="7038900" cy="43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s" sz="975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herencia es la capacidad que tiene una clase de heredar los atributos y métodos de otra, algo que nos permite reutilizar código y hacer programar mucho más óptimos.</a:t>
            </a:r>
            <a:endParaRPr sz="975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s" sz="975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Producto:</a:t>
            </a:r>
            <a:endParaRPr sz="975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975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975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975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975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referencia</a:t>
            </a:r>
            <a:r>
              <a:rPr lang="es" sz="975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975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descripcion):</a:t>
            </a:r>
            <a:endParaRPr sz="975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975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.referencia = referencia</a:t>
            </a:r>
            <a:endParaRPr sz="975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975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.nombre = nombre</a:t>
            </a:r>
            <a:endParaRPr sz="975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975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.descripcion = descripcion</a:t>
            </a:r>
            <a:endParaRPr sz="975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975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" sz="975">
                <a:solidFill>
                  <a:srgbClr val="B200B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975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75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975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" sz="975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f"REFERENCIA</a:t>
            </a:r>
            <a:r>
              <a:rPr lang="es" sz="975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\t {</a:t>
            </a:r>
            <a:r>
              <a:rPr lang="es" sz="975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.referencia</a:t>
            </a:r>
            <a:r>
              <a:rPr lang="es" sz="975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975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975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s" sz="975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f"NOMBRE</a:t>
            </a:r>
            <a:r>
              <a:rPr lang="es" sz="975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\t\t {</a:t>
            </a:r>
            <a:r>
              <a:rPr lang="es" sz="975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.nombre</a:t>
            </a:r>
            <a:r>
              <a:rPr lang="es" sz="975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975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975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s" sz="975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f"DESCRIPCIÓN</a:t>
            </a:r>
            <a:r>
              <a:rPr lang="es" sz="975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\t {</a:t>
            </a:r>
            <a:r>
              <a:rPr lang="es" sz="975">
                <a:solidFill>
                  <a:srgbClr val="94558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.descripcion</a:t>
            </a:r>
            <a:r>
              <a:rPr lang="es" sz="975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}\n</a:t>
            </a:r>
            <a:r>
              <a:rPr lang="es" sz="975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975">
              <a:solidFill>
                <a:srgbClr val="6A875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s" sz="975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Adorno(Producto):</a:t>
            </a:r>
            <a:endParaRPr sz="975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975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975">
              <a:solidFill>
                <a:srgbClr val="CC783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adorno = Adorno(</a:t>
            </a:r>
            <a:r>
              <a:rPr lang="es" sz="975">
                <a:solidFill>
                  <a:srgbClr val="6897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2034</a:t>
            </a:r>
            <a:r>
              <a:rPr lang="es" sz="975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975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"Vaso adornado"</a:t>
            </a:r>
            <a:r>
              <a:rPr lang="es" sz="975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975">
                <a:solidFill>
                  <a:srgbClr val="6A875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"Vaso de porcelana"</a:t>
            </a: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75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s" sz="975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975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(adorno)</a:t>
            </a:r>
            <a:endParaRPr sz="975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25"/>
          </a:p>
        </p:txBody>
      </p:sp>
      <p:pic>
        <p:nvPicPr>
          <p:cNvPr id="195" name="Google Shape;195;p21"/>
          <p:cNvPicPr preferRelativeResize="0"/>
          <p:nvPr/>
        </p:nvPicPr>
        <p:blipFill rotWithShape="1">
          <a:blip r:embed="rId3">
            <a:alphaModFix/>
          </a:blip>
          <a:srcRect b="6952" l="0" r="71411" t="65782"/>
          <a:stretch/>
        </p:blipFill>
        <p:spPr>
          <a:xfrm>
            <a:off x="5393400" y="1855725"/>
            <a:ext cx="3012775" cy="16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