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Muli Heavy" charset="1" panose="00000A00000000000000"/>
      <p:regular r:id="rId17"/>
    </p:embeddedFont>
    <p:embeddedFont>
      <p:font typeface="TT Interphases" charset="1" panose="02000503020000020004"/>
      <p:regular r:id="rId18"/>
    </p:embeddedFont>
    <p:embeddedFont>
      <p:font typeface="TT Interphases Bold" charset="1" panose="02000803060000020004"/>
      <p:regular r:id="rId19"/>
    </p:embeddedFont>
    <p:embeddedFont>
      <p:font typeface="Arial" charset="1" panose="020B0502020202020204"/>
      <p:regular r:id="rId20"/>
    </p:embeddedFont>
    <p:embeddedFont>
      <p:font typeface="Horizon" charset="1" panose="020005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1.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2376901">
            <a:off x="6651490" y="-1332594"/>
            <a:ext cx="13552631" cy="21642251"/>
            <a:chOff x="0" y="0"/>
            <a:chExt cx="3569417" cy="5700017"/>
          </a:xfrm>
        </p:grpSpPr>
        <p:sp>
          <p:nvSpPr>
            <p:cNvPr name="Freeform 4" id="4"/>
            <p:cNvSpPr/>
            <p:nvPr/>
          </p:nvSpPr>
          <p:spPr>
            <a:xfrm flipH="false" flipV="false" rot="0">
              <a:off x="0" y="0"/>
              <a:ext cx="3569417" cy="5700017"/>
            </a:xfrm>
            <a:custGeom>
              <a:avLst/>
              <a:gdLst/>
              <a:ahLst/>
              <a:cxnLst/>
              <a:rect r="r" b="b" t="t" l="l"/>
              <a:pathLst>
                <a:path h="5700017" w="3569417">
                  <a:moveTo>
                    <a:pt x="0" y="0"/>
                  </a:moveTo>
                  <a:lnTo>
                    <a:pt x="3569417" y="0"/>
                  </a:lnTo>
                  <a:lnTo>
                    <a:pt x="3569417" y="5700017"/>
                  </a:lnTo>
                  <a:lnTo>
                    <a:pt x="0" y="5700017"/>
                  </a:lnTo>
                  <a:close/>
                </a:path>
              </a:pathLst>
            </a:custGeom>
            <a:solidFill>
              <a:srgbClr val="000A1F">
                <a:alpha val="60000"/>
              </a:srgbClr>
            </a:solidFill>
          </p:spPr>
        </p:sp>
        <p:sp>
          <p:nvSpPr>
            <p:cNvPr name="TextBox 5" id="5"/>
            <p:cNvSpPr txBox="true"/>
            <p:nvPr/>
          </p:nvSpPr>
          <p:spPr>
            <a:xfrm>
              <a:off x="0" y="-38100"/>
              <a:ext cx="3569417" cy="5738117"/>
            </a:xfrm>
            <a:prstGeom prst="rect">
              <a:avLst/>
            </a:prstGeom>
          </p:spPr>
          <p:txBody>
            <a:bodyPr anchor="ctr" rtlCol="false" tIns="50800" lIns="50800" bIns="50800" rIns="50800"/>
            <a:lstStyle/>
            <a:p>
              <a:pPr algn="ctr">
                <a:lnSpc>
                  <a:spcPts val="1774"/>
                </a:lnSpc>
              </a:pPr>
            </a:p>
          </p:txBody>
        </p:sp>
      </p:grpSp>
      <p:sp>
        <p:nvSpPr>
          <p:cNvPr name="Freeform 6" id="6"/>
          <p:cNvSpPr/>
          <p:nvPr/>
        </p:nvSpPr>
        <p:spPr>
          <a:xfrm flipH="false" flipV="false" rot="0">
            <a:off x="13427805" y="2850941"/>
            <a:ext cx="3420946" cy="3591544"/>
          </a:xfrm>
          <a:custGeom>
            <a:avLst/>
            <a:gdLst/>
            <a:ahLst/>
            <a:cxnLst/>
            <a:rect r="r" b="b" t="t" l="l"/>
            <a:pathLst>
              <a:path h="3591544" w="3420946">
                <a:moveTo>
                  <a:pt x="0" y="0"/>
                </a:moveTo>
                <a:lnTo>
                  <a:pt x="3420946" y="0"/>
                </a:lnTo>
                <a:lnTo>
                  <a:pt x="3420946" y="3591544"/>
                </a:lnTo>
                <a:lnTo>
                  <a:pt x="0" y="359154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7" id="7"/>
          <p:cNvSpPr txBox="true"/>
          <p:nvPr/>
        </p:nvSpPr>
        <p:spPr>
          <a:xfrm rot="0">
            <a:off x="218820" y="2242228"/>
            <a:ext cx="13917456" cy="2225528"/>
          </a:xfrm>
          <a:prstGeom prst="rect">
            <a:avLst/>
          </a:prstGeom>
        </p:spPr>
        <p:txBody>
          <a:bodyPr anchor="t" rtlCol="false" tIns="0" lIns="0" bIns="0" rIns="0">
            <a:spAutoFit/>
          </a:bodyPr>
          <a:lstStyle/>
          <a:p>
            <a:pPr algn="ctr">
              <a:lnSpc>
                <a:spcPts val="8809"/>
              </a:lnSpc>
            </a:pPr>
            <a:r>
              <a:rPr lang="en-US" b="true" sz="7104" spc="134">
                <a:solidFill>
                  <a:srgbClr val="FFFFFF"/>
                </a:solidFill>
                <a:latin typeface="Muli Heavy"/>
                <a:ea typeface="Muli Heavy"/>
                <a:cs typeface="Muli Heavy"/>
                <a:sym typeface="Muli Heavy"/>
              </a:rPr>
              <a:t>ÁRBOL GENEALÓGICO DE UNA CIVILIZACIÓN ANTIGUA</a:t>
            </a:r>
          </a:p>
        </p:txBody>
      </p:sp>
      <p:sp>
        <p:nvSpPr>
          <p:cNvPr name="TextBox 8" id="8"/>
          <p:cNvSpPr txBox="true"/>
          <p:nvPr/>
        </p:nvSpPr>
        <p:spPr>
          <a:xfrm rot="0">
            <a:off x="7510349" y="6504904"/>
            <a:ext cx="10777651" cy="771020"/>
          </a:xfrm>
          <a:prstGeom prst="rect">
            <a:avLst/>
          </a:prstGeom>
        </p:spPr>
        <p:txBody>
          <a:bodyPr anchor="t" rtlCol="false" tIns="0" lIns="0" bIns="0" rIns="0">
            <a:spAutoFit/>
          </a:bodyPr>
          <a:lstStyle/>
          <a:p>
            <a:pPr algn="l">
              <a:lnSpc>
                <a:spcPts val="6327"/>
              </a:lnSpc>
            </a:pPr>
            <a:r>
              <a:rPr lang="en-US" sz="4519">
                <a:solidFill>
                  <a:srgbClr val="FFFFFF"/>
                </a:solidFill>
                <a:latin typeface="TT Interphases"/>
                <a:ea typeface="TT Interphases"/>
                <a:cs typeface="TT Interphases"/>
                <a:sym typeface="TT Interphases"/>
              </a:rPr>
              <a:t>Docente: Rosario Delia Osorio Contreras</a:t>
            </a:r>
          </a:p>
        </p:txBody>
      </p:sp>
      <p:sp>
        <p:nvSpPr>
          <p:cNvPr name="TextBox 9" id="9"/>
          <p:cNvSpPr txBox="true"/>
          <p:nvPr/>
        </p:nvSpPr>
        <p:spPr>
          <a:xfrm rot="0">
            <a:off x="7510349" y="8829928"/>
            <a:ext cx="3281808" cy="771020"/>
          </a:xfrm>
          <a:prstGeom prst="rect">
            <a:avLst/>
          </a:prstGeom>
        </p:spPr>
        <p:txBody>
          <a:bodyPr anchor="t" rtlCol="false" tIns="0" lIns="0" bIns="0" rIns="0">
            <a:spAutoFit/>
          </a:bodyPr>
          <a:lstStyle/>
          <a:p>
            <a:pPr algn="l">
              <a:lnSpc>
                <a:spcPts val="6327"/>
              </a:lnSpc>
            </a:pPr>
            <a:r>
              <a:rPr lang="en-US" sz="4519">
                <a:solidFill>
                  <a:srgbClr val="FFFFFF"/>
                </a:solidFill>
                <a:latin typeface="TT Interphases"/>
                <a:ea typeface="TT Interphases"/>
                <a:cs typeface="TT Interphases"/>
                <a:sym typeface="TT Interphases"/>
              </a:rPr>
              <a:t>NRC: 29901</a:t>
            </a:r>
          </a:p>
        </p:txBody>
      </p:sp>
      <p:sp>
        <p:nvSpPr>
          <p:cNvPr name="TextBox 10" id="10"/>
          <p:cNvSpPr txBox="true"/>
          <p:nvPr/>
        </p:nvSpPr>
        <p:spPr>
          <a:xfrm rot="0">
            <a:off x="7510349" y="7635308"/>
            <a:ext cx="6856647" cy="771020"/>
          </a:xfrm>
          <a:prstGeom prst="rect">
            <a:avLst/>
          </a:prstGeom>
        </p:spPr>
        <p:txBody>
          <a:bodyPr anchor="t" rtlCol="false" tIns="0" lIns="0" bIns="0" rIns="0">
            <a:spAutoFit/>
          </a:bodyPr>
          <a:lstStyle/>
          <a:p>
            <a:pPr algn="l">
              <a:lnSpc>
                <a:spcPts val="6327"/>
              </a:lnSpc>
            </a:pPr>
            <a:r>
              <a:rPr lang="en-US" sz="4519">
                <a:solidFill>
                  <a:srgbClr val="FFFFFF"/>
                </a:solidFill>
                <a:latin typeface="TT Interphases"/>
                <a:ea typeface="TT Interphases"/>
                <a:cs typeface="TT Interphases"/>
                <a:sym typeface="TT Interphases"/>
              </a:rPr>
              <a:t>Curso: Estructura de Datos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5400000">
            <a:off x="7080022" y="-8883267"/>
            <a:ext cx="4127957" cy="18288000"/>
            <a:chOff x="0" y="0"/>
            <a:chExt cx="1087198" cy="4816593"/>
          </a:xfrm>
        </p:grpSpPr>
        <p:sp>
          <p:nvSpPr>
            <p:cNvPr name="Freeform 4" id="4"/>
            <p:cNvSpPr/>
            <p:nvPr/>
          </p:nvSpPr>
          <p:spPr>
            <a:xfrm flipH="false" flipV="false" rot="0">
              <a:off x="0" y="0"/>
              <a:ext cx="1087198" cy="4816592"/>
            </a:xfrm>
            <a:custGeom>
              <a:avLst/>
              <a:gdLst/>
              <a:ahLst/>
              <a:cxnLst/>
              <a:rect r="r" b="b" t="t" l="l"/>
              <a:pathLst>
                <a:path h="4816592" w="1087198">
                  <a:moveTo>
                    <a:pt x="52514" y="0"/>
                  </a:moveTo>
                  <a:lnTo>
                    <a:pt x="1034685" y="0"/>
                  </a:lnTo>
                  <a:cubicBezTo>
                    <a:pt x="1063687" y="0"/>
                    <a:pt x="1087198" y="23511"/>
                    <a:pt x="1087198" y="52514"/>
                  </a:cubicBezTo>
                  <a:lnTo>
                    <a:pt x="1087198" y="4764079"/>
                  </a:lnTo>
                  <a:cubicBezTo>
                    <a:pt x="1087198" y="4778006"/>
                    <a:pt x="1081666" y="4791363"/>
                    <a:pt x="1071818" y="4801212"/>
                  </a:cubicBezTo>
                  <a:cubicBezTo>
                    <a:pt x="1061969" y="4811060"/>
                    <a:pt x="1048612" y="4816592"/>
                    <a:pt x="1034685" y="4816592"/>
                  </a:cubicBezTo>
                  <a:lnTo>
                    <a:pt x="52514" y="4816592"/>
                  </a:lnTo>
                  <a:cubicBezTo>
                    <a:pt x="23511" y="4816592"/>
                    <a:pt x="0" y="4793081"/>
                    <a:pt x="0" y="4764079"/>
                  </a:cubicBezTo>
                  <a:lnTo>
                    <a:pt x="0" y="52514"/>
                  </a:lnTo>
                  <a:cubicBezTo>
                    <a:pt x="0" y="23511"/>
                    <a:pt x="23511" y="0"/>
                    <a:pt x="52514" y="0"/>
                  </a:cubicBezTo>
                  <a:close/>
                </a:path>
              </a:pathLst>
            </a:custGeom>
            <a:solidFill>
              <a:srgbClr val="000A1F">
                <a:alpha val="60000"/>
              </a:srgbClr>
            </a:solidFill>
          </p:spPr>
        </p:sp>
        <p:sp>
          <p:nvSpPr>
            <p:cNvPr name="TextBox 5" id="5"/>
            <p:cNvSpPr txBox="true"/>
            <p:nvPr/>
          </p:nvSpPr>
          <p:spPr>
            <a:xfrm>
              <a:off x="0" y="-38100"/>
              <a:ext cx="1087198" cy="4854693"/>
            </a:xfrm>
            <a:prstGeom prst="rect">
              <a:avLst/>
            </a:prstGeom>
          </p:spPr>
          <p:txBody>
            <a:bodyPr anchor="ctr" rtlCol="false" tIns="50800" lIns="50800" bIns="50800" rIns="50800"/>
            <a:lstStyle/>
            <a:p>
              <a:pPr algn="ctr">
                <a:lnSpc>
                  <a:spcPts val="1774"/>
                </a:lnSpc>
              </a:pPr>
            </a:p>
          </p:txBody>
        </p:sp>
      </p:grpSp>
      <p:grpSp>
        <p:nvGrpSpPr>
          <p:cNvPr name="Group 6" id="6"/>
          <p:cNvGrpSpPr/>
          <p:nvPr/>
        </p:nvGrpSpPr>
        <p:grpSpPr>
          <a:xfrm rot="5400000">
            <a:off x="6925480" y="69160"/>
            <a:ext cx="4296885" cy="15319370"/>
            <a:chOff x="0" y="0"/>
            <a:chExt cx="1209080" cy="4310645"/>
          </a:xfrm>
        </p:grpSpPr>
        <p:sp>
          <p:nvSpPr>
            <p:cNvPr name="Freeform 7" id="7"/>
            <p:cNvSpPr/>
            <p:nvPr/>
          </p:nvSpPr>
          <p:spPr>
            <a:xfrm flipH="false" flipV="false" rot="0">
              <a:off x="0" y="0"/>
              <a:ext cx="1209080" cy="4310645"/>
            </a:xfrm>
            <a:custGeom>
              <a:avLst/>
              <a:gdLst/>
              <a:ahLst/>
              <a:cxnLst/>
              <a:rect r="r" b="b" t="t" l="l"/>
              <a:pathLst>
                <a:path h="4310645" w="1209080">
                  <a:moveTo>
                    <a:pt x="50449" y="0"/>
                  </a:moveTo>
                  <a:lnTo>
                    <a:pt x="1158631" y="0"/>
                  </a:lnTo>
                  <a:cubicBezTo>
                    <a:pt x="1172011" y="0"/>
                    <a:pt x="1184843" y="5315"/>
                    <a:pt x="1194304" y="14776"/>
                  </a:cubicBezTo>
                  <a:cubicBezTo>
                    <a:pt x="1203765" y="24237"/>
                    <a:pt x="1209080" y="37069"/>
                    <a:pt x="1209080" y="50449"/>
                  </a:cubicBezTo>
                  <a:lnTo>
                    <a:pt x="1209080" y="4260197"/>
                  </a:lnTo>
                  <a:cubicBezTo>
                    <a:pt x="1209080" y="4273576"/>
                    <a:pt x="1203765" y="4286408"/>
                    <a:pt x="1194304" y="4295869"/>
                  </a:cubicBezTo>
                  <a:cubicBezTo>
                    <a:pt x="1184843" y="4305330"/>
                    <a:pt x="1172011" y="4310645"/>
                    <a:pt x="1158631" y="4310645"/>
                  </a:cubicBezTo>
                  <a:lnTo>
                    <a:pt x="50449" y="4310645"/>
                  </a:lnTo>
                  <a:cubicBezTo>
                    <a:pt x="37069" y="4310645"/>
                    <a:pt x="24237" y="4305330"/>
                    <a:pt x="14776" y="4295869"/>
                  </a:cubicBezTo>
                  <a:cubicBezTo>
                    <a:pt x="5315" y="4286408"/>
                    <a:pt x="0" y="4273576"/>
                    <a:pt x="0" y="4260197"/>
                  </a:cubicBezTo>
                  <a:lnTo>
                    <a:pt x="0" y="50449"/>
                  </a:lnTo>
                  <a:cubicBezTo>
                    <a:pt x="0" y="37069"/>
                    <a:pt x="5315" y="24237"/>
                    <a:pt x="14776" y="14776"/>
                  </a:cubicBezTo>
                  <a:cubicBezTo>
                    <a:pt x="24237" y="5315"/>
                    <a:pt x="37069" y="0"/>
                    <a:pt x="50449" y="0"/>
                  </a:cubicBezTo>
                  <a:close/>
                </a:path>
              </a:pathLst>
            </a:custGeom>
            <a:solidFill>
              <a:srgbClr val="000A1F">
                <a:alpha val="60000"/>
              </a:srgbClr>
            </a:solidFill>
          </p:spPr>
        </p:sp>
        <p:sp>
          <p:nvSpPr>
            <p:cNvPr name="TextBox 8" id="8"/>
            <p:cNvSpPr txBox="true"/>
            <p:nvPr/>
          </p:nvSpPr>
          <p:spPr>
            <a:xfrm>
              <a:off x="0" y="-38100"/>
              <a:ext cx="1209080" cy="4348745"/>
            </a:xfrm>
            <a:prstGeom prst="rect">
              <a:avLst/>
            </a:prstGeom>
          </p:spPr>
          <p:txBody>
            <a:bodyPr anchor="ctr" rtlCol="false" tIns="50800" lIns="50800" bIns="50800" rIns="50800"/>
            <a:lstStyle/>
            <a:p>
              <a:pPr algn="ctr">
                <a:lnSpc>
                  <a:spcPts val="1774"/>
                </a:lnSpc>
              </a:pPr>
            </a:p>
          </p:txBody>
        </p:sp>
      </p:grpSp>
      <p:sp>
        <p:nvSpPr>
          <p:cNvPr name="Freeform 9" id="9"/>
          <p:cNvSpPr/>
          <p:nvPr/>
        </p:nvSpPr>
        <p:spPr>
          <a:xfrm flipH="false" flipV="false" rot="0">
            <a:off x="726125" y="260733"/>
            <a:ext cx="16835750" cy="5050725"/>
          </a:xfrm>
          <a:custGeom>
            <a:avLst/>
            <a:gdLst/>
            <a:ahLst/>
            <a:cxnLst/>
            <a:rect r="r" b="b" t="t" l="l"/>
            <a:pathLst>
              <a:path h="5050725" w="16835750">
                <a:moveTo>
                  <a:pt x="0" y="0"/>
                </a:moveTo>
                <a:lnTo>
                  <a:pt x="16835750" y="0"/>
                </a:lnTo>
                <a:lnTo>
                  <a:pt x="16835750" y="5050725"/>
                </a:lnTo>
                <a:lnTo>
                  <a:pt x="0" y="5050725"/>
                </a:lnTo>
                <a:lnTo>
                  <a:pt x="0" y="0"/>
                </a:lnTo>
                <a:close/>
              </a:path>
            </a:pathLst>
          </a:custGeom>
          <a:blipFill>
            <a:blip r:embed="rId3"/>
            <a:stretch>
              <a:fillRect l="0" t="0" r="0" b="0"/>
            </a:stretch>
          </a:blipFill>
        </p:spPr>
      </p:sp>
      <p:sp>
        <p:nvSpPr>
          <p:cNvPr name="Freeform 10" id="10"/>
          <p:cNvSpPr/>
          <p:nvPr/>
        </p:nvSpPr>
        <p:spPr>
          <a:xfrm flipH="false" flipV="false" rot="0">
            <a:off x="8552135" y="7322318"/>
            <a:ext cx="6127200" cy="1508234"/>
          </a:xfrm>
          <a:custGeom>
            <a:avLst/>
            <a:gdLst/>
            <a:ahLst/>
            <a:cxnLst/>
            <a:rect r="r" b="b" t="t" l="l"/>
            <a:pathLst>
              <a:path h="1508234" w="6127200">
                <a:moveTo>
                  <a:pt x="0" y="0"/>
                </a:moveTo>
                <a:lnTo>
                  <a:pt x="6127200" y="0"/>
                </a:lnTo>
                <a:lnTo>
                  <a:pt x="6127200" y="1508234"/>
                </a:lnTo>
                <a:lnTo>
                  <a:pt x="0" y="1508234"/>
                </a:lnTo>
                <a:lnTo>
                  <a:pt x="0" y="0"/>
                </a:lnTo>
                <a:close/>
              </a:path>
            </a:pathLst>
          </a:custGeom>
          <a:blipFill>
            <a:blip r:embed="rId4"/>
            <a:stretch>
              <a:fillRect l="0" t="0" r="0" b="0"/>
            </a:stretch>
          </a:blipFill>
        </p:spPr>
      </p:sp>
      <p:sp>
        <p:nvSpPr>
          <p:cNvPr name="TextBox 11" id="11"/>
          <p:cNvSpPr txBox="true"/>
          <p:nvPr/>
        </p:nvSpPr>
        <p:spPr>
          <a:xfrm rot="0">
            <a:off x="1653360" y="5944241"/>
            <a:ext cx="14841125" cy="2679954"/>
          </a:xfrm>
          <a:prstGeom prst="rect">
            <a:avLst/>
          </a:prstGeom>
        </p:spPr>
        <p:txBody>
          <a:bodyPr anchor="t" rtlCol="false" tIns="0" lIns="0" bIns="0" rIns="0">
            <a:spAutoFit/>
          </a:bodyPr>
          <a:lstStyle/>
          <a:p>
            <a:pPr algn="just" marL="0" indent="0" lvl="0">
              <a:lnSpc>
                <a:spcPts val="3528"/>
              </a:lnSpc>
            </a:pPr>
            <a:r>
              <a:rPr lang="en-US" sz="2400">
                <a:solidFill>
                  <a:srgbClr val="FFFFFF"/>
                </a:solidFill>
                <a:latin typeface="TT Interphases"/>
                <a:ea typeface="TT Interphases"/>
                <a:cs typeface="TT Interphases"/>
                <a:sym typeface="TT Interphases"/>
              </a:rPr>
              <a:t>¿Pa</a:t>
            </a:r>
            <a:r>
              <a:rPr lang="en-US" sz="2400" strike="noStrike" u="none">
                <a:solidFill>
                  <a:srgbClr val="FFFFFF"/>
                </a:solidFill>
                <a:latin typeface="TT Interphases"/>
                <a:ea typeface="TT Interphases"/>
                <a:cs typeface="TT Interphases"/>
                <a:sym typeface="TT Interphases"/>
              </a:rPr>
              <a:t>ra qué sirve?</a:t>
            </a:r>
          </a:p>
          <a:p>
            <a:pPr algn="just" marL="0" indent="0" lvl="0">
              <a:lnSpc>
                <a:spcPts val="3528"/>
              </a:lnSpc>
            </a:pPr>
            <a:r>
              <a:rPr lang="en-US" sz="2400" strike="noStrike" u="none">
                <a:solidFill>
                  <a:srgbClr val="FFFFFF"/>
                </a:solidFill>
                <a:latin typeface="TT Interphases"/>
                <a:ea typeface="TT Interphases"/>
                <a:cs typeface="TT Interphases"/>
                <a:sym typeface="TT Interphases"/>
              </a:rPr>
              <a:t>Esta función muestra en pantalla la línea de ascendencia de un miembro del árbol genealógico, desde él mismo hasta el ancestro más antiguo.</a:t>
            </a:r>
          </a:p>
          <a:p>
            <a:pPr algn="just" marL="0" indent="0" lvl="0">
              <a:lnSpc>
                <a:spcPts val="3528"/>
              </a:lnSpc>
            </a:pPr>
            <a:r>
              <a:rPr lang="en-US" sz="2400" strike="noStrike" u="none">
                <a:solidFill>
                  <a:srgbClr val="FFFFFF"/>
                </a:solidFill>
                <a:latin typeface="TT Interphases"/>
                <a:ea typeface="TT Interphases"/>
                <a:cs typeface="TT Interphases"/>
                <a:sym typeface="TT Interphases"/>
              </a:rPr>
              <a:t>El resultado es una cadena como:</a:t>
            </a:r>
          </a:p>
          <a:p>
            <a:pPr algn="just" marL="0" indent="0" lvl="0">
              <a:lnSpc>
                <a:spcPts val="3528"/>
              </a:lnSpc>
            </a:pPr>
          </a:p>
          <a:p>
            <a:pPr algn="ctr" marL="0" indent="0" lvl="0">
              <a:lnSpc>
                <a:spcPts val="3528"/>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2376901">
            <a:off x="6025872" y="-1562825"/>
            <a:ext cx="13552631" cy="21642251"/>
            <a:chOff x="0" y="0"/>
            <a:chExt cx="3569417" cy="5700017"/>
          </a:xfrm>
        </p:grpSpPr>
        <p:sp>
          <p:nvSpPr>
            <p:cNvPr name="Freeform 4" id="4"/>
            <p:cNvSpPr/>
            <p:nvPr/>
          </p:nvSpPr>
          <p:spPr>
            <a:xfrm flipH="false" flipV="false" rot="0">
              <a:off x="0" y="0"/>
              <a:ext cx="3569417" cy="5700017"/>
            </a:xfrm>
            <a:custGeom>
              <a:avLst/>
              <a:gdLst/>
              <a:ahLst/>
              <a:cxnLst/>
              <a:rect r="r" b="b" t="t" l="l"/>
              <a:pathLst>
                <a:path h="5700017" w="3569417">
                  <a:moveTo>
                    <a:pt x="0" y="0"/>
                  </a:moveTo>
                  <a:lnTo>
                    <a:pt x="3569417" y="0"/>
                  </a:lnTo>
                  <a:lnTo>
                    <a:pt x="3569417" y="5700017"/>
                  </a:lnTo>
                  <a:lnTo>
                    <a:pt x="0" y="5700017"/>
                  </a:lnTo>
                  <a:close/>
                </a:path>
              </a:pathLst>
            </a:custGeom>
            <a:solidFill>
              <a:srgbClr val="000A1F">
                <a:alpha val="60000"/>
              </a:srgbClr>
            </a:solidFill>
          </p:spPr>
        </p:sp>
        <p:sp>
          <p:nvSpPr>
            <p:cNvPr name="TextBox 5" id="5"/>
            <p:cNvSpPr txBox="true"/>
            <p:nvPr/>
          </p:nvSpPr>
          <p:spPr>
            <a:xfrm>
              <a:off x="0" y="-38100"/>
              <a:ext cx="3569417" cy="5738117"/>
            </a:xfrm>
            <a:prstGeom prst="rect">
              <a:avLst/>
            </a:prstGeom>
          </p:spPr>
          <p:txBody>
            <a:bodyPr anchor="ctr" rtlCol="false" tIns="50800" lIns="50800" bIns="50800" rIns="50800"/>
            <a:lstStyle/>
            <a:p>
              <a:pPr algn="ctr">
                <a:lnSpc>
                  <a:spcPts val="1774"/>
                </a:lnSpc>
              </a:pPr>
            </a:p>
          </p:txBody>
        </p:sp>
      </p:grpSp>
      <p:sp>
        <p:nvSpPr>
          <p:cNvPr name="TextBox 6" id="6"/>
          <p:cNvSpPr txBox="true"/>
          <p:nvPr/>
        </p:nvSpPr>
        <p:spPr>
          <a:xfrm rot="0">
            <a:off x="3195769" y="3915744"/>
            <a:ext cx="11896462" cy="2398362"/>
          </a:xfrm>
          <a:prstGeom prst="rect">
            <a:avLst/>
          </a:prstGeom>
        </p:spPr>
        <p:txBody>
          <a:bodyPr anchor="t" rtlCol="false" tIns="0" lIns="0" bIns="0" rIns="0">
            <a:spAutoFit/>
          </a:bodyPr>
          <a:lstStyle/>
          <a:p>
            <a:pPr algn="ctr">
              <a:lnSpc>
                <a:spcPts val="19069"/>
              </a:lnSpc>
            </a:pPr>
            <a:r>
              <a:rPr lang="en-US" b="true" sz="15378" spc="292">
                <a:solidFill>
                  <a:srgbClr val="FFFFFF"/>
                </a:solidFill>
                <a:latin typeface="Muli Heavy"/>
                <a:ea typeface="Muli Heavy"/>
                <a:cs typeface="Muli Heavy"/>
                <a:sym typeface="Muli Heavy"/>
              </a:rPr>
              <a:t>GRACIAS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5400000">
            <a:off x="5315925" y="-5730060"/>
            <a:ext cx="7656149" cy="21747120"/>
            <a:chOff x="0" y="0"/>
            <a:chExt cx="2016434" cy="5727637"/>
          </a:xfrm>
        </p:grpSpPr>
        <p:sp>
          <p:nvSpPr>
            <p:cNvPr name="Freeform 4" id="4"/>
            <p:cNvSpPr/>
            <p:nvPr/>
          </p:nvSpPr>
          <p:spPr>
            <a:xfrm flipH="false" flipV="false" rot="0">
              <a:off x="0" y="0"/>
              <a:ext cx="2016434" cy="5727636"/>
            </a:xfrm>
            <a:custGeom>
              <a:avLst/>
              <a:gdLst/>
              <a:ahLst/>
              <a:cxnLst/>
              <a:rect r="r" b="b" t="t" l="l"/>
              <a:pathLst>
                <a:path h="5727636" w="2016434">
                  <a:moveTo>
                    <a:pt x="28314" y="0"/>
                  </a:moveTo>
                  <a:lnTo>
                    <a:pt x="1988121" y="0"/>
                  </a:lnTo>
                  <a:cubicBezTo>
                    <a:pt x="1995630" y="0"/>
                    <a:pt x="2002832" y="2983"/>
                    <a:pt x="2008142" y="8293"/>
                  </a:cubicBezTo>
                  <a:cubicBezTo>
                    <a:pt x="2013452" y="13603"/>
                    <a:pt x="2016434" y="20804"/>
                    <a:pt x="2016434" y="28314"/>
                  </a:cubicBezTo>
                  <a:lnTo>
                    <a:pt x="2016434" y="5699323"/>
                  </a:lnTo>
                  <a:cubicBezTo>
                    <a:pt x="2016434" y="5706832"/>
                    <a:pt x="2013452" y="5714034"/>
                    <a:pt x="2008142" y="5719344"/>
                  </a:cubicBezTo>
                  <a:cubicBezTo>
                    <a:pt x="2002832" y="5724653"/>
                    <a:pt x="1995630" y="5727636"/>
                    <a:pt x="1988121" y="5727636"/>
                  </a:cubicBezTo>
                  <a:lnTo>
                    <a:pt x="28314" y="5727636"/>
                  </a:lnTo>
                  <a:cubicBezTo>
                    <a:pt x="20804" y="5727636"/>
                    <a:pt x="13603" y="5724653"/>
                    <a:pt x="8293" y="5719344"/>
                  </a:cubicBezTo>
                  <a:cubicBezTo>
                    <a:pt x="2983" y="5714034"/>
                    <a:pt x="0" y="5706832"/>
                    <a:pt x="0" y="5699323"/>
                  </a:cubicBezTo>
                  <a:lnTo>
                    <a:pt x="0" y="28314"/>
                  </a:lnTo>
                  <a:cubicBezTo>
                    <a:pt x="0" y="20804"/>
                    <a:pt x="2983" y="13603"/>
                    <a:pt x="8293" y="8293"/>
                  </a:cubicBezTo>
                  <a:cubicBezTo>
                    <a:pt x="13603" y="2983"/>
                    <a:pt x="20804" y="0"/>
                    <a:pt x="28314" y="0"/>
                  </a:cubicBezTo>
                  <a:close/>
                </a:path>
              </a:pathLst>
            </a:custGeom>
            <a:solidFill>
              <a:srgbClr val="000A1F">
                <a:alpha val="60000"/>
              </a:srgbClr>
            </a:solidFill>
          </p:spPr>
        </p:sp>
        <p:sp>
          <p:nvSpPr>
            <p:cNvPr name="TextBox 5" id="5"/>
            <p:cNvSpPr txBox="true"/>
            <p:nvPr/>
          </p:nvSpPr>
          <p:spPr>
            <a:xfrm>
              <a:off x="0" y="-38100"/>
              <a:ext cx="2016434" cy="5765737"/>
            </a:xfrm>
            <a:prstGeom prst="rect">
              <a:avLst/>
            </a:prstGeom>
          </p:spPr>
          <p:txBody>
            <a:bodyPr anchor="ctr" rtlCol="false" tIns="50800" lIns="50800" bIns="50800" rIns="50800"/>
            <a:lstStyle/>
            <a:p>
              <a:pPr algn="ctr">
                <a:lnSpc>
                  <a:spcPts val="1774"/>
                </a:lnSpc>
              </a:pPr>
            </a:p>
          </p:txBody>
        </p:sp>
      </p:grpSp>
      <p:grpSp>
        <p:nvGrpSpPr>
          <p:cNvPr name="Group 6" id="6"/>
          <p:cNvGrpSpPr/>
          <p:nvPr/>
        </p:nvGrpSpPr>
        <p:grpSpPr>
          <a:xfrm rot="0">
            <a:off x="3483896" y="4146353"/>
            <a:ext cx="632635" cy="632635"/>
            <a:chOff x="0" y="0"/>
            <a:chExt cx="843514" cy="843514"/>
          </a:xfrm>
        </p:grpSpPr>
        <p:grpSp>
          <p:nvGrpSpPr>
            <p:cNvPr name="Group 7" id="7"/>
            <p:cNvGrpSpPr/>
            <p:nvPr/>
          </p:nvGrpSpPr>
          <p:grpSpPr>
            <a:xfrm rot="0">
              <a:off x="0" y="0"/>
              <a:ext cx="843514" cy="843514"/>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1774"/>
                  </a:lnSpc>
                </a:pPr>
              </a:p>
            </p:txBody>
          </p:sp>
        </p:grpSp>
        <p:sp>
          <p:nvSpPr>
            <p:cNvPr name="TextBox 10" id="10"/>
            <p:cNvSpPr txBox="true"/>
            <p:nvPr/>
          </p:nvSpPr>
          <p:spPr>
            <a:xfrm rot="0">
              <a:off x="223126" y="14143"/>
              <a:ext cx="397262" cy="748553"/>
            </a:xfrm>
            <a:prstGeom prst="rect">
              <a:avLst/>
            </a:prstGeom>
          </p:spPr>
          <p:txBody>
            <a:bodyPr anchor="t" rtlCol="false" tIns="0" lIns="0" bIns="0" rIns="0">
              <a:spAutoFit/>
            </a:bodyPr>
            <a:lstStyle/>
            <a:p>
              <a:pPr algn="ctr" marL="0" indent="0" lvl="0">
                <a:lnSpc>
                  <a:spcPts val="4809"/>
                </a:lnSpc>
                <a:spcBef>
                  <a:spcPct val="0"/>
                </a:spcBef>
              </a:pPr>
              <a:r>
                <a:rPr lang="en-US" b="true" sz="3435">
                  <a:solidFill>
                    <a:srgbClr val="000A1F"/>
                  </a:solidFill>
                  <a:latin typeface="TT Interphases Bold"/>
                  <a:ea typeface="TT Interphases Bold"/>
                  <a:cs typeface="TT Interphases Bold"/>
                  <a:sym typeface="TT Interphases Bold"/>
                </a:rPr>
                <a:t>1</a:t>
              </a:r>
            </a:p>
          </p:txBody>
        </p:sp>
      </p:grpSp>
      <p:grpSp>
        <p:nvGrpSpPr>
          <p:cNvPr name="Group 11" id="11"/>
          <p:cNvGrpSpPr/>
          <p:nvPr/>
        </p:nvGrpSpPr>
        <p:grpSpPr>
          <a:xfrm rot="0">
            <a:off x="3483896" y="5145923"/>
            <a:ext cx="632635" cy="632635"/>
            <a:chOff x="0" y="0"/>
            <a:chExt cx="843514" cy="843514"/>
          </a:xfrm>
        </p:grpSpPr>
        <p:grpSp>
          <p:nvGrpSpPr>
            <p:cNvPr name="Group 12" id="12"/>
            <p:cNvGrpSpPr/>
            <p:nvPr/>
          </p:nvGrpSpPr>
          <p:grpSpPr>
            <a:xfrm rot="0">
              <a:off x="0" y="0"/>
              <a:ext cx="843514" cy="84351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1774"/>
                  </a:lnSpc>
                </a:pPr>
              </a:p>
            </p:txBody>
          </p:sp>
        </p:grpSp>
        <p:sp>
          <p:nvSpPr>
            <p:cNvPr name="TextBox 15" id="15"/>
            <p:cNvSpPr txBox="true"/>
            <p:nvPr/>
          </p:nvSpPr>
          <p:spPr>
            <a:xfrm rot="0">
              <a:off x="223126" y="14143"/>
              <a:ext cx="397262" cy="748553"/>
            </a:xfrm>
            <a:prstGeom prst="rect">
              <a:avLst/>
            </a:prstGeom>
          </p:spPr>
          <p:txBody>
            <a:bodyPr anchor="t" rtlCol="false" tIns="0" lIns="0" bIns="0" rIns="0">
              <a:spAutoFit/>
            </a:bodyPr>
            <a:lstStyle/>
            <a:p>
              <a:pPr algn="ctr" marL="0" indent="0" lvl="0">
                <a:lnSpc>
                  <a:spcPts val="4809"/>
                </a:lnSpc>
                <a:spcBef>
                  <a:spcPct val="0"/>
                </a:spcBef>
              </a:pPr>
              <a:r>
                <a:rPr lang="en-US" b="true" sz="3435">
                  <a:solidFill>
                    <a:srgbClr val="000A1F"/>
                  </a:solidFill>
                  <a:latin typeface="TT Interphases Bold"/>
                  <a:ea typeface="TT Interphases Bold"/>
                  <a:cs typeface="TT Interphases Bold"/>
                  <a:sym typeface="TT Interphases Bold"/>
                </a:rPr>
                <a:t>2</a:t>
              </a:r>
            </a:p>
          </p:txBody>
        </p:sp>
      </p:grpSp>
      <p:grpSp>
        <p:nvGrpSpPr>
          <p:cNvPr name="Group 16" id="16"/>
          <p:cNvGrpSpPr/>
          <p:nvPr/>
        </p:nvGrpSpPr>
        <p:grpSpPr>
          <a:xfrm rot="0">
            <a:off x="3483896" y="6145493"/>
            <a:ext cx="632635" cy="632635"/>
            <a:chOff x="0" y="0"/>
            <a:chExt cx="843514" cy="843514"/>
          </a:xfrm>
        </p:grpSpPr>
        <p:grpSp>
          <p:nvGrpSpPr>
            <p:cNvPr name="Group 17" id="17"/>
            <p:cNvGrpSpPr/>
            <p:nvPr/>
          </p:nvGrpSpPr>
          <p:grpSpPr>
            <a:xfrm rot="0">
              <a:off x="0" y="0"/>
              <a:ext cx="843514" cy="843514"/>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9" id="19"/>
              <p:cNvSpPr txBox="true"/>
              <p:nvPr/>
            </p:nvSpPr>
            <p:spPr>
              <a:xfrm>
                <a:off x="76200" y="38100"/>
                <a:ext cx="660400" cy="698500"/>
              </a:xfrm>
              <a:prstGeom prst="rect">
                <a:avLst/>
              </a:prstGeom>
            </p:spPr>
            <p:txBody>
              <a:bodyPr anchor="ctr" rtlCol="false" tIns="50800" lIns="50800" bIns="50800" rIns="50800"/>
              <a:lstStyle/>
              <a:p>
                <a:pPr algn="ctr">
                  <a:lnSpc>
                    <a:spcPts val="1774"/>
                  </a:lnSpc>
                </a:pPr>
              </a:p>
            </p:txBody>
          </p:sp>
        </p:grpSp>
        <p:sp>
          <p:nvSpPr>
            <p:cNvPr name="TextBox 20" id="20"/>
            <p:cNvSpPr txBox="true"/>
            <p:nvPr/>
          </p:nvSpPr>
          <p:spPr>
            <a:xfrm rot="0">
              <a:off x="223126" y="14143"/>
              <a:ext cx="397262" cy="748553"/>
            </a:xfrm>
            <a:prstGeom prst="rect">
              <a:avLst/>
            </a:prstGeom>
          </p:spPr>
          <p:txBody>
            <a:bodyPr anchor="t" rtlCol="false" tIns="0" lIns="0" bIns="0" rIns="0">
              <a:spAutoFit/>
            </a:bodyPr>
            <a:lstStyle/>
            <a:p>
              <a:pPr algn="ctr" marL="0" indent="0" lvl="0">
                <a:lnSpc>
                  <a:spcPts val="4809"/>
                </a:lnSpc>
                <a:spcBef>
                  <a:spcPct val="0"/>
                </a:spcBef>
              </a:pPr>
              <a:r>
                <a:rPr lang="en-US" b="true" sz="3435">
                  <a:solidFill>
                    <a:srgbClr val="000A1F"/>
                  </a:solidFill>
                  <a:latin typeface="TT Interphases Bold"/>
                  <a:ea typeface="TT Interphases Bold"/>
                  <a:cs typeface="TT Interphases Bold"/>
                  <a:sym typeface="TT Interphases Bold"/>
                </a:rPr>
                <a:t>3</a:t>
              </a:r>
            </a:p>
          </p:txBody>
        </p:sp>
      </p:grpSp>
      <p:grpSp>
        <p:nvGrpSpPr>
          <p:cNvPr name="Group 21" id="21"/>
          <p:cNvGrpSpPr/>
          <p:nvPr/>
        </p:nvGrpSpPr>
        <p:grpSpPr>
          <a:xfrm rot="0">
            <a:off x="3483896" y="7145064"/>
            <a:ext cx="632635" cy="632635"/>
            <a:chOff x="0" y="0"/>
            <a:chExt cx="843514" cy="843514"/>
          </a:xfrm>
        </p:grpSpPr>
        <p:grpSp>
          <p:nvGrpSpPr>
            <p:cNvPr name="Group 22" id="22"/>
            <p:cNvGrpSpPr/>
            <p:nvPr/>
          </p:nvGrpSpPr>
          <p:grpSpPr>
            <a:xfrm rot="0">
              <a:off x="0" y="0"/>
              <a:ext cx="843514" cy="843514"/>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1774"/>
                  </a:lnSpc>
                </a:pPr>
              </a:p>
            </p:txBody>
          </p:sp>
        </p:grpSp>
        <p:sp>
          <p:nvSpPr>
            <p:cNvPr name="TextBox 25" id="25"/>
            <p:cNvSpPr txBox="true"/>
            <p:nvPr/>
          </p:nvSpPr>
          <p:spPr>
            <a:xfrm rot="0">
              <a:off x="223126" y="14143"/>
              <a:ext cx="397262" cy="748553"/>
            </a:xfrm>
            <a:prstGeom prst="rect">
              <a:avLst/>
            </a:prstGeom>
          </p:spPr>
          <p:txBody>
            <a:bodyPr anchor="t" rtlCol="false" tIns="0" lIns="0" bIns="0" rIns="0">
              <a:spAutoFit/>
            </a:bodyPr>
            <a:lstStyle/>
            <a:p>
              <a:pPr algn="ctr" marL="0" indent="0" lvl="0">
                <a:lnSpc>
                  <a:spcPts val="4809"/>
                </a:lnSpc>
                <a:spcBef>
                  <a:spcPct val="0"/>
                </a:spcBef>
              </a:pPr>
              <a:r>
                <a:rPr lang="en-US" b="true" sz="3435">
                  <a:solidFill>
                    <a:srgbClr val="000A1F"/>
                  </a:solidFill>
                  <a:latin typeface="TT Interphases Bold"/>
                  <a:ea typeface="TT Interphases Bold"/>
                  <a:cs typeface="TT Interphases Bold"/>
                  <a:sym typeface="TT Interphases Bold"/>
                </a:rPr>
                <a:t>4</a:t>
              </a:r>
            </a:p>
          </p:txBody>
        </p:sp>
      </p:grpSp>
      <p:sp>
        <p:nvSpPr>
          <p:cNvPr name="TextBox 26" id="26"/>
          <p:cNvSpPr txBox="true"/>
          <p:nvPr/>
        </p:nvSpPr>
        <p:spPr>
          <a:xfrm rot="0">
            <a:off x="3483896" y="2073697"/>
            <a:ext cx="7602470" cy="1190006"/>
          </a:xfrm>
          <a:prstGeom prst="rect">
            <a:avLst/>
          </a:prstGeom>
        </p:spPr>
        <p:txBody>
          <a:bodyPr anchor="t" rtlCol="false" tIns="0" lIns="0" bIns="0" rIns="0">
            <a:spAutoFit/>
          </a:bodyPr>
          <a:lstStyle/>
          <a:p>
            <a:pPr algn="l" marL="0" indent="0" lvl="0">
              <a:lnSpc>
                <a:spcPts val="9451"/>
              </a:lnSpc>
              <a:spcBef>
                <a:spcPct val="0"/>
              </a:spcBef>
            </a:pPr>
            <a:r>
              <a:rPr lang="en-US" b="true" sz="7621" spc="144">
                <a:solidFill>
                  <a:srgbClr val="FFFFFF"/>
                </a:solidFill>
                <a:latin typeface="Muli Heavy"/>
                <a:ea typeface="Muli Heavy"/>
                <a:cs typeface="Muli Heavy"/>
                <a:sym typeface="Muli Heavy"/>
              </a:rPr>
              <a:t>INTEGRANTES</a:t>
            </a:r>
          </a:p>
        </p:txBody>
      </p:sp>
      <p:sp>
        <p:nvSpPr>
          <p:cNvPr name="TextBox 27" id="27"/>
          <p:cNvSpPr txBox="true"/>
          <p:nvPr/>
        </p:nvSpPr>
        <p:spPr>
          <a:xfrm rot="0">
            <a:off x="4372571" y="4024049"/>
            <a:ext cx="9096375" cy="1223644"/>
          </a:xfrm>
          <a:prstGeom prst="rect">
            <a:avLst/>
          </a:prstGeom>
        </p:spPr>
        <p:txBody>
          <a:bodyPr anchor="t" rtlCol="false" tIns="0" lIns="0" bIns="0" rIns="0">
            <a:spAutoFit/>
          </a:bodyPr>
          <a:lstStyle/>
          <a:p>
            <a:pPr algn="l">
              <a:lnSpc>
                <a:spcPts val="4841"/>
              </a:lnSpc>
            </a:pPr>
            <a:r>
              <a:rPr lang="en-US" sz="4001">
                <a:solidFill>
                  <a:srgbClr val="FFFFFF"/>
                </a:solidFill>
                <a:latin typeface="TT Interphases"/>
                <a:ea typeface="TT Interphases"/>
                <a:cs typeface="TT Interphases"/>
                <a:sym typeface="TT Interphases"/>
              </a:rPr>
              <a:t>Antezana Alonzo Alexandra Dayana</a:t>
            </a:r>
          </a:p>
          <a:p>
            <a:pPr algn="l">
              <a:lnSpc>
                <a:spcPts val="4841"/>
              </a:lnSpc>
            </a:pPr>
          </a:p>
        </p:txBody>
      </p:sp>
      <p:sp>
        <p:nvSpPr>
          <p:cNvPr name="TextBox 28" id="28"/>
          <p:cNvSpPr txBox="true"/>
          <p:nvPr/>
        </p:nvSpPr>
        <p:spPr>
          <a:xfrm rot="0">
            <a:off x="4372571" y="7112540"/>
            <a:ext cx="7974357" cy="614044"/>
          </a:xfrm>
          <a:prstGeom prst="rect">
            <a:avLst/>
          </a:prstGeom>
        </p:spPr>
        <p:txBody>
          <a:bodyPr anchor="t" rtlCol="false" tIns="0" lIns="0" bIns="0" rIns="0">
            <a:spAutoFit/>
          </a:bodyPr>
          <a:lstStyle/>
          <a:p>
            <a:pPr algn="l">
              <a:lnSpc>
                <a:spcPts val="4841"/>
              </a:lnSpc>
            </a:pPr>
            <a:r>
              <a:rPr lang="en-US" sz="4001">
                <a:solidFill>
                  <a:srgbClr val="FFFFFF"/>
                </a:solidFill>
                <a:latin typeface="TT Interphases"/>
                <a:ea typeface="TT Interphases"/>
                <a:cs typeface="TT Interphases"/>
                <a:sym typeface="TT Interphases"/>
              </a:rPr>
              <a:t>Penadillo Gonzales Gilmer Antonny</a:t>
            </a:r>
          </a:p>
        </p:txBody>
      </p:sp>
      <p:sp>
        <p:nvSpPr>
          <p:cNvPr name="TextBox 29" id="29"/>
          <p:cNvSpPr txBox="true"/>
          <p:nvPr/>
        </p:nvSpPr>
        <p:spPr>
          <a:xfrm rot="0">
            <a:off x="4372571" y="5133975"/>
            <a:ext cx="7028936" cy="614044"/>
          </a:xfrm>
          <a:prstGeom prst="rect">
            <a:avLst/>
          </a:prstGeom>
        </p:spPr>
        <p:txBody>
          <a:bodyPr anchor="t" rtlCol="false" tIns="0" lIns="0" bIns="0" rIns="0">
            <a:spAutoFit/>
          </a:bodyPr>
          <a:lstStyle/>
          <a:p>
            <a:pPr algn="l">
              <a:lnSpc>
                <a:spcPts val="4841"/>
              </a:lnSpc>
            </a:pPr>
            <a:r>
              <a:rPr lang="en-US" sz="4001">
                <a:solidFill>
                  <a:srgbClr val="FFFFFF"/>
                </a:solidFill>
                <a:latin typeface="TT Interphases"/>
                <a:ea typeface="TT Interphases"/>
                <a:cs typeface="TT Interphases"/>
                <a:sym typeface="TT Interphases"/>
              </a:rPr>
              <a:t>Capani Paitan Brayan Penaldo</a:t>
            </a:r>
          </a:p>
        </p:txBody>
      </p:sp>
      <p:sp>
        <p:nvSpPr>
          <p:cNvPr name="TextBox 30" id="30"/>
          <p:cNvSpPr txBox="true"/>
          <p:nvPr/>
        </p:nvSpPr>
        <p:spPr>
          <a:xfrm rot="0">
            <a:off x="4372571" y="6175354"/>
            <a:ext cx="10675562" cy="614044"/>
          </a:xfrm>
          <a:prstGeom prst="rect">
            <a:avLst/>
          </a:prstGeom>
        </p:spPr>
        <p:txBody>
          <a:bodyPr anchor="t" rtlCol="false" tIns="0" lIns="0" bIns="0" rIns="0">
            <a:spAutoFit/>
          </a:bodyPr>
          <a:lstStyle/>
          <a:p>
            <a:pPr algn="l">
              <a:lnSpc>
                <a:spcPts val="4841"/>
              </a:lnSpc>
            </a:pPr>
            <a:r>
              <a:rPr lang="en-US" sz="4001">
                <a:solidFill>
                  <a:srgbClr val="FFFFFF"/>
                </a:solidFill>
                <a:latin typeface="TT Interphases"/>
                <a:ea typeface="TT Interphases"/>
                <a:cs typeface="TT Interphases"/>
                <a:sym typeface="TT Interphases"/>
              </a:rPr>
              <a:t>Izarra Flores Jewilson Jenkens rosca mascapito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5400000">
            <a:off x="7045485" y="-6016785"/>
            <a:ext cx="7656149" cy="21747120"/>
            <a:chOff x="0" y="0"/>
            <a:chExt cx="2016434" cy="5727637"/>
          </a:xfrm>
        </p:grpSpPr>
        <p:sp>
          <p:nvSpPr>
            <p:cNvPr name="Freeform 4" id="4"/>
            <p:cNvSpPr/>
            <p:nvPr/>
          </p:nvSpPr>
          <p:spPr>
            <a:xfrm flipH="false" flipV="false" rot="0">
              <a:off x="0" y="0"/>
              <a:ext cx="2016434" cy="5727636"/>
            </a:xfrm>
            <a:custGeom>
              <a:avLst/>
              <a:gdLst/>
              <a:ahLst/>
              <a:cxnLst/>
              <a:rect r="r" b="b" t="t" l="l"/>
              <a:pathLst>
                <a:path h="5727636" w="2016434">
                  <a:moveTo>
                    <a:pt x="28314" y="0"/>
                  </a:moveTo>
                  <a:lnTo>
                    <a:pt x="1988121" y="0"/>
                  </a:lnTo>
                  <a:cubicBezTo>
                    <a:pt x="1995630" y="0"/>
                    <a:pt x="2002832" y="2983"/>
                    <a:pt x="2008142" y="8293"/>
                  </a:cubicBezTo>
                  <a:cubicBezTo>
                    <a:pt x="2013452" y="13603"/>
                    <a:pt x="2016434" y="20804"/>
                    <a:pt x="2016434" y="28314"/>
                  </a:cubicBezTo>
                  <a:lnTo>
                    <a:pt x="2016434" y="5699323"/>
                  </a:lnTo>
                  <a:cubicBezTo>
                    <a:pt x="2016434" y="5706832"/>
                    <a:pt x="2013452" y="5714034"/>
                    <a:pt x="2008142" y="5719344"/>
                  </a:cubicBezTo>
                  <a:cubicBezTo>
                    <a:pt x="2002832" y="5724653"/>
                    <a:pt x="1995630" y="5727636"/>
                    <a:pt x="1988121" y="5727636"/>
                  </a:cubicBezTo>
                  <a:lnTo>
                    <a:pt x="28314" y="5727636"/>
                  </a:lnTo>
                  <a:cubicBezTo>
                    <a:pt x="20804" y="5727636"/>
                    <a:pt x="13603" y="5724653"/>
                    <a:pt x="8293" y="5719344"/>
                  </a:cubicBezTo>
                  <a:cubicBezTo>
                    <a:pt x="2983" y="5714034"/>
                    <a:pt x="0" y="5706832"/>
                    <a:pt x="0" y="5699323"/>
                  </a:cubicBezTo>
                  <a:lnTo>
                    <a:pt x="0" y="28314"/>
                  </a:lnTo>
                  <a:cubicBezTo>
                    <a:pt x="0" y="20804"/>
                    <a:pt x="2983" y="13603"/>
                    <a:pt x="8293" y="8293"/>
                  </a:cubicBezTo>
                  <a:cubicBezTo>
                    <a:pt x="13603" y="2983"/>
                    <a:pt x="20804" y="0"/>
                    <a:pt x="28314" y="0"/>
                  </a:cubicBezTo>
                  <a:close/>
                </a:path>
              </a:pathLst>
            </a:custGeom>
            <a:solidFill>
              <a:srgbClr val="000A1F">
                <a:alpha val="60000"/>
              </a:srgbClr>
            </a:solidFill>
          </p:spPr>
        </p:sp>
        <p:sp>
          <p:nvSpPr>
            <p:cNvPr name="TextBox 5" id="5"/>
            <p:cNvSpPr txBox="true"/>
            <p:nvPr/>
          </p:nvSpPr>
          <p:spPr>
            <a:xfrm>
              <a:off x="0" y="-38100"/>
              <a:ext cx="2016434" cy="5765737"/>
            </a:xfrm>
            <a:prstGeom prst="rect">
              <a:avLst/>
            </a:prstGeom>
          </p:spPr>
          <p:txBody>
            <a:bodyPr anchor="ctr" rtlCol="false" tIns="50800" lIns="50800" bIns="50800" rIns="50800"/>
            <a:lstStyle/>
            <a:p>
              <a:pPr algn="ctr">
                <a:lnSpc>
                  <a:spcPts val="1774"/>
                </a:lnSpc>
              </a:pPr>
            </a:p>
          </p:txBody>
        </p:sp>
      </p:grpSp>
      <p:sp>
        <p:nvSpPr>
          <p:cNvPr name="TextBox 6" id="6"/>
          <p:cNvSpPr txBox="true"/>
          <p:nvPr/>
        </p:nvSpPr>
        <p:spPr>
          <a:xfrm rot="0">
            <a:off x="4870054" y="1678805"/>
            <a:ext cx="8547892" cy="1190006"/>
          </a:xfrm>
          <a:prstGeom prst="rect">
            <a:avLst/>
          </a:prstGeom>
        </p:spPr>
        <p:txBody>
          <a:bodyPr anchor="t" rtlCol="false" tIns="0" lIns="0" bIns="0" rIns="0">
            <a:spAutoFit/>
          </a:bodyPr>
          <a:lstStyle/>
          <a:p>
            <a:pPr algn="l" marL="0" indent="0" lvl="0">
              <a:lnSpc>
                <a:spcPts val="9451"/>
              </a:lnSpc>
              <a:spcBef>
                <a:spcPct val="0"/>
              </a:spcBef>
            </a:pPr>
            <a:r>
              <a:rPr lang="en-US" b="true" sz="7621" spc="144">
                <a:solidFill>
                  <a:srgbClr val="FFFFFF"/>
                </a:solidFill>
                <a:latin typeface="Muli Heavy"/>
                <a:ea typeface="Muli Heavy"/>
                <a:cs typeface="Muli Heavy"/>
                <a:sym typeface="Muli Heavy"/>
              </a:rPr>
              <a:t>INTRODUCCIÓN</a:t>
            </a:r>
          </a:p>
        </p:txBody>
      </p:sp>
      <p:sp>
        <p:nvSpPr>
          <p:cNvPr name="TextBox 7" id="7"/>
          <p:cNvSpPr txBox="true"/>
          <p:nvPr/>
        </p:nvSpPr>
        <p:spPr>
          <a:xfrm rot="0">
            <a:off x="1028700" y="3467805"/>
            <a:ext cx="16230600" cy="4292244"/>
          </a:xfrm>
          <a:prstGeom prst="rect">
            <a:avLst/>
          </a:prstGeom>
        </p:spPr>
        <p:txBody>
          <a:bodyPr anchor="t" rtlCol="false" tIns="0" lIns="0" bIns="0" rIns="0">
            <a:spAutoFit/>
          </a:bodyPr>
          <a:lstStyle/>
          <a:p>
            <a:pPr algn="just">
              <a:lnSpc>
                <a:spcPts val="4821"/>
              </a:lnSpc>
            </a:pPr>
            <a:r>
              <a:rPr lang="en-US" sz="2994">
                <a:solidFill>
                  <a:srgbClr val="FFFFFF"/>
                </a:solidFill>
                <a:latin typeface="Arial"/>
                <a:ea typeface="Arial"/>
                <a:cs typeface="Arial"/>
                <a:sym typeface="Arial"/>
              </a:rPr>
              <a:t>En el desarrollo del presente proyecto se implementó un sistema de árbol genealógico utilizando la estructura de Árbol Binario de Búsqueda (ABB), con el fin de organizar de forma jerárquica la información familiar de una civilización antigua. El sistema, programado en C++, permite registrar nuevos miembros, recorrer el árbol en distintos órdenes y visualizar la línea de ascendencia de cada individuo, facilitando el análisis de relaciones familiares y estructuras heredadas.</a:t>
            </a:r>
          </a:p>
          <a:p>
            <a:pPr algn="just">
              <a:lnSpc>
                <a:spcPts val="4821"/>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5400000">
            <a:off x="5315925" y="-5226033"/>
            <a:ext cx="7656149" cy="20739065"/>
            <a:chOff x="0" y="0"/>
            <a:chExt cx="2016434" cy="5462141"/>
          </a:xfrm>
        </p:grpSpPr>
        <p:sp>
          <p:nvSpPr>
            <p:cNvPr name="Freeform 4" id="4"/>
            <p:cNvSpPr/>
            <p:nvPr/>
          </p:nvSpPr>
          <p:spPr>
            <a:xfrm flipH="false" flipV="false" rot="0">
              <a:off x="0" y="0"/>
              <a:ext cx="2016434" cy="5462141"/>
            </a:xfrm>
            <a:custGeom>
              <a:avLst/>
              <a:gdLst/>
              <a:ahLst/>
              <a:cxnLst/>
              <a:rect r="r" b="b" t="t" l="l"/>
              <a:pathLst>
                <a:path h="5462141" w="2016434">
                  <a:moveTo>
                    <a:pt x="28314" y="0"/>
                  </a:moveTo>
                  <a:lnTo>
                    <a:pt x="1988121" y="0"/>
                  </a:lnTo>
                  <a:cubicBezTo>
                    <a:pt x="1995630" y="0"/>
                    <a:pt x="2002832" y="2983"/>
                    <a:pt x="2008142" y="8293"/>
                  </a:cubicBezTo>
                  <a:cubicBezTo>
                    <a:pt x="2013452" y="13603"/>
                    <a:pt x="2016434" y="20804"/>
                    <a:pt x="2016434" y="28314"/>
                  </a:cubicBezTo>
                  <a:lnTo>
                    <a:pt x="2016434" y="5433827"/>
                  </a:lnTo>
                  <a:cubicBezTo>
                    <a:pt x="2016434" y="5441336"/>
                    <a:pt x="2013452" y="5448538"/>
                    <a:pt x="2008142" y="5453848"/>
                  </a:cubicBezTo>
                  <a:cubicBezTo>
                    <a:pt x="2002832" y="5459157"/>
                    <a:pt x="1995630" y="5462141"/>
                    <a:pt x="1988121" y="5462141"/>
                  </a:cubicBezTo>
                  <a:lnTo>
                    <a:pt x="28314" y="5462141"/>
                  </a:lnTo>
                  <a:cubicBezTo>
                    <a:pt x="20804" y="5462141"/>
                    <a:pt x="13603" y="5459157"/>
                    <a:pt x="8293" y="5453848"/>
                  </a:cubicBezTo>
                  <a:cubicBezTo>
                    <a:pt x="2983" y="5448538"/>
                    <a:pt x="0" y="5441336"/>
                    <a:pt x="0" y="5433827"/>
                  </a:cubicBezTo>
                  <a:lnTo>
                    <a:pt x="0" y="28314"/>
                  </a:lnTo>
                  <a:cubicBezTo>
                    <a:pt x="0" y="20804"/>
                    <a:pt x="2983" y="13603"/>
                    <a:pt x="8293" y="8293"/>
                  </a:cubicBezTo>
                  <a:cubicBezTo>
                    <a:pt x="13603" y="2983"/>
                    <a:pt x="20804" y="0"/>
                    <a:pt x="28314" y="0"/>
                  </a:cubicBezTo>
                  <a:close/>
                </a:path>
              </a:pathLst>
            </a:custGeom>
            <a:solidFill>
              <a:srgbClr val="000A1F">
                <a:alpha val="60000"/>
              </a:srgbClr>
            </a:solidFill>
          </p:spPr>
        </p:sp>
        <p:sp>
          <p:nvSpPr>
            <p:cNvPr name="TextBox 5" id="5"/>
            <p:cNvSpPr txBox="true"/>
            <p:nvPr/>
          </p:nvSpPr>
          <p:spPr>
            <a:xfrm>
              <a:off x="0" y="-38100"/>
              <a:ext cx="2016434" cy="5500241"/>
            </a:xfrm>
            <a:prstGeom prst="rect">
              <a:avLst/>
            </a:prstGeom>
          </p:spPr>
          <p:txBody>
            <a:bodyPr anchor="ctr" rtlCol="false" tIns="50800" lIns="50800" bIns="50800" rIns="50800"/>
            <a:lstStyle/>
            <a:p>
              <a:pPr algn="ctr">
                <a:lnSpc>
                  <a:spcPts val="1774"/>
                </a:lnSpc>
              </a:pPr>
            </a:p>
          </p:txBody>
        </p:sp>
      </p:grpSp>
      <p:sp>
        <p:nvSpPr>
          <p:cNvPr name="TextBox 6" id="6"/>
          <p:cNvSpPr txBox="true"/>
          <p:nvPr/>
        </p:nvSpPr>
        <p:spPr>
          <a:xfrm rot="0">
            <a:off x="2700116" y="5019675"/>
            <a:ext cx="12887769" cy="3015931"/>
          </a:xfrm>
          <a:prstGeom prst="rect">
            <a:avLst/>
          </a:prstGeom>
        </p:spPr>
        <p:txBody>
          <a:bodyPr anchor="t" rtlCol="false" tIns="0" lIns="0" bIns="0" rIns="0">
            <a:spAutoFit/>
          </a:bodyPr>
          <a:lstStyle/>
          <a:p>
            <a:pPr algn="just" marL="646544" indent="-323272" lvl="1">
              <a:lnSpc>
                <a:spcPts val="4821"/>
              </a:lnSpc>
              <a:buFont typeface="Arial"/>
              <a:buChar char="•"/>
            </a:pPr>
            <a:r>
              <a:rPr lang="en-US" b="true" sz="2994">
                <a:solidFill>
                  <a:srgbClr val="FFFFFF"/>
                </a:solidFill>
                <a:latin typeface="TT Interphases Bold"/>
                <a:ea typeface="TT Interphases Bold"/>
                <a:cs typeface="TT Interphases Bold"/>
                <a:sym typeface="TT Interphases Bold"/>
              </a:rPr>
              <a:t>“Se desea construir un sistema que organice la genealogía de una civilización antigua utilizando un Árbol Binario de Búsqueda (ABB).”</a:t>
            </a:r>
          </a:p>
          <a:p>
            <a:pPr algn="just" marL="646544" indent="-323272" lvl="1">
              <a:lnSpc>
                <a:spcPts val="4821"/>
              </a:lnSpc>
              <a:buFont typeface="Arial"/>
              <a:buChar char="•"/>
            </a:pPr>
            <a:r>
              <a:rPr lang="en-US" b="true" sz="2994">
                <a:solidFill>
                  <a:srgbClr val="FFFFFF"/>
                </a:solidFill>
                <a:latin typeface="TT Interphases Bold"/>
                <a:ea typeface="TT Interphases Bold"/>
                <a:cs typeface="TT Interphases Bold"/>
                <a:sym typeface="TT Interphases Bold"/>
              </a:rPr>
              <a:t>¿Para qué sirve? → Analizar, preservar y consultar relaciones familiares.</a:t>
            </a:r>
          </a:p>
          <a:p>
            <a:pPr algn="just">
              <a:lnSpc>
                <a:spcPts val="4821"/>
              </a:lnSpc>
            </a:pPr>
          </a:p>
        </p:txBody>
      </p:sp>
      <p:sp>
        <p:nvSpPr>
          <p:cNvPr name="TextBox 7" id="7"/>
          <p:cNvSpPr txBox="true"/>
          <p:nvPr/>
        </p:nvSpPr>
        <p:spPr>
          <a:xfrm rot="0">
            <a:off x="4693146" y="353044"/>
            <a:ext cx="8901708" cy="4790456"/>
          </a:xfrm>
          <a:prstGeom prst="rect">
            <a:avLst/>
          </a:prstGeom>
        </p:spPr>
        <p:txBody>
          <a:bodyPr anchor="t" rtlCol="false" tIns="0" lIns="0" bIns="0" rIns="0">
            <a:spAutoFit/>
          </a:bodyPr>
          <a:lstStyle/>
          <a:p>
            <a:pPr algn="ctr" marL="0" indent="0" lvl="0">
              <a:lnSpc>
                <a:spcPts val="9451"/>
              </a:lnSpc>
              <a:spcBef>
                <a:spcPct val="0"/>
              </a:spcBef>
            </a:pPr>
            <a:r>
              <a:rPr lang="en-US" b="true" sz="7621" spc="144">
                <a:solidFill>
                  <a:srgbClr val="FFFFFF"/>
                </a:solidFill>
                <a:latin typeface="Muli Heavy"/>
                <a:ea typeface="Muli Heavy"/>
                <a:cs typeface="Muli Heavy"/>
                <a:sym typeface="Muli Heavy"/>
              </a:rPr>
              <a:t> PLA</a:t>
            </a:r>
            <a:r>
              <a:rPr lang="en-US" b="true" sz="7621" spc="144" strike="noStrike" u="none">
                <a:solidFill>
                  <a:srgbClr val="FFFFFF"/>
                </a:solidFill>
                <a:latin typeface="Muli Heavy"/>
                <a:ea typeface="Muli Heavy"/>
                <a:cs typeface="Muli Heavy"/>
                <a:sym typeface="Muli Heavy"/>
              </a:rPr>
              <a:t>NTEAMIENTO DEL PROBLEMA</a:t>
            </a:r>
          </a:p>
          <a:p>
            <a:pPr algn="ctr" marL="0" indent="0" lvl="0">
              <a:lnSpc>
                <a:spcPts val="9451"/>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5400000">
            <a:off x="6772880" y="-1735357"/>
            <a:ext cx="4742240" cy="16230600"/>
            <a:chOff x="0" y="0"/>
            <a:chExt cx="1248985" cy="4274726"/>
          </a:xfrm>
        </p:grpSpPr>
        <p:sp>
          <p:nvSpPr>
            <p:cNvPr name="Freeform 4" id="4"/>
            <p:cNvSpPr/>
            <p:nvPr/>
          </p:nvSpPr>
          <p:spPr>
            <a:xfrm flipH="false" flipV="false" rot="0">
              <a:off x="0" y="0"/>
              <a:ext cx="1248985" cy="4274726"/>
            </a:xfrm>
            <a:custGeom>
              <a:avLst/>
              <a:gdLst/>
              <a:ahLst/>
              <a:cxnLst/>
              <a:rect r="r" b="b" t="t" l="l"/>
              <a:pathLst>
                <a:path h="4274726" w="1248985">
                  <a:moveTo>
                    <a:pt x="45711" y="0"/>
                  </a:moveTo>
                  <a:lnTo>
                    <a:pt x="1203274" y="0"/>
                  </a:lnTo>
                  <a:cubicBezTo>
                    <a:pt x="1215397" y="0"/>
                    <a:pt x="1227024" y="4816"/>
                    <a:pt x="1235597" y="13389"/>
                  </a:cubicBezTo>
                  <a:cubicBezTo>
                    <a:pt x="1244169" y="21961"/>
                    <a:pt x="1248985" y="33588"/>
                    <a:pt x="1248985" y="45711"/>
                  </a:cubicBezTo>
                  <a:lnTo>
                    <a:pt x="1248985" y="4229015"/>
                  </a:lnTo>
                  <a:cubicBezTo>
                    <a:pt x="1248985" y="4254260"/>
                    <a:pt x="1228519" y="4274726"/>
                    <a:pt x="1203274" y="4274726"/>
                  </a:cubicBezTo>
                  <a:lnTo>
                    <a:pt x="45711" y="4274726"/>
                  </a:lnTo>
                  <a:cubicBezTo>
                    <a:pt x="33588" y="4274726"/>
                    <a:pt x="21961" y="4269910"/>
                    <a:pt x="13389" y="4261338"/>
                  </a:cubicBezTo>
                  <a:cubicBezTo>
                    <a:pt x="4816" y="4252765"/>
                    <a:pt x="0" y="4241138"/>
                    <a:pt x="0" y="4229015"/>
                  </a:cubicBezTo>
                  <a:lnTo>
                    <a:pt x="0" y="45711"/>
                  </a:lnTo>
                  <a:cubicBezTo>
                    <a:pt x="0" y="33588"/>
                    <a:pt x="4816" y="21961"/>
                    <a:pt x="13389" y="13389"/>
                  </a:cubicBezTo>
                  <a:cubicBezTo>
                    <a:pt x="21961" y="4816"/>
                    <a:pt x="33588" y="0"/>
                    <a:pt x="45711" y="0"/>
                  </a:cubicBezTo>
                  <a:close/>
                </a:path>
              </a:pathLst>
            </a:custGeom>
            <a:solidFill>
              <a:srgbClr val="000A1F">
                <a:alpha val="60000"/>
              </a:srgbClr>
            </a:solidFill>
          </p:spPr>
        </p:sp>
        <p:sp>
          <p:nvSpPr>
            <p:cNvPr name="TextBox 5" id="5"/>
            <p:cNvSpPr txBox="true"/>
            <p:nvPr/>
          </p:nvSpPr>
          <p:spPr>
            <a:xfrm>
              <a:off x="0" y="-38100"/>
              <a:ext cx="1248985" cy="4312826"/>
            </a:xfrm>
            <a:prstGeom prst="rect">
              <a:avLst/>
            </a:prstGeom>
          </p:spPr>
          <p:txBody>
            <a:bodyPr anchor="ctr" rtlCol="false" tIns="50800" lIns="50800" bIns="50800" rIns="50800"/>
            <a:lstStyle/>
            <a:p>
              <a:pPr algn="ctr">
                <a:lnSpc>
                  <a:spcPts val="1774"/>
                </a:lnSpc>
              </a:pPr>
            </a:p>
          </p:txBody>
        </p:sp>
      </p:grpSp>
      <p:grpSp>
        <p:nvGrpSpPr>
          <p:cNvPr name="Group 6" id="6"/>
          <p:cNvGrpSpPr/>
          <p:nvPr/>
        </p:nvGrpSpPr>
        <p:grpSpPr>
          <a:xfrm rot="5400000">
            <a:off x="7080022" y="-3307151"/>
            <a:ext cx="4127957" cy="7135769"/>
            <a:chOff x="0" y="0"/>
            <a:chExt cx="1087198" cy="1879380"/>
          </a:xfrm>
        </p:grpSpPr>
        <p:sp>
          <p:nvSpPr>
            <p:cNvPr name="Freeform 7" id="7"/>
            <p:cNvSpPr/>
            <p:nvPr/>
          </p:nvSpPr>
          <p:spPr>
            <a:xfrm flipH="false" flipV="false" rot="0">
              <a:off x="0" y="0"/>
              <a:ext cx="1087198" cy="1879380"/>
            </a:xfrm>
            <a:custGeom>
              <a:avLst/>
              <a:gdLst/>
              <a:ahLst/>
              <a:cxnLst/>
              <a:rect r="r" b="b" t="t" l="l"/>
              <a:pathLst>
                <a:path h="1879380" w="1087198">
                  <a:moveTo>
                    <a:pt x="52514" y="0"/>
                  </a:moveTo>
                  <a:lnTo>
                    <a:pt x="1034685" y="0"/>
                  </a:lnTo>
                  <a:cubicBezTo>
                    <a:pt x="1063687" y="0"/>
                    <a:pt x="1087198" y="23511"/>
                    <a:pt x="1087198" y="52514"/>
                  </a:cubicBezTo>
                  <a:lnTo>
                    <a:pt x="1087198" y="1826866"/>
                  </a:lnTo>
                  <a:cubicBezTo>
                    <a:pt x="1087198" y="1840794"/>
                    <a:pt x="1081666" y="1854151"/>
                    <a:pt x="1071818" y="1863999"/>
                  </a:cubicBezTo>
                  <a:cubicBezTo>
                    <a:pt x="1061969" y="1873847"/>
                    <a:pt x="1048612" y="1879380"/>
                    <a:pt x="1034685" y="1879380"/>
                  </a:cubicBezTo>
                  <a:lnTo>
                    <a:pt x="52514" y="1879380"/>
                  </a:lnTo>
                  <a:cubicBezTo>
                    <a:pt x="23511" y="1879380"/>
                    <a:pt x="0" y="1855869"/>
                    <a:pt x="0" y="1826866"/>
                  </a:cubicBezTo>
                  <a:lnTo>
                    <a:pt x="0" y="52514"/>
                  </a:lnTo>
                  <a:cubicBezTo>
                    <a:pt x="0" y="23511"/>
                    <a:pt x="23511" y="0"/>
                    <a:pt x="52514" y="0"/>
                  </a:cubicBezTo>
                  <a:close/>
                </a:path>
              </a:pathLst>
            </a:custGeom>
            <a:solidFill>
              <a:srgbClr val="000A1F">
                <a:alpha val="60000"/>
              </a:srgbClr>
            </a:solidFill>
          </p:spPr>
        </p:sp>
        <p:sp>
          <p:nvSpPr>
            <p:cNvPr name="TextBox 8" id="8"/>
            <p:cNvSpPr txBox="true"/>
            <p:nvPr/>
          </p:nvSpPr>
          <p:spPr>
            <a:xfrm>
              <a:off x="0" y="-38100"/>
              <a:ext cx="1087198" cy="1917480"/>
            </a:xfrm>
            <a:prstGeom prst="rect">
              <a:avLst/>
            </a:prstGeom>
          </p:spPr>
          <p:txBody>
            <a:bodyPr anchor="ctr" rtlCol="false" tIns="50800" lIns="50800" bIns="50800" rIns="50800"/>
            <a:lstStyle/>
            <a:p>
              <a:pPr algn="ctr">
                <a:lnSpc>
                  <a:spcPts val="1774"/>
                </a:lnSpc>
              </a:pPr>
            </a:p>
          </p:txBody>
        </p:sp>
      </p:grpSp>
      <p:sp>
        <p:nvSpPr>
          <p:cNvPr name="TextBox 9" id="9"/>
          <p:cNvSpPr txBox="true"/>
          <p:nvPr/>
        </p:nvSpPr>
        <p:spPr>
          <a:xfrm rot="0">
            <a:off x="1444198" y="4437874"/>
            <a:ext cx="11267687" cy="3779363"/>
          </a:xfrm>
          <a:prstGeom prst="rect">
            <a:avLst/>
          </a:prstGeom>
        </p:spPr>
        <p:txBody>
          <a:bodyPr anchor="t" rtlCol="false" tIns="0" lIns="0" bIns="0" rIns="0">
            <a:spAutoFit/>
          </a:bodyPr>
          <a:lstStyle/>
          <a:p>
            <a:pPr algn="just">
              <a:lnSpc>
                <a:spcPts val="4293"/>
              </a:lnSpc>
            </a:pPr>
            <a:r>
              <a:rPr lang="en-US" sz="2666" b="true">
                <a:solidFill>
                  <a:srgbClr val="FFFFFF"/>
                </a:solidFill>
                <a:latin typeface="TT Interphases Bold"/>
                <a:ea typeface="TT Interphases Bold"/>
                <a:cs typeface="TT Interphases Bold"/>
                <a:sym typeface="TT Interphases Bold"/>
              </a:rPr>
              <a:t>Árbol Binario de Búsqueda (ABB)</a:t>
            </a:r>
          </a:p>
          <a:p>
            <a:pPr algn="just">
              <a:lnSpc>
                <a:spcPts val="4293"/>
              </a:lnSpc>
            </a:pPr>
            <a:r>
              <a:rPr lang="en-US" sz="2666" b="true">
                <a:solidFill>
                  <a:srgbClr val="FFFFFF"/>
                </a:solidFill>
                <a:latin typeface="TT Interphases Bold"/>
                <a:ea typeface="TT Interphases Bold"/>
                <a:cs typeface="TT Interphases Bold"/>
                <a:sym typeface="TT Interphases Bold"/>
              </a:rPr>
              <a:t>Imagen visual o esquema de un árbol genealógico.</a:t>
            </a:r>
          </a:p>
          <a:p>
            <a:pPr algn="just">
              <a:lnSpc>
                <a:spcPts val="4293"/>
              </a:lnSpc>
            </a:pPr>
          </a:p>
          <a:p>
            <a:pPr algn="just">
              <a:lnSpc>
                <a:spcPts val="4293"/>
              </a:lnSpc>
            </a:pPr>
            <a:r>
              <a:rPr lang="en-US" sz="2666" b="true">
                <a:solidFill>
                  <a:srgbClr val="FFFFFF"/>
                </a:solidFill>
                <a:latin typeface="TT Interphases Bold"/>
                <a:ea typeface="TT Interphases Bold"/>
                <a:cs typeface="TT Interphases Bold"/>
                <a:sym typeface="TT Interphases Bold"/>
              </a:rPr>
              <a:t>Ventajas:</a:t>
            </a:r>
          </a:p>
          <a:p>
            <a:pPr algn="just">
              <a:lnSpc>
                <a:spcPts val="4293"/>
              </a:lnSpc>
            </a:pPr>
          </a:p>
          <a:p>
            <a:pPr algn="just">
              <a:lnSpc>
                <a:spcPts val="4293"/>
              </a:lnSpc>
            </a:pPr>
            <a:r>
              <a:rPr lang="en-US" sz="2666" b="true">
                <a:solidFill>
                  <a:srgbClr val="FFFFFF"/>
                </a:solidFill>
                <a:latin typeface="TT Interphases Bold"/>
                <a:ea typeface="TT Interphases Bold"/>
                <a:cs typeface="TT Interphases Bold"/>
                <a:sym typeface="TT Interphases Bold"/>
              </a:rPr>
              <a:t>Inserción, búsqueda y recorridos eficientes.</a:t>
            </a:r>
          </a:p>
          <a:p>
            <a:pPr algn="just">
              <a:lnSpc>
                <a:spcPts val="4293"/>
              </a:lnSpc>
            </a:pPr>
            <a:r>
              <a:rPr lang="en-US" sz="2666" b="true">
                <a:solidFill>
                  <a:srgbClr val="FFFFFF"/>
                </a:solidFill>
                <a:latin typeface="TT Interphases Bold"/>
                <a:ea typeface="TT Interphases Bold"/>
                <a:cs typeface="TT Interphases Bold"/>
                <a:sym typeface="TT Interphases Bold"/>
              </a:rPr>
              <a:t>Representación jerárquica de miembros.</a:t>
            </a:r>
          </a:p>
        </p:txBody>
      </p:sp>
      <p:sp>
        <p:nvSpPr>
          <p:cNvPr name="TextBox 10" id="10"/>
          <p:cNvSpPr txBox="true"/>
          <p:nvPr/>
        </p:nvSpPr>
        <p:spPr>
          <a:xfrm rot="0">
            <a:off x="4038344" y="1000125"/>
            <a:ext cx="10211312" cy="2390156"/>
          </a:xfrm>
          <a:prstGeom prst="rect">
            <a:avLst/>
          </a:prstGeom>
        </p:spPr>
        <p:txBody>
          <a:bodyPr anchor="t" rtlCol="false" tIns="0" lIns="0" bIns="0" rIns="0">
            <a:spAutoFit/>
          </a:bodyPr>
          <a:lstStyle/>
          <a:p>
            <a:pPr algn="ctr" marL="0" indent="0" lvl="0">
              <a:lnSpc>
                <a:spcPts val="9451"/>
              </a:lnSpc>
              <a:spcBef>
                <a:spcPct val="0"/>
              </a:spcBef>
            </a:pPr>
            <a:r>
              <a:rPr lang="en-US" b="true" sz="7621" spc="144">
                <a:solidFill>
                  <a:srgbClr val="FFFFFF"/>
                </a:solidFill>
                <a:latin typeface="Muli Heavy"/>
                <a:ea typeface="Muli Heavy"/>
                <a:cs typeface="Muli Heavy"/>
                <a:sym typeface="Muli Heavy"/>
              </a:rPr>
              <a:t>ESTRUCTURA DE DATOS USADA</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5400000">
            <a:off x="-1108566" y="-28249"/>
            <a:ext cx="12192397" cy="11131041"/>
            <a:chOff x="0" y="0"/>
            <a:chExt cx="3211166" cy="2931632"/>
          </a:xfrm>
        </p:grpSpPr>
        <p:sp>
          <p:nvSpPr>
            <p:cNvPr name="Freeform 4" id="4"/>
            <p:cNvSpPr/>
            <p:nvPr/>
          </p:nvSpPr>
          <p:spPr>
            <a:xfrm flipH="false" flipV="false" rot="0">
              <a:off x="0" y="0"/>
              <a:ext cx="3211166" cy="2931632"/>
            </a:xfrm>
            <a:custGeom>
              <a:avLst/>
              <a:gdLst/>
              <a:ahLst/>
              <a:cxnLst/>
              <a:rect r="r" b="b" t="t" l="l"/>
              <a:pathLst>
                <a:path h="2931632" w="3211166">
                  <a:moveTo>
                    <a:pt x="17779" y="0"/>
                  </a:moveTo>
                  <a:lnTo>
                    <a:pt x="3193387" y="0"/>
                  </a:lnTo>
                  <a:cubicBezTo>
                    <a:pt x="3203206" y="0"/>
                    <a:pt x="3211166" y="7960"/>
                    <a:pt x="3211166" y="17779"/>
                  </a:cubicBezTo>
                  <a:lnTo>
                    <a:pt x="3211166" y="2913853"/>
                  </a:lnTo>
                  <a:cubicBezTo>
                    <a:pt x="3211166" y="2923672"/>
                    <a:pt x="3203206" y="2931632"/>
                    <a:pt x="3193387" y="2931632"/>
                  </a:cubicBezTo>
                  <a:lnTo>
                    <a:pt x="17779" y="2931632"/>
                  </a:lnTo>
                  <a:cubicBezTo>
                    <a:pt x="7960" y="2931632"/>
                    <a:pt x="0" y="2923672"/>
                    <a:pt x="0" y="2913853"/>
                  </a:cubicBezTo>
                  <a:lnTo>
                    <a:pt x="0" y="17779"/>
                  </a:lnTo>
                  <a:cubicBezTo>
                    <a:pt x="0" y="7960"/>
                    <a:pt x="7960" y="0"/>
                    <a:pt x="17779" y="0"/>
                  </a:cubicBezTo>
                  <a:close/>
                </a:path>
              </a:pathLst>
            </a:custGeom>
            <a:solidFill>
              <a:srgbClr val="000A1F">
                <a:alpha val="60000"/>
              </a:srgbClr>
            </a:solidFill>
          </p:spPr>
        </p:sp>
        <p:sp>
          <p:nvSpPr>
            <p:cNvPr name="TextBox 5" id="5"/>
            <p:cNvSpPr txBox="true"/>
            <p:nvPr/>
          </p:nvSpPr>
          <p:spPr>
            <a:xfrm>
              <a:off x="0" y="-38100"/>
              <a:ext cx="3211166" cy="2969732"/>
            </a:xfrm>
            <a:prstGeom prst="rect">
              <a:avLst/>
            </a:prstGeom>
          </p:spPr>
          <p:txBody>
            <a:bodyPr anchor="ctr" rtlCol="false" tIns="50800" lIns="50800" bIns="50800" rIns="50800"/>
            <a:lstStyle/>
            <a:p>
              <a:pPr algn="ctr">
                <a:lnSpc>
                  <a:spcPts val="1774"/>
                </a:lnSpc>
              </a:pPr>
            </a:p>
          </p:txBody>
        </p:sp>
      </p:grpSp>
      <p:sp>
        <p:nvSpPr>
          <p:cNvPr name="Freeform 6" id="6"/>
          <p:cNvSpPr/>
          <p:nvPr/>
        </p:nvSpPr>
        <p:spPr>
          <a:xfrm flipH="false" flipV="false" rot="0">
            <a:off x="400050" y="2543088"/>
            <a:ext cx="10378911" cy="5988368"/>
          </a:xfrm>
          <a:custGeom>
            <a:avLst/>
            <a:gdLst/>
            <a:ahLst/>
            <a:cxnLst/>
            <a:rect r="r" b="b" t="t" l="l"/>
            <a:pathLst>
              <a:path h="5988368" w="10378911">
                <a:moveTo>
                  <a:pt x="0" y="0"/>
                </a:moveTo>
                <a:lnTo>
                  <a:pt x="10378911" y="0"/>
                </a:lnTo>
                <a:lnTo>
                  <a:pt x="10378911" y="5988367"/>
                </a:lnTo>
                <a:lnTo>
                  <a:pt x="0" y="5988367"/>
                </a:lnTo>
                <a:lnTo>
                  <a:pt x="0" y="0"/>
                </a:lnTo>
                <a:close/>
              </a:path>
            </a:pathLst>
          </a:custGeom>
          <a:blipFill>
            <a:blip r:embed="rId3"/>
            <a:stretch>
              <a:fillRect l="0" t="0" r="0" b="0"/>
            </a:stretch>
          </a:blipFill>
        </p:spPr>
      </p:sp>
      <p:sp>
        <p:nvSpPr>
          <p:cNvPr name="Freeform 7" id="7"/>
          <p:cNvSpPr/>
          <p:nvPr/>
        </p:nvSpPr>
        <p:spPr>
          <a:xfrm flipH="false" flipV="false" rot="0">
            <a:off x="12083451" y="3637442"/>
            <a:ext cx="5175849" cy="4114800"/>
          </a:xfrm>
          <a:custGeom>
            <a:avLst/>
            <a:gdLst/>
            <a:ahLst/>
            <a:cxnLst/>
            <a:rect r="r" b="b" t="t" l="l"/>
            <a:pathLst>
              <a:path h="4114800" w="5175849">
                <a:moveTo>
                  <a:pt x="0" y="0"/>
                </a:moveTo>
                <a:lnTo>
                  <a:pt x="5175849" y="0"/>
                </a:lnTo>
                <a:lnTo>
                  <a:pt x="5175849"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0826689" y="5316261"/>
            <a:ext cx="1153771" cy="757162"/>
            <a:chOff x="0" y="0"/>
            <a:chExt cx="812800" cy="533400"/>
          </a:xfrm>
        </p:grpSpPr>
        <p:sp>
          <p:nvSpPr>
            <p:cNvPr name="Freeform 9" id="9"/>
            <p:cNvSpPr/>
            <p:nvPr/>
          </p:nvSpPr>
          <p:spPr>
            <a:xfrm flipH="false" flipV="false" rot="0">
              <a:off x="0" y="0"/>
              <a:ext cx="812800" cy="533400"/>
            </a:xfrm>
            <a:custGeom>
              <a:avLst/>
              <a:gdLst/>
              <a:ahLst/>
              <a:cxnLst/>
              <a:rect r="r" b="b" t="t" l="l"/>
              <a:pathLst>
                <a:path h="533400" w="812800">
                  <a:moveTo>
                    <a:pt x="273050" y="0"/>
                  </a:moveTo>
                  <a:lnTo>
                    <a:pt x="0" y="266700"/>
                  </a:lnTo>
                  <a:lnTo>
                    <a:pt x="273050" y="533400"/>
                  </a:lnTo>
                  <a:lnTo>
                    <a:pt x="273050" y="400050"/>
                  </a:lnTo>
                  <a:lnTo>
                    <a:pt x="539750" y="400050"/>
                  </a:lnTo>
                  <a:lnTo>
                    <a:pt x="539750" y="533400"/>
                  </a:lnTo>
                  <a:lnTo>
                    <a:pt x="812800" y="266700"/>
                  </a:lnTo>
                  <a:lnTo>
                    <a:pt x="539750" y="0"/>
                  </a:lnTo>
                  <a:lnTo>
                    <a:pt x="539750" y="133350"/>
                  </a:lnTo>
                  <a:lnTo>
                    <a:pt x="273050" y="133350"/>
                  </a:lnTo>
                  <a:lnTo>
                    <a:pt x="273050" y="0"/>
                  </a:lnTo>
                  <a:close/>
                </a:path>
              </a:pathLst>
            </a:custGeom>
            <a:solidFill>
              <a:srgbClr val="FFE3D1"/>
            </a:solidFill>
          </p:spPr>
        </p:sp>
        <p:sp>
          <p:nvSpPr>
            <p:cNvPr name="TextBox 10" id="10"/>
            <p:cNvSpPr txBox="true"/>
            <p:nvPr/>
          </p:nvSpPr>
          <p:spPr>
            <a:xfrm>
              <a:off x="101600" y="101600"/>
              <a:ext cx="609600" cy="292100"/>
            </a:xfrm>
            <a:prstGeom prst="rect">
              <a:avLst/>
            </a:prstGeom>
          </p:spPr>
          <p:txBody>
            <a:bodyPr anchor="ctr" rtlCol="false" tIns="50800" lIns="50800" bIns="50800" rIns="50800"/>
            <a:lstStyle/>
            <a:p>
              <a:pPr algn="ctr">
                <a:lnSpc>
                  <a:spcPts val="1774"/>
                </a:lnSpc>
              </a:pPr>
            </a:p>
          </p:txBody>
        </p:sp>
      </p:grpSp>
      <p:sp>
        <p:nvSpPr>
          <p:cNvPr name="TextBox 11" id="11"/>
          <p:cNvSpPr txBox="true"/>
          <p:nvPr/>
        </p:nvSpPr>
        <p:spPr>
          <a:xfrm rot="0">
            <a:off x="12028187" y="3904991"/>
            <a:ext cx="5231113" cy="3513027"/>
          </a:xfrm>
          <a:prstGeom prst="rect">
            <a:avLst/>
          </a:prstGeom>
        </p:spPr>
        <p:txBody>
          <a:bodyPr anchor="t" rtlCol="false" tIns="0" lIns="0" bIns="0" rIns="0">
            <a:spAutoFit/>
          </a:bodyPr>
          <a:lstStyle/>
          <a:p>
            <a:pPr algn="ctr">
              <a:lnSpc>
                <a:spcPts val="3924"/>
              </a:lnSpc>
              <a:spcBef>
                <a:spcPct val="0"/>
              </a:spcBef>
            </a:pPr>
            <a:r>
              <a:rPr lang="en-US" sz="3018">
                <a:solidFill>
                  <a:srgbClr val="000000"/>
                </a:solidFill>
                <a:latin typeface="Horizon"/>
                <a:ea typeface="Horizon"/>
                <a:cs typeface="Horizon"/>
                <a:sym typeface="Horizon"/>
              </a:rPr>
              <a:t>Se crea la estructura donde cada nodo representa un mienbro de la familia</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5400000">
            <a:off x="6215584" y="-1871099"/>
            <a:ext cx="6711098" cy="20298041"/>
            <a:chOff x="0" y="0"/>
            <a:chExt cx="1767532" cy="5345986"/>
          </a:xfrm>
        </p:grpSpPr>
        <p:sp>
          <p:nvSpPr>
            <p:cNvPr name="Freeform 4" id="4"/>
            <p:cNvSpPr/>
            <p:nvPr/>
          </p:nvSpPr>
          <p:spPr>
            <a:xfrm flipH="false" flipV="false" rot="0">
              <a:off x="0" y="0"/>
              <a:ext cx="1767532" cy="5345986"/>
            </a:xfrm>
            <a:custGeom>
              <a:avLst/>
              <a:gdLst/>
              <a:ahLst/>
              <a:cxnLst/>
              <a:rect r="r" b="b" t="t" l="l"/>
              <a:pathLst>
                <a:path h="5345986" w="1767532">
                  <a:moveTo>
                    <a:pt x="32301" y="0"/>
                  </a:moveTo>
                  <a:lnTo>
                    <a:pt x="1735231" y="0"/>
                  </a:lnTo>
                  <a:cubicBezTo>
                    <a:pt x="1743798" y="0"/>
                    <a:pt x="1752014" y="3403"/>
                    <a:pt x="1758071" y="9461"/>
                  </a:cubicBezTo>
                  <a:cubicBezTo>
                    <a:pt x="1764129" y="15518"/>
                    <a:pt x="1767532" y="23734"/>
                    <a:pt x="1767532" y="32301"/>
                  </a:cubicBezTo>
                  <a:lnTo>
                    <a:pt x="1767532" y="5313685"/>
                  </a:lnTo>
                  <a:cubicBezTo>
                    <a:pt x="1767532" y="5322252"/>
                    <a:pt x="1764129" y="5330468"/>
                    <a:pt x="1758071" y="5336525"/>
                  </a:cubicBezTo>
                  <a:cubicBezTo>
                    <a:pt x="1752014" y="5342583"/>
                    <a:pt x="1743798" y="5345986"/>
                    <a:pt x="1735231" y="5345986"/>
                  </a:cubicBezTo>
                  <a:lnTo>
                    <a:pt x="32301" y="5345986"/>
                  </a:lnTo>
                  <a:cubicBezTo>
                    <a:pt x="23734" y="5345986"/>
                    <a:pt x="15518" y="5342583"/>
                    <a:pt x="9461" y="5336525"/>
                  </a:cubicBezTo>
                  <a:cubicBezTo>
                    <a:pt x="3403" y="5330468"/>
                    <a:pt x="0" y="5322252"/>
                    <a:pt x="0" y="5313685"/>
                  </a:cubicBezTo>
                  <a:lnTo>
                    <a:pt x="0" y="32301"/>
                  </a:lnTo>
                  <a:cubicBezTo>
                    <a:pt x="0" y="23734"/>
                    <a:pt x="3403" y="15518"/>
                    <a:pt x="9461" y="9461"/>
                  </a:cubicBezTo>
                  <a:cubicBezTo>
                    <a:pt x="15518" y="3403"/>
                    <a:pt x="23734" y="0"/>
                    <a:pt x="32301" y="0"/>
                  </a:cubicBezTo>
                  <a:close/>
                </a:path>
              </a:pathLst>
            </a:custGeom>
            <a:solidFill>
              <a:srgbClr val="000A1F">
                <a:alpha val="60000"/>
              </a:srgbClr>
            </a:solidFill>
          </p:spPr>
        </p:sp>
        <p:sp>
          <p:nvSpPr>
            <p:cNvPr name="TextBox 5" id="5"/>
            <p:cNvSpPr txBox="true"/>
            <p:nvPr/>
          </p:nvSpPr>
          <p:spPr>
            <a:xfrm>
              <a:off x="0" y="-38100"/>
              <a:ext cx="1767532" cy="5384086"/>
            </a:xfrm>
            <a:prstGeom prst="rect">
              <a:avLst/>
            </a:prstGeom>
          </p:spPr>
          <p:txBody>
            <a:bodyPr anchor="ctr" rtlCol="false" tIns="50800" lIns="50800" bIns="50800" rIns="50800"/>
            <a:lstStyle/>
            <a:p>
              <a:pPr algn="ctr">
                <a:lnSpc>
                  <a:spcPts val="1774"/>
                </a:lnSpc>
              </a:pPr>
            </a:p>
          </p:txBody>
        </p:sp>
      </p:grpSp>
      <p:sp>
        <p:nvSpPr>
          <p:cNvPr name="Freeform 6" id="6"/>
          <p:cNvSpPr/>
          <p:nvPr/>
        </p:nvSpPr>
        <p:spPr>
          <a:xfrm flipH="false" flipV="false" rot="0">
            <a:off x="255253" y="587642"/>
            <a:ext cx="11097659" cy="5315432"/>
          </a:xfrm>
          <a:custGeom>
            <a:avLst/>
            <a:gdLst/>
            <a:ahLst/>
            <a:cxnLst/>
            <a:rect r="r" b="b" t="t" l="l"/>
            <a:pathLst>
              <a:path h="5315432" w="11097659">
                <a:moveTo>
                  <a:pt x="0" y="0"/>
                </a:moveTo>
                <a:lnTo>
                  <a:pt x="11097659" y="0"/>
                </a:lnTo>
                <a:lnTo>
                  <a:pt x="11097659" y="5315432"/>
                </a:lnTo>
                <a:lnTo>
                  <a:pt x="0" y="5315432"/>
                </a:lnTo>
                <a:lnTo>
                  <a:pt x="0" y="0"/>
                </a:lnTo>
                <a:close/>
              </a:path>
            </a:pathLst>
          </a:custGeom>
          <a:blipFill>
            <a:blip r:embed="rId3"/>
            <a:stretch>
              <a:fillRect l="0" t="0" r="0" b="0"/>
            </a:stretch>
          </a:blipFill>
        </p:spPr>
      </p:sp>
      <p:sp>
        <p:nvSpPr>
          <p:cNvPr name="Freeform 7" id="7"/>
          <p:cNvSpPr/>
          <p:nvPr/>
        </p:nvSpPr>
        <p:spPr>
          <a:xfrm flipH="false" flipV="false" rot="0">
            <a:off x="11352912" y="298724"/>
            <a:ext cx="7243814" cy="8542188"/>
          </a:xfrm>
          <a:custGeom>
            <a:avLst/>
            <a:gdLst/>
            <a:ahLst/>
            <a:cxnLst/>
            <a:rect r="r" b="b" t="t" l="l"/>
            <a:pathLst>
              <a:path h="8542188" w="7243814">
                <a:moveTo>
                  <a:pt x="0" y="0"/>
                </a:moveTo>
                <a:lnTo>
                  <a:pt x="7243813" y="0"/>
                </a:lnTo>
                <a:lnTo>
                  <a:pt x="7243813" y="8542188"/>
                </a:lnTo>
                <a:lnTo>
                  <a:pt x="0" y="8542188"/>
                </a:lnTo>
                <a:lnTo>
                  <a:pt x="0" y="0"/>
                </a:lnTo>
                <a:close/>
              </a:path>
            </a:pathLst>
          </a:custGeom>
          <a:blipFill>
            <a:blip r:embed="rId4"/>
            <a:stretch>
              <a:fillRect l="-5095" t="0" r="-5095" b="0"/>
            </a:stretch>
          </a:blipFill>
        </p:spPr>
      </p:sp>
      <p:sp>
        <p:nvSpPr>
          <p:cNvPr name="Freeform 8" id="8"/>
          <p:cNvSpPr/>
          <p:nvPr/>
        </p:nvSpPr>
        <p:spPr>
          <a:xfrm flipH="false" flipV="false" rot="0">
            <a:off x="163475" y="6883126"/>
            <a:ext cx="12055193" cy="3300109"/>
          </a:xfrm>
          <a:custGeom>
            <a:avLst/>
            <a:gdLst/>
            <a:ahLst/>
            <a:cxnLst/>
            <a:rect r="r" b="b" t="t" l="l"/>
            <a:pathLst>
              <a:path h="3300109" w="12055193">
                <a:moveTo>
                  <a:pt x="0" y="0"/>
                </a:moveTo>
                <a:lnTo>
                  <a:pt x="12055193" y="0"/>
                </a:lnTo>
                <a:lnTo>
                  <a:pt x="12055193" y="3300109"/>
                </a:lnTo>
                <a:lnTo>
                  <a:pt x="0" y="33001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9" id="9"/>
          <p:cNvGrpSpPr/>
          <p:nvPr/>
        </p:nvGrpSpPr>
        <p:grpSpPr>
          <a:xfrm rot="0">
            <a:off x="6191071" y="6084049"/>
            <a:ext cx="621251" cy="621251"/>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812800"/>
                  </a:moveTo>
                  <a:lnTo>
                    <a:pt x="0" y="406400"/>
                  </a:lnTo>
                  <a:lnTo>
                    <a:pt x="203200" y="406400"/>
                  </a:lnTo>
                  <a:lnTo>
                    <a:pt x="203200" y="0"/>
                  </a:lnTo>
                  <a:lnTo>
                    <a:pt x="609600" y="0"/>
                  </a:lnTo>
                  <a:lnTo>
                    <a:pt x="609600" y="406400"/>
                  </a:lnTo>
                  <a:lnTo>
                    <a:pt x="812800" y="406400"/>
                  </a:lnTo>
                  <a:lnTo>
                    <a:pt x="406400" y="812800"/>
                  </a:lnTo>
                  <a:close/>
                </a:path>
              </a:pathLst>
            </a:custGeom>
            <a:solidFill>
              <a:srgbClr val="F9B495"/>
            </a:solidFill>
          </p:spPr>
        </p:sp>
        <p:sp>
          <p:nvSpPr>
            <p:cNvPr name="TextBox 11" id="11"/>
            <p:cNvSpPr txBox="true"/>
            <p:nvPr/>
          </p:nvSpPr>
          <p:spPr>
            <a:xfrm>
              <a:off x="203200" y="-38100"/>
              <a:ext cx="406400" cy="749300"/>
            </a:xfrm>
            <a:prstGeom prst="rect">
              <a:avLst/>
            </a:prstGeom>
          </p:spPr>
          <p:txBody>
            <a:bodyPr anchor="ctr" rtlCol="false" tIns="50800" lIns="50800" bIns="50800" rIns="50800"/>
            <a:lstStyle/>
            <a:p>
              <a:pPr algn="ctr">
                <a:lnSpc>
                  <a:spcPts val="1774"/>
                </a:lnSpc>
              </a:pPr>
            </a:p>
          </p:txBody>
        </p:sp>
      </p:grpSp>
      <p:sp>
        <p:nvSpPr>
          <p:cNvPr name="TextBox 12" id="12"/>
          <p:cNvSpPr txBox="true"/>
          <p:nvPr/>
        </p:nvSpPr>
        <p:spPr>
          <a:xfrm rot="0">
            <a:off x="480747" y="7590096"/>
            <a:ext cx="11098593" cy="1851888"/>
          </a:xfrm>
          <a:prstGeom prst="rect">
            <a:avLst/>
          </a:prstGeom>
        </p:spPr>
        <p:txBody>
          <a:bodyPr anchor="t" rtlCol="false" tIns="0" lIns="0" bIns="0" rIns="0">
            <a:spAutoFit/>
          </a:bodyPr>
          <a:lstStyle/>
          <a:p>
            <a:pPr algn="ctr">
              <a:lnSpc>
                <a:spcPts val="3599"/>
              </a:lnSpc>
              <a:spcBef>
                <a:spcPct val="0"/>
              </a:spcBef>
            </a:pPr>
            <a:r>
              <a:rPr lang="en-US" sz="2768">
                <a:solidFill>
                  <a:srgbClr val="000000"/>
                </a:solidFill>
                <a:latin typeface="Arial"/>
                <a:ea typeface="Arial"/>
                <a:cs typeface="Arial"/>
                <a:sym typeface="Arial"/>
              </a:rPr>
              <a:t>"El código busca </a:t>
            </a:r>
            <a:r>
              <a:rPr lang="en-US" sz="2768">
                <a:solidFill>
                  <a:srgbClr val="000000"/>
                </a:solidFill>
                <a:latin typeface="Arial"/>
                <a:ea typeface="Arial"/>
                <a:cs typeface="Arial"/>
                <a:sym typeface="Arial"/>
              </a:rPr>
              <a:t>un ID en un árbol binario de forma recursiva. Recorre el nodo actual, luego el subárbol izquierdo y derecho. Su complejidad es O (n). La función existe ID devuelve true si encuentra el ID. No es óptimo para árboles ordenados”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5400000">
            <a:off x="10997674" y="2260493"/>
            <a:ext cx="8240809" cy="6044508"/>
            <a:chOff x="0" y="0"/>
            <a:chExt cx="2170419" cy="1591969"/>
          </a:xfrm>
        </p:grpSpPr>
        <p:sp>
          <p:nvSpPr>
            <p:cNvPr name="Freeform 4" id="4"/>
            <p:cNvSpPr/>
            <p:nvPr/>
          </p:nvSpPr>
          <p:spPr>
            <a:xfrm flipH="false" flipV="false" rot="0">
              <a:off x="0" y="0"/>
              <a:ext cx="2170419" cy="1591969"/>
            </a:xfrm>
            <a:custGeom>
              <a:avLst/>
              <a:gdLst/>
              <a:ahLst/>
              <a:cxnLst/>
              <a:rect r="r" b="b" t="t" l="l"/>
              <a:pathLst>
                <a:path h="1591969" w="2170419">
                  <a:moveTo>
                    <a:pt x="26305" y="0"/>
                  </a:moveTo>
                  <a:lnTo>
                    <a:pt x="2144114" y="0"/>
                  </a:lnTo>
                  <a:cubicBezTo>
                    <a:pt x="2151090" y="0"/>
                    <a:pt x="2157781" y="2771"/>
                    <a:pt x="2162714" y="7705"/>
                  </a:cubicBezTo>
                  <a:cubicBezTo>
                    <a:pt x="2167647" y="12638"/>
                    <a:pt x="2170419" y="19328"/>
                    <a:pt x="2170419" y="26305"/>
                  </a:cubicBezTo>
                  <a:lnTo>
                    <a:pt x="2170419" y="1565664"/>
                  </a:lnTo>
                  <a:cubicBezTo>
                    <a:pt x="2170419" y="1572641"/>
                    <a:pt x="2167647" y="1579332"/>
                    <a:pt x="2162714" y="1584265"/>
                  </a:cubicBezTo>
                  <a:cubicBezTo>
                    <a:pt x="2157781" y="1589198"/>
                    <a:pt x="2151090" y="1591969"/>
                    <a:pt x="2144114" y="1591969"/>
                  </a:cubicBezTo>
                  <a:lnTo>
                    <a:pt x="26305" y="1591969"/>
                  </a:lnTo>
                  <a:cubicBezTo>
                    <a:pt x="19328" y="1591969"/>
                    <a:pt x="12638" y="1589198"/>
                    <a:pt x="7705" y="1584265"/>
                  </a:cubicBezTo>
                  <a:cubicBezTo>
                    <a:pt x="2771" y="1579332"/>
                    <a:pt x="0" y="1572641"/>
                    <a:pt x="0" y="1565664"/>
                  </a:cubicBezTo>
                  <a:lnTo>
                    <a:pt x="0" y="26305"/>
                  </a:lnTo>
                  <a:cubicBezTo>
                    <a:pt x="0" y="19328"/>
                    <a:pt x="2771" y="12638"/>
                    <a:pt x="7705" y="7705"/>
                  </a:cubicBezTo>
                  <a:cubicBezTo>
                    <a:pt x="12638" y="2771"/>
                    <a:pt x="19328" y="0"/>
                    <a:pt x="26305" y="0"/>
                  </a:cubicBezTo>
                  <a:close/>
                </a:path>
              </a:pathLst>
            </a:custGeom>
            <a:solidFill>
              <a:srgbClr val="000A1F">
                <a:alpha val="60000"/>
              </a:srgbClr>
            </a:solidFill>
          </p:spPr>
        </p:sp>
        <p:sp>
          <p:nvSpPr>
            <p:cNvPr name="TextBox 5" id="5"/>
            <p:cNvSpPr txBox="true"/>
            <p:nvPr/>
          </p:nvSpPr>
          <p:spPr>
            <a:xfrm>
              <a:off x="0" y="-38100"/>
              <a:ext cx="2170419" cy="1630069"/>
            </a:xfrm>
            <a:prstGeom prst="rect">
              <a:avLst/>
            </a:prstGeom>
          </p:spPr>
          <p:txBody>
            <a:bodyPr anchor="ctr" rtlCol="false" tIns="50800" lIns="50800" bIns="50800" rIns="50800"/>
            <a:lstStyle/>
            <a:p>
              <a:pPr algn="ctr">
                <a:lnSpc>
                  <a:spcPts val="1774"/>
                </a:lnSpc>
              </a:pPr>
            </a:p>
          </p:txBody>
        </p:sp>
      </p:grpSp>
      <p:sp>
        <p:nvSpPr>
          <p:cNvPr name="Freeform 6" id="6"/>
          <p:cNvSpPr/>
          <p:nvPr/>
        </p:nvSpPr>
        <p:spPr>
          <a:xfrm flipH="false" flipV="false" rot="0">
            <a:off x="347165" y="1028700"/>
            <a:ext cx="11617947" cy="8508093"/>
          </a:xfrm>
          <a:custGeom>
            <a:avLst/>
            <a:gdLst/>
            <a:ahLst/>
            <a:cxnLst/>
            <a:rect r="r" b="b" t="t" l="l"/>
            <a:pathLst>
              <a:path h="8508093" w="11617947">
                <a:moveTo>
                  <a:pt x="0" y="0"/>
                </a:moveTo>
                <a:lnTo>
                  <a:pt x="11617947" y="0"/>
                </a:lnTo>
                <a:lnTo>
                  <a:pt x="11617947" y="8508093"/>
                </a:lnTo>
                <a:lnTo>
                  <a:pt x="0" y="8508093"/>
                </a:lnTo>
                <a:lnTo>
                  <a:pt x="0" y="0"/>
                </a:lnTo>
                <a:close/>
              </a:path>
            </a:pathLst>
          </a:custGeom>
          <a:blipFill>
            <a:blip r:embed="rId3"/>
            <a:stretch>
              <a:fillRect l="0" t="0" r="0" b="-1312"/>
            </a:stretch>
          </a:blipFill>
        </p:spPr>
      </p:sp>
      <p:sp>
        <p:nvSpPr>
          <p:cNvPr name="TextBox 7" id="7"/>
          <p:cNvSpPr txBox="true"/>
          <p:nvPr/>
        </p:nvSpPr>
        <p:spPr>
          <a:xfrm rot="0">
            <a:off x="12095824" y="2256412"/>
            <a:ext cx="6044508" cy="5961460"/>
          </a:xfrm>
          <a:prstGeom prst="rect">
            <a:avLst/>
          </a:prstGeom>
        </p:spPr>
        <p:txBody>
          <a:bodyPr anchor="t" rtlCol="false" tIns="0" lIns="0" bIns="0" rIns="0">
            <a:spAutoFit/>
          </a:bodyPr>
          <a:lstStyle/>
          <a:p>
            <a:pPr algn="just">
              <a:lnSpc>
                <a:spcPts val="4748"/>
              </a:lnSpc>
            </a:pPr>
            <a:r>
              <a:rPr lang="en-US" sz="2949">
                <a:solidFill>
                  <a:srgbClr val="FFFFFF"/>
                </a:solidFill>
                <a:latin typeface="TT Interphases"/>
                <a:ea typeface="TT Interphases"/>
                <a:cs typeface="TT Interphases"/>
                <a:sym typeface="TT Interphases"/>
              </a:rPr>
              <a:t>La función `insertarHijo` agrega miembros a un árbol binario verificando: ID único, padre existente y espacio disponible (máximo 2 hijos por nodo). Asigna primero al hijo izquierdo, luego al derecho, o rechaza la inserción si no hay espacio, manteniendo la estructura del árbol.</a:t>
            </a:r>
          </a:p>
          <a:p>
            <a:pPr algn="just">
              <a:lnSpc>
                <a:spcPts val="4748"/>
              </a:lnSpc>
            </a:pPr>
          </a:p>
        </p:txBody>
      </p:sp>
      <p:sp>
        <p:nvSpPr>
          <p:cNvPr name="TextBox 8" id="8"/>
          <p:cNvSpPr txBox="true"/>
          <p:nvPr/>
        </p:nvSpPr>
        <p:spPr>
          <a:xfrm rot="0">
            <a:off x="13015137" y="1769491"/>
            <a:ext cx="4205883" cy="337637"/>
          </a:xfrm>
          <a:prstGeom prst="rect">
            <a:avLst/>
          </a:prstGeom>
        </p:spPr>
        <p:txBody>
          <a:bodyPr anchor="t" rtlCol="false" tIns="0" lIns="0" bIns="0" rIns="0">
            <a:spAutoFit/>
          </a:bodyPr>
          <a:lstStyle/>
          <a:p>
            <a:pPr algn="ctr">
              <a:lnSpc>
                <a:spcPts val="2488"/>
              </a:lnSpc>
              <a:spcBef>
                <a:spcPct val="0"/>
              </a:spcBef>
            </a:pPr>
            <a:r>
              <a:rPr lang="en-US" sz="1914">
                <a:solidFill>
                  <a:srgbClr val="FFFFFF"/>
                </a:solidFill>
                <a:latin typeface="Horizon"/>
                <a:ea typeface="Horizon"/>
                <a:cs typeface="Horizon"/>
                <a:sym typeface="Horizon"/>
              </a:rPr>
              <a:t>su funcionalidad es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18666"/>
            </a:stretch>
          </a:blipFill>
        </p:spPr>
      </p:sp>
      <p:grpSp>
        <p:nvGrpSpPr>
          <p:cNvPr name="Group 3" id="3"/>
          <p:cNvGrpSpPr/>
          <p:nvPr/>
        </p:nvGrpSpPr>
        <p:grpSpPr>
          <a:xfrm rot="5400000">
            <a:off x="12127212" y="2213547"/>
            <a:ext cx="6792355" cy="5529221"/>
            <a:chOff x="0" y="0"/>
            <a:chExt cx="1911269" cy="1555841"/>
          </a:xfrm>
        </p:grpSpPr>
        <p:sp>
          <p:nvSpPr>
            <p:cNvPr name="Freeform 4" id="4"/>
            <p:cNvSpPr/>
            <p:nvPr/>
          </p:nvSpPr>
          <p:spPr>
            <a:xfrm flipH="false" flipV="false" rot="0">
              <a:off x="0" y="0"/>
              <a:ext cx="1911269" cy="1555841"/>
            </a:xfrm>
            <a:custGeom>
              <a:avLst/>
              <a:gdLst/>
              <a:ahLst/>
              <a:cxnLst/>
              <a:rect r="r" b="b" t="t" l="l"/>
              <a:pathLst>
                <a:path h="1555841" w="1911269">
                  <a:moveTo>
                    <a:pt x="31914" y="0"/>
                  </a:moveTo>
                  <a:lnTo>
                    <a:pt x="1879354" y="0"/>
                  </a:lnTo>
                  <a:cubicBezTo>
                    <a:pt x="1887819" y="0"/>
                    <a:pt x="1895936" y="3362"/>
                    <a:pt x="1901921" y="9348"/>
                  </a:cubicBezTo>
                  <a:cubicBezTo>
                    <a:pt x="1907906" y="15333"/>
                    <a:pt x="1911269" y="23450"/>
                    <a:pt x="1911269" y="31914"/>
                  </a:cubicBezTo>
                  <a:lnTo>
                    <a:pt x="1911269" y="1523927"/>
                  </a:lnTo>
                  <a:cubicBezTo>
                    <a:pt x="1911269" y="1532391"/>
                    <a:pt x="1907906" y="1540509"/>
                    <a:pt x="1901921" y="1546494"/>
                  </a:cubicBezTo>
                  <a:cubicBezTo>
                    <a:pt x="1895936" y="1552479"/>
                    <a:pt x="1887819" y="1555841"/>
                    <a:pt x="1879354" y="1555841"/>
                  </a:cubicBezTo>
                  <a:lnTo>
                    <a:pt x="31914" y="1555841"/>
                  </a:lnTo>
                  <a:cubicBezTo>
                    <a:pt x="23450" y="1555841"/>
                    <a:pt x="15333" y="1552479"/>
                    <a:pt x="9348" y="1546494"/>
                  </a:cubicBezTo>
                  <a:cubicBezTo>
                    <a:pt x="3362" y="1540509"/>
                    <a:pt x="0" y="1532391"/>
                    <a:pt x="0" y="1523927"/>
                  </a:cubicBezTo>
                  <a:lnTo>
                    <a:pt x="0" y="31914"/>
                  </a:lnTo>
                  <a:cubicBezTo>
                    <a:pt x="0" y="23450"/>
                    <a:pt x="3362" y="15333"/>
                    <a:pt x="9348" y="9348"/>
                  </a:cubicBezTo>
                  <a:cubicBezTo>
                    <a:pt x="15333" y="3362"/>
                    <a:pt x="23450" y="0"/>
                    <a:pt x="31914" y="0"/>
                  </a:cubicBezTo>
                  <a:close/>
                </a:path>
              </a:pathLst>
            </a:custGeom>
            <a:solidFill>
              <a:srgbClr val="000A1F">
                <a:alpha val="60000"/>
              </a:srgbClr>
            </a:solidFill>
          </p:spPr>
        </p:sp>
        <p:sp>
          <p:nvSpPr>
            <p:cNvPr name="TextBox 5" id="5"/>
            <p:cNvSpPr txBox="true"/>
            <p:nvPr/>
          </p:nvSpPr>
          <p:spPr>
            <a:xfrm>
              <a:off x="0" y="-38100"/>
              <a:ext cx="1911269" cy="1593941"/>
            </a:xfrm>
            <a:prstGeom prst="rect">
              <a:avLst/>
            </a:prstGeom>
          </p:spPr>
          <p:txBody>
            <a:bodyPr anchor="ctr" rtlCol="false" tIns="50800" lIns="50800" bIns="50800" rIns="50800"/>
            <a:lstStyle/>
            <a:p>
              <a:pPr algn="ctr">
                <a:lnSpc>
                  <a:spcPts val="1774"/>
                </a:lnSpc>
              </a:pPr>
            </a:p>
          </p:txBody>
        </p:sp>
      </p:grpSp>
      <p:grpSp>
        <p:nvGrpSpPr>
          <p:cNvPr name="Group 6" id="6"/>
          <p:cNvGrpSpPr/>
          <p:nvPr/>
        </p:nvGrpSpPr>
        <p:grpSpPr>
          <a:xfrm rot="5400000">
            <a:off x="-1766672" y="254694"/>
            <a:ext cx="11850027" cy="9472459"/>
            <a:chOff x="0" y="0"/>
            <a:chExt cx="3120995" cy="2494804"/>
          </a:xfrm>
        </p:grpSpPr>
        <p:sp>
          <p:nvSpPr>
            <p:cNvPr name="Freeform 7" id="7"/>
            <p:cNvSpPr/>
            <p:nvPr/>
          </p:nvSpPr>
          <p:spPr>
            <a:xfrm flipH="false" flipV="false" rot="0">
              <a:off x="0" y="0"/>
              <a:ext cx="3120995" cy="2494804"/>
            </a:xfrm>
            <a:custGeom>
              <a:avLst/>
              <a:gdLst/>
              <a:ahLst/>
              <a:cxnLst/>
              <a:rect r="r" b="b" t="t" l="l"/>
              <a:pathLst>
                <a:path h="2494804" w="3120995">
                  <a:moveTo>
                    <a:pt x="18293" y="0"/>
                  </a:moveTo>
                  <a:lnTo>
                    <a:pt x="3102702" y="0"/>
                  </a:lnTo>
                  <a:cubicBezTo>
                    <a:pt x="3107553" y="0"/>
                    <a:pt x="3112206" y="1927"/>
                    <a:pt x="3115637" y="5358"/>
                  </a:cubicBezTo>
                  <a:cubicBezTo>
                    <a:pt x="3119068" y="8789"/>
                    <a:pt x="3120995" y="13441"/>
                    <a:pt x="3120995" y="18293"/>
                  </a:cubicBezTo>
                  <a:lnTo>
                    <a:pt x="3120995" y="2476511"/>
                  </a:lnTo>
                  <a:cubicBezTo>
                    <a:pt x="3120995" y="2486614"/>
                    <a:pt x="3112805" y="2494804"/>
                    <a:pt x="3102702" y="2494804"/>
                  </a:cubicBezTo>
                  <a:lnTo>
                    <a:pt x="18293" y="2494804"/>
                  </a:lnTo>
                  <a:cubicBezTo>
                    <a:pt x="13441" y="2494804"/>
                    <a:pt x="8789" y="2492877"/>
                    <a:pt x="5358" y="2489446"/>
                  </a:cubicBezTo>
                  <a:cubicBezTo>
                    <a:pt x="1927" y="2486015"/>
                    <a:pt x="0" y="2481362"/>
                    <a:pt x="0" y="2476511"/>
                  </a:cubicBezTo>
                  <a:lnTo>
                    <a:pt x="0" y="18293"/>
                  </a:lnTo>
                  <a:cubicBezTo>
                    <a:pt x="0" y="8190"/>
                    <a:pt x="8190" y="0"/>
                    <a:pt x="18293" y="0"/>
                  </a:cubicBezTo>
                  <a:close/>
                </a:path>
              </a:pathLst>
            </a:custGeom>
            <a:solidFill>
              <a:srgbClr val="000A1F">
                <a:alpha val="60000"/>
              </a:srgbClr>
            </a:solidFill>
          </p:spPr>
        </p:sp>
        <p:sp>
          <p:nvSpPr>
            <p:cNvPr name="TextBox 8" id="8"/>
            <p:cNvSpPr txBox="true"/>
            <p:nvPr/>
          </p:nvSpPr>
          <p:spPr>
            <a:xfrm>
              <a:off x="0" y="-38100"/>
              <a:ext cx="3120995" cy="2532904"/>
            </a:xfrm>
            <a:prstGeom prst="rect">
              <a:avLst/>
            </a:prstGeom>
          </p:spPr>
          <p:txBody>
            <a:bodyPr anchor="ctr" rtlCol="false" tIns="50800" lIns="50800" bIns="50800" rIns="50800"/>
            <a:lstStyle/>
            <a:p>
              <a:pPr algn="ctr">
                <a:lnSpc>
                  <a:spcPts val="1774"/>
                </a:lnSpc>
              </a:pPr>
            </a:p>
          </p:txBody>
        </p:sp>
      </p:grpSp>
      <p:sp>
        <p:nvSpPr>
          <p:cNvPr name="Freeform 9" id="9"/>
          <p:cNvSpPr/>
          <p:nvPr/>
        </p:nvSpPr>
        <p:spPr>
          <a:xfrm flipH="false" flipV="false" rot="0">
            <a:off x="421921" y="1499855"/>
            <a:ext cx="12336858" cy="6982137"/>
          </a:xfrm>
          <a:custGeom>
            <a:avLst/>
            <a:gdLst/>
            <a:ahLst/>
            <a:cxnLst/>
            <a:rect r="r" b="b" t="t" l="l"/>
            <a:pathLst>
              <a:path h="6982137" w="12336858">
                <a:moveTo>
                  <a:pt x="0" y="0"/>
                </a:moveTo>
                <a:lnTo>
                  <a:pt x="12336858" y="0"/>
                </a:lnTo>
                <a:lnTo>
                  <a:pt x="12336858" y="6982137"/>
                </a:lnTo>
                <a:lnTo>
                  <a:pt x="0" y="6982137"/>
                </a:lnTo>
                <a:lnTo>
                  <a:pt x="0" y="0"/>
                </a:lnTo>
                <a:close/>
              </a:path>
            </a:pathLst>
          </a:custGeom>
          <a:blipFill>
            <a:blip r:embed="rId3"/>
            <a:stretch>
              <a:fillRect l="0" t="0" r="0" b="0"/>
            </a:stretch>
          </a:blipFill>
        </p:spPr>
      </p:sp>
      <p:sp>
        <p:nvSpPr>
          <p:cNvPr name="TextBox 10" id="10"/>
          <p:cNvSpPr txBox="true"/>
          <p:nvPr/>
        </p:nvSpPr>
        <p:spPr>
          <a:xfrm rot="0">
            <a:off x="12854398" y="1594055"/>
            <a:ext cx="5337984" cy="6660386"/>
          </a:xfrm>
          <a:prstGeom prst="rect">
            <a:avLst/>
          </a:prstGeom>
        </p:spPr>
        <p:txBody>
          <a:bodyPr anchor="t" rtlCol="false" tIns="0" lIns="0" bIns="0" rIns="0">
            <a:spAutoFit/>
          </a:bodyPr>
          <a:lstStyle/>
          <a:p>
            <a:pPr algn="just">
              <a:lnSpc>
                <a:spcPts val="4388"/>
              </a:lnSpc>
            </a:pPr>
            <a:r>
              <a:rPr lang="en-US" sz="2985">
                <a:solidFill>
                  <a:srgbClr val="FFFFFF"/>
                </a:solidFill>
                <a:latin typeface="Arial"/>
                <a:ea typeface="Arial"/>
                <a:cs typeface="Arial"/>
                <a:sym typeface="Arial"/>
              </a:rPr>
              <a:t>Recorridos de árbol binario: </a:t>
            </a:r>
          </a:p>
          <a:p>
            <a:pPr algn="just">
              <a:lnSpc>
                <a:spcPts val="4388"/>
              </a:lnSpc>
            </a:pPr>
            <a:r>
              <a:rPr lang="en-US" sz="2985">
                <a:solidFill>
                  <a:srgbClr val="FFFFFF"/>
                </a:solidFill>
                <a:latin typeface="Arial"/>
                <a:ea typeface="Arial"/>
                <a:cs typeface="Arial"/>
                <a:sym typeface="Arial"/>
              </a:rPr>
              <a:t>1. Inorden (izq-raíz-der): Muestra datos ordenados.  </a:t>
            </a:r>
          </a:p>
          <a:p>
            <a:pPr algn="just">
              <a:lnSpc>
                <a:spcPts val="4388"/>
              </a:lnSpc>
            </a:pPr>
            <a:r>
              <a:rPr lang="en-US" sz="2985">
                <a:solidFill>
                  <a:srgbClr val="FFFFFF"/>
                </a:solidFill>
                <a:latin typeface="Arial"/>
                <a:ea typeface="Arial"/>
                <a:cs typeface="Arial"/>
                <a:sym typeface="Arial"/>
              </a:rPr>
              <a:t>2. Preorden (raíz-izq-der): Ideal para copiar la estructura.  </a:t>
            </a:r>
          </a:p>
          <a:p>
            <a:pPr algn="just">
              <a:lnSpc>
                <a:spcPts val="4388"/>
              </a:lnSpc>
            </a:pPr>
            <a:r>
              <a:rPr lang="en-US" sz="2985">
                <a:solidFill>
                  <a:srgbClr val="FFFFFF"/>
                </a:solidFill>
                <a:latin typeface="Arial"/>
                <a:ea typeface="Arial"/>
                <a:cs typeface="Arial"/>
                <a:sym typeface="Arial"/>
              </a:rPr>
              <a:t>3. Postorden (izq-der-raíz): Perfecto para eliminar nodos.  </a:t>
            </a:r>
          </a:p>
          <a:p>
            <a:pPr algn="just">
              <a:lnSpc>
                <a:spcPts val="4388"/>
              </a:lnSpc>
            </a:pPr>
          </a:p>
          <a:p>
            <a:pPr algn="just" marL="0" indent="0" lvl="0">
              <a:lnSpc>
                <a:spcPts val="4388"/>
              </a:lnSpc>
            </a:pPr>
            <a:r>
              <a:rPr lang="en-US" sz="2985">
                <a:solidFill>
                  <a:srgbClr val="FFFFFF"/>
                </a:solidFill>
                <a:latin typeface="Arial"/>
                <a:ea typeface="Arial"/>
                <a:cs typeface="Arial"/>
                <a:sym typeface="Arial"/>
              </a:rPr>
              <a:t>Cada función visita recursivamente los nodos en distinto orden según su propósito.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DAGrayGXXrg</dc:identifier>
  <dcterms:modified xsi:type="dcterms:W3CDTF">2011-08-01T06:04:30Z</dcterms:modified>
  <cp:revision>1</cp:revision>
  <dc:title>Presentación Empresarial para Proyectos de Negocio Profesional Simple Azul</dc:title>
</cp:coreProperties>
</file>