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E2DFAB-FF1B-4112-BD9F-854D2D9592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0F38B7A-5567-47DC-974D-EFDFE67006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240FD47-5CB3-4805-ADC8-A049941019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EAF4699-5FA1-4B62-8E18-F646FDF87E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5BE8BD-DEDA-4C91-B223-07D2C44BFB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3A3184-1141-4044-B2D5-2FCF527009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5C4FBE-AD85-43BA-9F6C-34559F31C0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3281FD-4720-428B-8707-0224E710C3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A79034-74E0-4662-A1C7-DA963A1669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C4DA60-2905-4E8F-BD20-694B33FDEC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6C4BD33-5138-412F-B0CE-FA26922EE0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FC4953D-A749-40CF-B7AF-2F0E2A07FB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4DB995-D844-4047-BDCF-1B51B239F860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13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800" strike="noStrike" u="none">
                <a:solidFill>
                  <a:schemeClr val="dk1"/>
                </a:solidFill>
                <a:uFillTx/>
                <a:latin typeface="Calibri"/>
              </a:rPr>
              <a:t>Pulse para editar el formato de texto del esquema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Segundo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800" strike="noStrike" u="none">
                <a:solidFill>
                  <a:schemeClr val="dk1"/>
                </a:solidFill>
                <a:uFillTx/>
                <a:latin typeface="Calibri"/>
              </a:rPr>
              <a:t>Tercer nivel del esquema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1800" strike="noStrike" u="none">
                <a:solidFill>
                  <a:schemeClr val="dk1"/>
                </a:solidFill>
                <a:uFillTx/>
                <a:latin typeface="Calibri"/>
              </a:rPr>
              <a:t>Cuarto nivel del esquema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Quinto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Sexto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trike="noStrike" u="none">
                <a:solidFill>
                  <a:schemeClr val="dk1"/>
                </a:solidFill>
                <a:uFillTx/>
                <a:latin typeface="Calibri"/>
              </a:rPr>
              <a:t>Séptimo nivel del esquema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&lt;fecha/hora&gt;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CD1C4D-E903-4CB9-B7CF-F2BF7E60EA12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Calibri"/>
              </a:rPr>
              <a:t>Arrastre la imagen al marcador de posición o haga clic en el icono para agregar</a:t>
            </a:r>
            <a:endParaRPr b="0" lang="es-ES_tradnl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&lt;fecha/hora&gt;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A4450C-9C23-4DF4-87B8-24164AA1BA36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16E74A-F659-480F-924B-3B3467DB29A9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D87EAD-AAA3-49CA-B82D-50B418515FE5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BA5BF2-B352-4860-A796-62BCF1CF99E7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1B50B8-4A16-430B-8BA5-9E54FE22F69E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CF35C6-1A15-482B-9F2F-E9C54BF30486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Calibri"/>
              </a:rPr>
              <a:t>Haga clic para modificar el estilo de texto del patrón</a:t>
            </a:r>
            <a:endParaRPr b="0" lang="es-ES_tradnl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alibri"/>
              </a:rPr>
              <a:t>Segundo nivel</a:t>
            </a:r>
            <a:endParaRPr b="0" lang="es-ES_tradn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alibri"/>
              </a:rPr>
              <a:t>Tercer nivel</a:t>
            </a:r>
            <a:endParaRPr b="0" lang="es-ES_tradn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Cuarto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alibri"/>
              </a:rPr>
              <a:t>Quinto nivel</a:t>
            </a:r>
            <a:endParaRPr b="0" lang="es-ES_tradn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&lt;fecha/hora&gt;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2D08A7-4705-4AD3-8FA1-D76BCED7093F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Calibri Light"/>
              </a:rPr>
              <a:t>Clic para editar título</a:t>
            </a:r>
            <a:endParaRPr b="0" lang="es-ES_tradnl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&lt;fecha/hora&gt;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9BBC70-3EEB-444D-9962-C837AED05557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&lt;fecha/hora&gt;</a:t>
            </a:r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9AB79E-4FB3-4423-8515-FA5A812E9F5A}" type="slidenum">
              <a:rPr b="0" lang="es-ES_tradnl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es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n 2" descr=""/>
          <p:cNvPicPr/>
          <p:nvPr/>
        </p:nvPicPr>
        <p:blipFill>
          <a:blip r:embed="rId1"/>
          <a:stretch/>
        </p:blipFill>
        <p:spPr>
          <a:xfrm>
            <a:off x="-2160" y="0"/>
            <a:ext cx="12195720" cy="685764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900000" y="3780000"/>
            <a:ext cx="63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Diseño y Mejoras μCurrent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900000" y="4680000"/>
            <a:ext cx="648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Brayan Andres Celis Godoy - 2191799</a:t>
            </a:r>
            <a:br>
              <a:rPr sz="1800"/>
            </a:b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Jeiffer Bernal Tellez -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Visualización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80000" y="1066320"/>
            <a:ext cx="2880000" cy="343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Servidor Web: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Proporciona una interfaz accesible desde cualquier navegador.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La ESP32 genera una red Wi-Fi que permite conectar dispositivos para monitorear las mediciones en tiempo real.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Tecnología utilizada: HTML y comunicación HTTP para transmisión de datos.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80000" y="3600000"/>
            <a:ext cx="2520000" cy="343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Aplicación Dedicada: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Mayor personalización y control del sistema.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Desarrollada para dispositivos móviles y PC, con procesamiento eficiente y visualización intuitiva.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Tecnología utilizada: comunicación basada en endpoints con el ESP32.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462440" y="1260000"/>
            <a:ext cx="2437560" cy="504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880000" y="1260000"/>
            <a:ext cx="4582440" cy="50400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9884520" y="1260000"/>
            <a:ext cx="217548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Desarrollo del PCB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97280" y="1187280"/>
            <a:ext cx="2862720" cy="385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Herramienta Utilizada: EasyEDA.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Software en línea que facilita el diseño de PCBs y ofrece bibliotecas actualizadas de componentes.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Permite generar listas de materiales (BOM) con costos y disponibilidad.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Diseño Modular: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Se integraron los siguientes bloques: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Circuito de comparación: Amplificación y selección de señales.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Circuito de control automático: Lógica para el cambio de rangos.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Alimentación: Conversor buck-boost para mantener estabilidad.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Interfaz con ESP32: Conexiones para transmisión de datos.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954880" y="1080000"/>
            <a:ext cx="8385120" cy="52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Costos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80000" y="1246320"/>
            <a:ext cx="4320000" cy="47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Balance Total del Proyecto: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Costo total estimado: 30,809 USD.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Componentes principales y su impacto: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TLV333: Alta precisión y estabilidad, representa el mayor costo en componentes activos.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LM2956: Seleccionado por su velocidad y compatibilidad con el sistema.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Buck-Boost (LM2623): Estabilidad garantizada en condiciones variables.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Costos secundarios: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Resistencias y capacitores de bajo costo que complementan el circuito.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Consideraciones: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Posibilidad de reducir costos mediante la integración en un módulo único.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9309" r="0" b="0"/>
          <a:stretch/>
        </p:blipFill>
        <p:spPr>
          <a:xfrm>
            <a:off x="5940000" y="1620000"/>
            <a:ext cx="5276880" cy="30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Futuras Mejoras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60000" y="1187280"/>
            <a:ext cx="4500000" cy="390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Conectividad Global: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Integrar la ESP32 a una red Wi-Fi existente, permitiendo monitoreo remoto a través de una base de datos en la nube.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Ejemplo de aplicación: Google Firebase para almacenar y visualizar datos globalmente.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Pantalla Integrada: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Añadir un módulo OLED para visualizar las mediciones directamente en el dispositivo.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Protección Física: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Diseñar una carcasa 3D para proteger los componentes y facilitar su manejo.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Optimización Lógica: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Reemplazar la lógica cableada por dispositivos programables (PAL o FPGA) para mayor flexibilidad.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179840" y="1440000"/>
            <a:ext cx="4160160" cy="23400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872240" y="3252240"/>
            <a:ext cx="3047760" cy="30477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7696080" y="4109760"/>
            <a:ext cx="4363920" cy="18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2" descr=""/>
          <p:cNvPicPr/>
          <p:nvPr/>
        </p:nvPicPr>
        <p:blipFill>
          <a:blip r:embed="rId1"/>
          <a:stretch/>
        </p:blipFill>
        <p:spPr>
          <a:xfrm>
            <a:off x="-2160" y="0"/>
            <a:ext cx="12195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 txBox="1"/>
          <p:nvPr/>
        </p:nvSpPr>
        <p:spPr>
          <a:xfrm>
            <a:off x="360000" y="360000"/>
            <a:ext cx="68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60000" y="1440000"/>
            <a:ext cx="4140000" cy="254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Problema: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300" strike="noStrike" u="none">
                <a:solidFill>
                  <a:srgbClr val="000000"/>
                </a:solidFill>
                <a:uFillTx/>
                <a:latin typeface="Arial"/>
              </a:rPr>
              <a:t>La falta de herramientas accesibles y precisas para medir corriente en dispositivos de bajo consumo, como microcontroladores ESP32, afecta directamente la optimización de dispositivos IoT.</a:t>
            </a:r>
            <a:endParaRPr b="0" lang="es-US" sz="13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300" strike="noStrike" u="none">
                <a:solidFill>
                  <a:srgbClr val="000000"/>
                </a:solidFill>
                <a:uFillTx/>
                <a:latin typeface="Arial"/>
              </a:rPr>
              <a:t>Los modos operativos en microcontroladores varían desde microamperios (modo sueño) hasta miliamperios (modo activo), lo que requiere un sistema de medición versátil y de alta precisión.</a:t>
            </a:r>
            <a:endParaRPr b="0" lang="es-US" sz="13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80000" y="1600560"/>
            <a:ext cx="3420000" cy="169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Objetivo general: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Diseñar un sistema de medición que optimice la eficiencia energética y permita transiciones automáticas entre rangos.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8100000" y="1600560"/>
            <a:ext cx="3662640" cy="144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Importancia: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300" strike="noStrike" u="none">
                <a:solidFill>
                  <a:srgbClr val="000000"/>
                </a:solidFill>
                <a:uFillTx/>
                <a:latin typeface="Arial"/>
              </a:rPr>
              <a:t>Prolongar la vida útil de las baterías y mejorar el rendimiento de dispositivos portátiles o embebidos en aplicaciones IoT.</a:t>
            </a:r>
            <a:endParaRPr b="0" lang="es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240000" y="4165920"/>
            <a:ext cx="2340000" cy="21340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737280" y="37972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 ESPECÍFICOS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360000" y="1260000"/>
            <a:ext cx="4560480" cy="13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1.Diseño y simulación del circuito de medición: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Crear un modelo que permita verificar y optimizar las mediciones de corriente.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60000" y="4300560"/>
            <a:ext cx="5454360" cy="10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3.Diseño del PCB: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Integrar todos los componentes seleccionados en un diseño compacto, económico y eficiente.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62160" y="2880000"/>
            <a:ext cx="5397840" cy="10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2.Desarrollo de visualización: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Proporcionar herramientas para monitoreo remoto a través de aplicaciones web y dedicadas.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840000" y="162000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5711760" y="1387440"/>
            <a:ext cx="418824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Circuito de medición, sistema automático, alimentación.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660000" y="3240000"/>
            <a:ext cx="1440000" cy="144000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6075360" y="3007440"/>
            <a:ext cx="256464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ESP32 para adquisición y envío de datos. 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6840000" y="4831200"/>
            <a:ext cx="1108800" cy="11088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6300000" y="4627440"/>
            <a:ext cx="22759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000" strike="noStrike" u="none">
                <a:solidFill>
                  <a:srgbClr val="000000"/>
                </a:solidFill>
                <a:uFillTx/>
                <a:latin typeface="Arial"/>
              </a:rPr>
              <a:t>Diseño del PCB y análisis de costos. </a:t>
            </a:r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80000" y="1320120"/>
            <a:ext cx="6300000" cy="44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Diseño Base del Sistema de Medición: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El sistema utiliza una combinación de resistencias shunt de baja impedancia (10 mΩ y 10 Ω) para medir corriente de manera precisa en dos rangos: miliamperios y microamperios.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Amplificadores Operacionales: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Los MAX4239 se emplean para amplificar las señales obtenidas de las resistencias shunt, asegurando linealidad y precisión en la medición.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Estos amplificadores tienen un ruido bajo, un offset mínimo y una alta precisión, características fundamentales para evitar distorsiones en las mediciones</a:t>
            </a: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0" t="0" r="37641" b="0"/>
          <a:stretch/>
        </p:blipFill>
        <p:spPr>
          <a:xfrm>
            <a:off x="6480000" y="1080000"/>
            <a:ext cx="5191560" cy="56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80000" y="1260000"/>
            <a:ext cx="522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MOSFETs de Baja Rds(on):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Utilizados para seleccionar entre las resistencias shunt dependiendo del rango de corriente, minimizando las pérdidas de potencia y asegurando eficiencia energética.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Comparadores TLV3501: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Encargados de detectar automáticamente los cambios en los niveles de corriente, activando los MOSFETs según sea necesario. Su velocidad de respuesta rápida garantiza la transición sin errores.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80000" y="1440000"/>
            <a:ext cx="3600000" cy="28800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220000" y="1440000"/>
            <a:ext cx="2880000" cy="31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Solución Técnica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80000" y="1715400"/>
            <a:ext cx="4443840" cy="18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Rango Automático de Corriente: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El sistema alterna automáticamente entre los rangos de microamperios y miliamperios, eliminando la necesidad de intervención manual. Esto simplifica su uso en aplicaciones prácticas y reduce el riesgo de errores operativos.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680000" y="1260000"/>
            <a:ext cx="5400000" cy="439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 Específicos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99000" y="1260000"/>
            <a:ext cx="348408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S" sz="1800" strike="noStrike" u="none">
                <a:solidFill>
                  <a:srgbClr val="000000"/>
                </a:solidFill>
                <a:uFillTx/>
                <a:latin typeface="Arial"/>
              </a:rPr>
              <a:t>Resultados en Simulaciones:</a:t>
            </a:r>
            <a:endParaRPr b="0" lang="es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S" sz="1400" strike="noStrike" u="none">
                <a:solidFill>
                  <a:srgbClr val="000000"/>
                </a:solidFill>
                <a:uFillTx/>
                <a:latin typeface="Arial"/>
              </a:rPr>
              <a:t>Simulaciones realizadas en LTspice validan la funcionalidad del circuito en ambos rangos de corriente, mostrando una salida estable de 500 mV y un Burden Voltage mínimo, lo que garantiza precisión.</a:t>
            </a:r>
            <a:endParaRPr b="0" lang="es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420000" y="1127880"/>
            <a:ext cx="8280000" cy="47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Objetivos Específicos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6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347760" y="360000"/>
            <a:ext cx="68522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s-US" sz="2000" strike="noStrike" u="none">
                <a:solidFill>
                  <a:srgbClr val="000000"/>
                </a:solidFill>
                <a:uFillTx/>
                <a:latin typeface="Arial"/>
              </a:rPr>
              <a:t>Visualización </a:t>
            </a:r>
            <a:endParaRPr b="0" lang="es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7760" y="1080000"/>
            <a:ext cx="4692240" cy="21600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400000" y="1080000"/>
            <a:ext cx="5801400" cy="225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Application>LibreOffice/24.8.3.2$Windows_X86_64 LibreOffice_project/48a6bac9e7e268aeb4c3483fcf825c94556d9f92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2019-03-06T15:22:16Z</dcterms:created>
  <dc:creator>Usuario de Microsoft Office</dc:creator>
  <dc:description/>
  <dc:language>es-US</dc:language>
  <cp:lastModifiedBy/>
  <dcterms:modified xsi:type="dcterms:W3CDTF">2024-11-21T23:28:49Z</dcterms:modified>
  <cp:revision>17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3</vt:i4>
  </property>
</Properties>
</file>