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56" r:id="rId11"/>
    <p:sldId id="263" r:id="rId12"/>
    <p:sldId id="257" r:id="rId13"/>
    <p:sldId id="258" r:id="rId14"/>
    <p:sldId id="259" r:id="rId15"/>
    <p:sldId id="260" r:id="rId16"/>
    <p:sldId id="261" r:id="rId17"/>
    <p:sldId id="262" r:id="rId18"/>
    <p:sldId id="264" r:id="rId19"/>
    <p:sldId id="265" r:id="rId2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5775A-663D-41CA-80DE-4F4905978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B36FC-EF98-401D-82A4-CF62610AA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3D67F-8104-4464-B760-FBAD9DAC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33AD-9BD2-478E-A1D5-DAA2E8C9CE77}" type="datetimeFigureOut">
              <a:rPr lang="es-CL" smtClean="0"/>
              <a:t>16-11-2022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262F2-1A74-498E-9ED0-673A33A0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D2FA2-E2E9-4836-8199-B5E86086F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1BE6-83AB-4736-83FC-468FA8C26AF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99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5F18-D60B-49FE-8257-E9D7C720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F75A2-1319-49DD-91B2-70DFF12FC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E4AD4-80E4-4AF0-A0DA-BE634862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33AD-9BD2-478E-A1D5-DAA2E8C9CE77}" type="datetimeFigureOut">
              <a:rPr lang="es-CL" smtClean="0"/>
              <a:t>16-11-2022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9DEC1-7164-44A8-B81A-021606238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81563-CD86-4166-806A-9493788C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1BE6-83AB-4736-83FC-468FA8C26AF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514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283C1D-E4CF-4D2F-AB5D-930234D0F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AE6B2-0D0E-462F-A662-4E103962D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F92B6-86E8-4D1E-955E-5F8EAFFD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33AD-9BD2-478E-A1D5-DAA2E8C9CE77}" type="datetimeFigureOut">
              <a:rPr lang="es-CL" smtClean="0"/>
              <a:t>16-11-2022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6BC60-0518-4987-A88F-E8AF36EF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889E7-8E08-4FB5-B2B8-AA3840A0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1BE6-83AB-4736-83FC-468FA8C26AF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269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0237-C1A6-4BD7-B983-F15753C1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48F9-EED4-466F-9363-34C90FAAC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AF803-579B-4893-81D1-31253A2B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33AD-9BD2-478E-A1D5-DAA2E8C9CE77}" type="datetimeFigureOut">
              <a:rPr lang="es-CL" smtClean="0"/>
              <a:t>16-11-2022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EFF38-CD21-493F-B097-3B408DFF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881D3-D2C6-4358-B85A-1A29A94E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1BE6-83AB-4736-83FC-468FA8C26AF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054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5D5F-7006-4C2D-A891-ED8EFBC5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5FFE9-4DA2-4B87-BE3D-6AA6CE835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E379E-089C-4973-A8F8-A6AB58D0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33AD-9BD2-478E-A1D5-DAA2E8C9CE77}" type="datetimeFigureOut">
              <a:rPr lang="es-CL" smtClean="0"/>
              <a:t>16-11-2022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9ADE5-6DD2-4EAE-926C-D9F17B57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6F30B-785D-4300-9A24-D67C8D1C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1BE6-83AB-4736-83FC-468FA8C26AF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279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B2BE-06D8-4DE2-A274-11CB38D9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3BF3-E53A-4B52-B351-891AE1EA6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5EDE9-ABBC-40DA-8A89-B846A899E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8085A-067B-4661-9BD2-23476036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33AD-9BD2-478E-A1D5-DAA2E8C9CE77}" type="datetimeFigureOut">
              <a:rPr lang="es-CL" smtClean="0"/>
              <a:t>16-11-2022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B1B22-A4DA-4463-8B40-BF3F755D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834A7-E878-48BB-A691-BD84F04D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1BE6-83AB-4736-83FC-468FA8C26AF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593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AC3F-1BF2-461C-B6C6-96D9A21A4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F11D2-D416-4547-AE48-63C099466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9583E-9491-4C0D-9329-6DAB12F35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810BA-4AE8-4DB5-A236-F8D09353C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705B8-B42A-479C-AC66-A103E033F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36F407-5000-43A3-A744-F1E54A4A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33AD-9BD2-478E-A1D5-DAA2E8C9CE77}" type="datetimeFigureOut">
              <a:rPr lang="es-CL" smtClean="0"/>
              <a:t>16-11-2022</a:t>
            </a:fld>
            <a:endParaRPr lang="es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B8C952-E861-4AF3-8DE7-46CE226D3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05BBAC-4C5D-4F54-B1CB-C430A4F1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1BE6-83AB-4736-83FC-468FA8C26AF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332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E6E1-1E95-46F1-9DCF-2079D226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0E464-3F95-4993-895B-DCBE37CA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33AD-9BD2-478E-A1D5-DAA2E8C9CE77}" type="datetimeFigureOut">
              <a:rPr lang="es-CL" smtClean="0"/>
              <a:t>16-11-2022</a:t>
            </a:fld>
            <a:endParaRPr lang="es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192F0-A829-4BA0-A95E-C6C82097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639F8-6055-43D3-A0B9-C677B24C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1BE6-83AB-4736-83FC-468FA8C26AF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939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3E8E0-DFDD-4D78-AFF5-E12F99CA5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33AD-9BD2-478E-A1D5-DAA2E8C9CE77}" type="datetimeFigureOut">
              <a:rPr lang="es-CL" smtClean="0"/>
              <a:t>16-11-2022</a:t>
            </a:fld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C5368-E72C-4030-B3C1-266CD626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FB484-8915-4692-95E7-3A590265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1BE6-83AB-4736-83FC-468FA8C26AF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466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39EF-3A74-463B-A22F-07532101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224B1-4A01-4D77-9BE0-D13067FF7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8CEBC-E69A-46C9-A081-7152FBCA9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78E03-5628-430B-9430-C8DB7EF4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33AD-9BD2-478E-A1D5-DAA2E8C9CE77}" type="datetimeFigureOut">
              <a:rPr lang="es-CL" smtClean="0"/>
              <a:t>16-11-2022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CE3B9-6664-445A-B805-B6CCAF04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B15CE-C9FD-4527-A58A-9D269A72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1BE6-83AB-4736-83FC-468FA8C26AF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566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FA2E-62C5-4B27-9D63-A01F0D846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8AF48-84C6-4A1B-BEBE-075608C24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CC564-1990-4A78-A342-D6FB567E7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F8858-9A6D-4FE4-939E-69DFE1E2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33AD-9BD2-478E-A1D5-DAA2E8C9CE77}" type="datetimeFigureOut">
              <a:rPr lang="es-CL" smtClean="0"/>
              <a:t>16-11-2022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1EAC2-14D0-4DE2-A3DD-BCA1C87B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E8075-6301-436D-9968-79B8013B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1BE6-83AB-4736-83FC-468FA8C26AF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72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AE85D-D6E2-49A6-9F43-893B4926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69E5B-5116-4611-95C9-66CF4C3FF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E4B2E-F8EB-4B7A-A894-C817ED337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033AD-9BD2-478E-A1D5-DAA2E8C9CE77}" type="datetimeFigureOut">
              <a:rPr lang="es-CL" smtClean="0"/>
              <a:t>16-11-2022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BAB26-9AFD-4C4B-B221-A7293211D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E926A-B827-4C6E-A123-D93A21617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1BE6-83AB-4736-83FC-468FA8C26AF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684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E107-9885-465D-AB3C-F899D943F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CTE</a:t>
            </a:r>
            <a:endParaRPr lang="es-C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49B70-F156-4AAB-BF2C-6FCCB32E36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217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E107-9885-465D-AB3C-F899D943F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Transacciones</a:t>
            </a:r>
            <a:endParaRPr lang="es-C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49B70-F156-4AAB-BF2C-6FCCB32E36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6117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B653-D8B7-4361-9D28-F3DBBC15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Transacciones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52C77-3A17-4BDA-BDA9-DDFF654D6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una operación lógica</a:t>
            </a:r>
          </a:p>
          <a:p>
            <a:r>
              <a:rPr lang="es-ES" dirty="0"/>
              <a:t>Que puede consistir de varios pasos</a:t>
            </a:r>
          </a:p>
          <a:p>
            <a:r>
              <a:rPr lang="es-CL" dirty="0"/>
              <a:t>Por ejemplo, transferir dinero entre cuentas bancarias</a:t>
            </a:r>
          </a:p>
          <a:p>
            <a:r>
              <a:rPr lang="es-CL" dirty="0"/>
              <a:t>Ingresar una factura</a:t>
            </a:r>
          </a:p>
          <a:p>
            <a:r>
              <a:rPr lang="es-CL" dirty="0"/>
              <a:t>Qué pasaría si una transacción falla?</a:t>
            </a:r>
          </a:p>
          <a:p>
            <a:r>
              <a:rPr lang="es-CL" dirty="0"/>
              <a:t>ACID!</a:t>
            </a:r>
          </a:p>
        </p:txBody>
      </p:sp>
    </p:spTree>
    <p:extLst>
      <p:ext uri="{BB962C8B-B14F-4D97-AF65-F5344CB8AC3E}">
        <p14:creationId xmlns:p14="http://schemas.microsoft.com/office/powerpoint/2010/main" val="357576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4D34-6F15-4025-8547-7B0E2C08D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ACID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27846-8AB6-4A83-9620-EB59F6571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conjunto estándar de propiedades que garantizan que las transacciones en una base de datos se procesan de forma confiable</a:t>
            </a:r>
          </a:p>
          <a:p>
            <a:r>
              <a:rPr lang="es-ES" dirty="0"/>
              <a:t>Cómo la BD se recupera después de una falla mientras la transacción se está procesando</a:t>
            </a:r>
          </a:p>
          <a:p>
            <a:r>
              <a:rPr lang="es-ES" dirty="0"/>
              <a:t>Las DBMS que cumplen con ACID aseguran que la DB se mantiene en un estado consistente, a pesar de las fallas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39225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25A1-D3A8-4CA0-9DE0-BA12845E7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ACID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F69C8-35DF-4068-8CC6-E70EA8292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Atomicity</a:t>
            </a:r>
            <a:endParaRPr lang="es-ES" dirty="0"/>
          </a:p>
          <a:p>
            <a:r>
              <a:rPr lang="es-ES" dirty="0" err="1"/>
              <a:t>Consistency</a:t>
            </a:r>
            <a:endParaRPr lang="es-ES" dirty="0"/>
          </a:p>
          <a:p>
            <a:r>
              <a:rPr lang="es-ES" dirty="0" err="1"/>
              <a:t>Isolation</a:t>
            </a:r>
            <a:endParaRPr lang="es-ES" dirty="0"/>
          </a:p>
          <a:p>
            <a:r>
              <a:rPr lang="es-ES" dirty="0" err="1"/>
              <a:t>Durability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67583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FCE0F-2986-4BD2-BF56-61AF0ED6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Atomicity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EB6DA-8923-4FBE-9846-205BC77DD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Significa que, o toda la transacción se realiza, o nada de ella.</a:t>
            </a:r>
          </a:p>
          <a:p>
            <a:r>
              <a:rPr lang="es-ES" dirty="0"/>
              <a:t>No hay resultados incompletos</a:t>
            </a:r>
          </a:p>
          <a:p>
            <a:r>
              <a:rPr lang="es-ES" dirty="0"/>
              <a:t>Si una parte de la transacción falla, toda la transacción falla</a:t>
            </a:r>
          </a:p>
          <a:p>
            <a:r>
              <a:rPr lang="es-ES" dirty="0"/>
              <a:t>Todo o nada!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1940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9BF3-33BF-4AE4-B329-22FA3F6B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Consistency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AADF1-8F2B-46F5-81F2-D9E2F0EC5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garantiza que toda la data va a estar en un estado consistente</a:t>
            </a:r>
          </a:p>
          <a:p>
            <a:r>
              <a:rPr lang="es-ES" dirty="0"/>
              <a:t>La data va a ser válida de acuerdo a todas las reglas</a:t>
            </a:r>
          </a:p>
          <a:p>
            <a:r>
              <a:rPr lang="es-ES" dirty="0"/>
              <a:t>Incluyendo: </a:t>
            </a:r>
            <a:r>
              <a:rPr lang="es-ES" dirty="0" err="1"/>
              <a:t>constraints</a:t>
            </a:r>
            <a:r>
              <a:rPr lang="es-ES" dirty="0"/>
              <a:t>, </a:t>
            </a:r>
            <a:r>
              <a:rPr lang="es-ES" dirty="0" err="1"/>
              <a:t>triggers</a:t>
            </a:r>
            <a:r>
              <a:rPr lang="es-ES" dirty="0"/>
              <a:t>, que se hayan aplicado a la DB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46453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B1D3-CB33-4AC5-BF6B-B8D7B36A7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Isolation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C73B0-F694-4B79-8DAF-3A141B74C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garantiza que todas las transacciones ocurren aisladamente</a:t>
            </a:r>
          </a:p>
          <a:p>
            <a:r>
              <a:rPr lang="es-ES" dirty="0"/>
              <a:t>Ninguna transacción será afectada por ninguna otra transacción.</a:t>
            </a:r>
          </a:p>
          <a:p>
            <a:r>
              <a:rPr lang="es-ES" dirty="0"/>
              <a:t>Una transacción no puede leer data de otra transacción que no se haya completado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18682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77F7-CB1A-4C1C-92B6-B29D57B9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Durability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4B9A1-9037-4BAA-8B1D-C73185DCC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Significa que, una vez que la transacción se </a:t>
            </a:r>
            <a:r>
              <a:rPr lang="es-ES" dirty="0" err="1"/>
              <a:t>comitea</a:t>
            </a:r>
            <a:r>
              <a:rPr lang="es-ES" dirty="0"/>
              <a:t>, permanecerá en el sistema, incluso si el sistema se cae inmediatamente después de la transacción.</a:t>
            </a:r>
          </a:p>
          <a:p>
            <a:r>
              <a:rPr lang="es-ES" dirty="0"/>
              <a:t>Todos los cambios contenidos en la transacción se almacenarán de forma permanente.</a:t>
            </a:r>
          </a:p>
          <a:p>
            <a:r>
              <a:rPr lang="es-ES" dirty="0"/>
              <a:t>Si el sistema le dice al usuario que la transacción fue exitosa, es porque la transacción fue de verdad exitosa.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74695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B509-9490-4069-8954-44F31397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Finalmente…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99893-0F6E-41B0-9BBE-E846BBD1E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DB será consistente si y solo si contiene el resultado de transacciones exitosas.</a:t>
            </a:r>
          </a:p>
          <a:p>
            <a:r>
              <a:rPr lang="es-ES" dirty="0"/>
              <a:t>Toda DB que cumpla ACID se asegurará de que solo las transacciones exitosas se procesen.</a:t>
            </a:r>
          </a:p>
          <a:p>
            <a:r>
              <a:rPr lang="es-ES" dirty="0"/>
              <a:t>Si ocurre una falla antes de que una transacción se complete, no habrá ningún cambio en la data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88762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796C-D13F-1A65-52B2-1B5FFDE1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Ejemplos!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29FE4-5924-D209-1ED6-C0E7BFC0E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043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B653-D8B7-4361-9D28-F3DBBC15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Common</a:t>
            </a:r>
            <a:r>
              <a:rPr lang="es-ES" dirty="0"/>
              <a:t> Table </a:t>
            </a:r>
            <a:r>
              <a:rPr lang="es-ES" dirty="0" err="1"/>
              <a:t>Expressions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52C77-3A17-4BDA-BDA9-DDFF654D6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 veces sucederá que nos encontraremos con consultas así: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4586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3B5B-FA9D-609C-E5A0-66C00063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Votos totales por persona</a:t>
            </a:r>
            <a:endParaRPr lang="es-C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1D2A54-CFBB-4F93-FD50-6B4A86196ACD}"/>
              </a:ext>
            </a:extLst>
          </p:cNvPr>
          <p:cNvSpPr txBox="1"/>
          <p:nvPr/>
        </p:nvSpPr>
        <p:spPr>
          <a:xfrm>
            <a:off x="838200" y="1690688"/>
            <a:ext cx="10515600" cy="3997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L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votos.rut_candidato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CL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C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votos.cant_votos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s-CL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s-C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s-CL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cm.rut_candidato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C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cm.cod_mesa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C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cm.cant_votos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s-C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         </a:t>
            </a:r>
            <a:r>
              <a:rPr lang="es-C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c.candidato_rut</a:t>
            </a:r>
            <a:r>
              <a:rPr lang="es-CL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C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c.cod_comuna</a:t>
            </a:r>
            <a:r>
              <a:rPr lang="es-C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comuna_candidato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m.codigo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mesa,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m.cod_lugar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s-CL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s-C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l.codigo</a:t>
            </a:r>
            <a:r>
              <a:rPr lang="es-CL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C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l.cod_comuna</a:t>
            </a:r>
            <a:r>
              <a:rPr lang="es-C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comuna_voto</a:t>
            </a:r>
            <a:endParaRPr lang="es-CL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s-C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s-CL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vot_candidato_mesa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cm</a:t>
            </a:r>
          </a:p>
          <a:p>
            <a:pPr algn="l"/>
            <a:r>
              <a:rPr lang="es-C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s-CL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inner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vot_candidato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s-CL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c.candidato_rut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C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cm.rut_candidato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s-C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s-CL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inner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vot_mesa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 </a:t>
            </a:r>
            <a:r>
              <a:rPr lang="es-CL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cm.cod_mesa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C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m.codigo</a:t>
            </a:r>
            <a:endParaRPr lang="es-CL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s-C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s-CL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inner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vot_lugar_de_votacion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 </a:t>
            </a:r>
            <a:r>
              <a:rPr lang="es-CL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l.codigo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C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m.cod_lugar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s-C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s-CL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c.cod_comuna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C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l.cod_comuna</a:t>
            </a:r>
            <a:endParaRPr lang="es-CL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s-CL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s-C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votos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votos.rut_candidato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s-CL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4495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EDAA-6709-D6CC-49B6-A1148DFC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Votos totales por persona</a:t>
            </a:r>
            <a:endParaRPr lang="es-C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F41FC-59C3-97CA-1E94-63823A208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393" y="93129"/>
            <a:ext cx="3297820" cy="667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7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81B07-C12E-8064-E926-FD57931D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 general..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ED012-E4E3-7A88-08C3-DFB5D6B72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usar “vistas en línea” (o sea, una seudo tabla que se construye “al vuelo” y que podemos usar como una tabla normal) no tiene problemas, es totalmente válido y es algo que se usa en el mundo real.</a:t>
            </a:r>
          </a:p>
          <a:p>
            <a:r>
              <a:rPr lang="es-ES" dirty="0"/>
              <a:t>PERO, desde hace años existe una alternativa, llamada CTE.</a:t>
            </a:r>
          </a:p>
          <a:p>
            <a:r>
              <a:rPr lang="es-ES" dirty="0"/>
              <a:t>La misma consulta, pero escrita usando CTE se ve así: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3341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30DB-F6FA-FB6D-28F5-4FBC265D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CTE1</a:t>
            </a:r>
            <a:endParaRPr lang="es-C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77818-8BD4-2D23-CD4E-75D9CF1A4A1C}"/>
              </a:ext>
            </a:extLst>
          </p:cNvPr>
          <p:cNvSpPr txBox="1"/>
          <p:nvPr/>
        </p:nvSpPr>
        <p:spPr>
          <a:xfrm>
            <a:off x="838200" y="1414562"/>
            <a:ext cx="946785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L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with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votos </a:t>
            </a:r>
            <a:r>
              <a:rPr lang="es-C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s-C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s-CL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cm.rut_candidato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C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cm.cod_mesa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C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cm.cant_votos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s-CL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s-C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c.candidato_rut</a:t>
            </a:r>
            <a:r>
              <a:rPr lang="es-CL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C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c.cod_comuna</a:t>
            </a:r>
            <a:r>
              <a:rPr lang="es-C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comuna_candidato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m.codigo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mesa,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m.cod_lugar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s-CL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s-C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l.codigo</a:t>
            </a:r>
            <a:r>
              <a:rPr lang="es-CL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C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l.cod_comuna</a:t>
            </a:r>
            <a:r>
              <a:rPr lang="es-C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comuna_voto</a:t>
            </a:r>
            <a:endParaRPr lang="es-CL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s-C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s-CL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vot_candidato_mesa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cm</a:t>
            </a:r>
          </a:p>
          <a:p>
            <a:pPr algn="l"/>
            <a:r>
              <a:rPr lang="es-C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s-CL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inner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vot_candidato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s-CL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c.candidato_rut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C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cm.rut_candidato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s-C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s-CL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inner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vot_mesa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 </a:t>
            </a:r>
            <a:r>
              <a:rPr lang="es-CL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cm.cod_mesa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C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m.codigo</a:t>
            </a:r>
            <a:endParaRPr lang="es-CL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s-C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s-CL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inner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vot_lugar_de_votacion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 </a:t>
            </a:r>
            <a:r>
              <a:rPr lang="es-CL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l.codigo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C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m.cod_lugar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s-C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s-CL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c.cod_comuna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C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l.cod_comuna</a:t>
            </a:r>
            <a:endParaRPr lang="es-CL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s-CL" sz="18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algn="l"/>
            <a:r>
              <a:rPr lang="es-C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votos_por_candidato</a:t>
            </a:r>
            <a:r>
              <a:rPr lang="es-C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s-C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s-CL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votos.rut_candidato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CL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C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votos.cant_votos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s-C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s-CL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votos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    group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votos.rut_candidato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s-C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s-CL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endParaRPr lang="es-CL" sz="18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algn="l"/>
            <a:r>
              <a:rPr lang="es-CL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s-CL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s-CL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s-C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votos_por_candidato</a:t>
            </a:r>
            <a:endParaRPr lang="es-CL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06CCF01-93FD-404D-C064-C9E07B37C236}"/>
              </a:ext>
            </a:extLst>
          </p:cNvPr>
          <p:cNvSpPr/>
          <p:nvPr/>
        </p:nvSpPr>
        <p:spPr>
          <a:xfrm>
            <a:off x="9316016" y="1027906"/>
            <a:ext cx="2037784" cy="1543278"/>
          </a:xfrm>
          <a:prstGeom prst="wedgeRectCallout">
            <a:avLst>
              <a:gd name="adj1" fmla="val -85698"/>
              <a:gd name="adj2" fmla="val -10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Mejor.. O no?</a:t>
            </a:r>
            <a:endParaRPr lang="es-CL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F068A9B-AA12-DA59-337C-CBCF3FC52BF0}"/>
              </a:ext>
            </a:extLst>
          </p:cNvPr>
          <p:cNvSpPr/>
          <p:nvPr/>
        </p:nvSpPr>
        <p:spPr>
          <a:xfrm>
            <a:off x="9468416" y="1180306"/>
            <a:ext cx="2037784" cy="1543278"/>
          </a:xfrm>
          <a:prstGeom prst="wedgeRectCallout">
            <a:avLst>
              <a:gd name="adj1" fmla="val -85698"/>
              <a:gd name="adj2" fmla="val -10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Cada “vista en línea” se transformó “más o menos” en un </a:t>
            </a:r>
            <a:r>
              <a:rPr lang="es-ES" dirty="0" err="1"/>
              <a:t>cte</a:t>
            </a:r>
            <a:r>
              <a:rPr lang="es-ES" dirty="0"/>
              <a:t> de la consulta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9915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93D8-594B-86B8-164A-1144A633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Otro ejemplo</a:t>
            </a:r>
            <a:endParaRPr lang="es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E3DD7-B850-A259-6930-DFEDDA8FEE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9179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3B5B-FA9D-609C-E5A0-66C00063B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91004" cy="3781362"/>
          </a:xfrm>
        </p:spPr>
        <p:txBody>
          <a:bodyPr/>
          <a:lstStyle/>
          <a:p>
            <a:r>
              <a:rPr lang="es-ES" dirty="0"/>
              <a:t>Persona que recibió más votos por mesa</a:t>
            </a:r>
            <a:endParaRPr lang="es-C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6009EF-A58C-8EF7-C808-8B22A2F04E68}"/>
              </a:ext>
            </a:extLst>
          </p:cNvPr>
          <p:cNvSpPr txBox="1"/>
          <p:nvPr/>
        </p:nvSpPr>
        <p:spPr>
          <a:xfrm>
            <a:off x="4372824" y="151179"/>
            <a:ext cx="7478162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L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v1.rut_candidato, v1.cod_mesa, v1.cant_votos, v1.comuna_candidato</a:t>
            </a:r>
          </a:p>
          <a:p>
            <a:pPr algn="l"/>
            <a:r>
              <a:rPr lang="es-CL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s-CL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s-CL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cm.rut_candidato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C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cm.cod_mesa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C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cm.cant_votos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s-C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C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c.candidato_rut</a:t>
            </a:r>
            <a:r>
              <a:rPr lang="es-CL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C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c.cod_comuna</a:t>
            </a:r>
            <a:r>
              <a:rPr lang="es-C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comuna_candidato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m.codigo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mesa, 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m.cod_lugar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s-C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C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l.codigo</a:t>
            </a:r>
            <a:r>
              <a:rPr lang="es-CL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C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l.cod_comuna</a:t>
            </a:r>
            <a:r>
              <a:rPr lang="es-C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comuna_voto</a:t>
            </a:r>
            <a:endParaRPr lang="es-CL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s-CL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s-CL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vot_candidato_mesa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cm</a:t>
            </a:r>
          </a:p>
          <a:p>
            <a:pPr algn="l"/>
            <a:r>
              <a:rPr lang="es-CL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s-CL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inner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vot_candidato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s-CL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c.candidato_rut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C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cm.rut_candidato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s-CL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s-CL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inner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vot_mesa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 </a:t>
            </a:r>
            <a:r>
              <a:rPr lang="es-CL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cm.cod_mesa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C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m.codigo</a:t>
            </a:r>
            <a:endParaRPr lang="es-CL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s-CL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s-CL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inner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vot_lugar_de_votacion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 </a:t>
            </a:r>
            <a:r>
              <a:rPr lang="es-CL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l.codigo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C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m.cod_lugar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s-CL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s-CL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c.cod_comuna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C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l.cod_comuna</a:t>
            </a:r>
            <a:endParaRPr lang="es-CL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s-CL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s-CL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v1</a:t>
            </a:r>
          </a:p>
          <a:p>
            <a:pPr algn="l"/>
            <a:r>
              <a:rPr lang="es-CL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inner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pt-B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pt-BR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cod_mesa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cant_votos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cant_votos</a:t>
            </a:r>
            <a:endParaRPr lang="pt-B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s-CL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s-CL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s-CL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        </a:t>
            </a:r>
            <a:r>
              <a:rPr lang="es-CL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cm.rut_candidato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C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cm.cod_mesa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C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cm.cant_votos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s-C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C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c.candidato_rut</a:t>
            </a:r>
            <a:r>
              <a:rPr lang="es-CL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C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c.cod_comuna</a:t>
            </a:r>
            <a:r>
              <a:rPr lang="es-C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comuna_candidato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m.codigo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mesa, 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m.cod_lugar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s-C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C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l.codigo</a:t>
            </a:r>
            <a:r>
              <a:rPr lang="es-CL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C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l.cod_comuna</a:t>
            </a:r>
            <a:r>
              <a:rPr lang="es-C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comuna_voto</a:t>
            </a:r>
            <a:endParaRPr lang="es-CL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s-CL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        </a:t>
            </a:r>
            <a:r>
              <a:rPr lang="es-CL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vot_candidato_mesa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cm</a:t>
            </a:r>
          </a:p>
          <a:p>
            <a:pPr algn="l"/>
            <a:r>
              <a:rPr lang="es-CL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        </a:t>
            </a:r>
            <a:r>
              <a:rPr lang="es-CL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inner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vot_candidato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s-CL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c.candidato_rut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C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cm.rut_candidato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s-CL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        </a:t>
            </a:r>
            <a:r>
              <a:rPr lang="es-CL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inner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vot_mesa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 </a:t>
            </a:r>
            <a:r>
              <a:rPr lang="es-CL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cm.cod_mesa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C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m.codigo</a:t>
            </a:r>
            <a:endParaRPr lang="es-CL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s-CL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        </a:t>
            </a:r>
            <a:r>
              <a:rPr lang="es-CL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inner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vot_lugar_de_votacion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 </a:t>
            </a:r>
            <a:r>
              <a:rPr lang="es-CL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l.codigo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C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m.cod_lugar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s-CL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        </a:t>
            </a:r>
            <a:r>
              <a:rPr lang="es-CL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c.cod_comuna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C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l.cod_comuna</a:t>
            </a:r>
            <a:endParaRPr lang="es-CL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s-CL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        </a:t>
            </a:r>
            <a:r>
              <a:rPr lang="es-CL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</a:p>
          <a:p>
            <a:pPr algn="l"/>
            <a:r>
              <a:rPr lang="es-C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) </a:t>
            </a:r>
            <a:r>
              <a:rPr lang="es-CL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votos</a:t>
            </a:r>
          </a:p>
          <a:p>
            <a:pPr algn="l"/>
            <a:r>
              <a:rPr lang="es-CL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s-CL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cod_mesa</a:t>
            </a:r>
            <a:endParaRPr lang="es-CL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s-CL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s-CL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v2 </a:t>
            </a:r>
            <a:r>
              <a:rPr lang="es-CL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v1.cod_mesa = v2.cod_mesa </a:t>
            </a:r>
            <a:r>
              <a:rPr lang="es-CL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v1.cant_votos = v2.cant_votos</a:t>
            </a:r>
          </a:p>
          <a:p>
            <a:pPr algn="l"/>
            <a:r>
              <a:rPr lang="es-CL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s-C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3763768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3B5B-FA9D-609C-E5A0-66C00063B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40" y="419124"/>
            <a:ext cx="3091004" cy="3781362"/>
          </a:xfrm>
        </p:spPr>
        <p:txBody>
          <a:bodyPr/>
          <a:lstStyle/>
          <a:p>
            <a:r>
              <a:rPr lang="es-ES" dirty="0"/>
              <a:t>Persona que recibió más votos por mesa</a:t>
            </a:r>
            <a:br>
              <a:rPr lang="es-ES" dirty="0"/>
            </a:br>
            <a:r>
              <a:rPr lang="es-ES" dirty="0"/>
              <a:t>CTE</a:t>
            </a:r>
            <a:endParaRPr lang="es-C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06A2F-F61F-1DDB-4E11-96CD7C0393A9}"/>
              </a:ext>
            </a:extLst>
          </p:cNvPr>
          <p:cNvSpPr txBox="1"/>
          <p:nvPr/>
        </p:nvSpPr>
        <p:spPr>
          <a:xfrm>
            <a:off x="4297379" y="419124"/>
            <a:ext cx="7894621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L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with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votos </a:t>
            </a:r>
            <a:r>
              <a:rPr lang="es-CL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s-CL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s-CL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cm.rut_candidato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CL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cm.cod_mesa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CL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cm.cant_votos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s-C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C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c.candidato_rut</a:t>
            </a:r>
            <a:r>
              <a:rPr lang="es-CL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C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c.cod_comuna</a:t>
            </a:r>
            <a:r>
              <a:rPr lang="es-C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comuna_candidato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m.codigo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mesa, 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m.cod_lugar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s-C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C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l.codigo</a:t>
            </a:r>
            <a:r>
              <a:rPr lang="es-CL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C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l.cod_comuna</a:t>
            </a:r>
            <a:r>
              <a:rPr lang="es-C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comuna_voto</a:t>
            </a:r>
            <a:endParaRPr lang="es-CL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s-CL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s-CL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vot_candidato_mesa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cm</a:t>
            </a:r>
          </a:p>
          <a:p>
            <a:pPr algn="l"/>
            <a:r>
              <a:rPr lang="es-CL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s-CL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inner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vot_candidato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s-CL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c.candidato_rut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CL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cm.rut_candidato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s-CL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s-CL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inner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vot_mesa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 </a:t>
            </a:r>
            <a:r>
              <a:rPr lang="es-CL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cm.cod_mesa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CL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m.codigo</a:t>
            </a:r>
            <a:endParaRPr lang="es-CL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s-CL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s-CL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inner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vot_lugar_de_votacion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 </a:t>
            </a:r>
            <a:r>
              <a:rPr lang="es-CL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l.codigo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CL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m.cod_lugar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s-CL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s-CL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c.cod_comuna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CL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l.cod_comuna</a:t>
            </a:r>
            <a:endParaRPr lang="es-CL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s-CL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s-CL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</a:p>
          <a:p>
            <a:pPr algn="l"/>
            <a:r>
              <a:rPr lang="es-CL" sz="16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s-C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max_votos_mesa</a:t>
            </a:r>
            <a:r>
              <a:rPr lang="es-C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pt-B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pt-BR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cod_mesa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cant_votos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cant_votos</a:t>
            </a:r>
            <a:endParaRPr lang="pt-B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s-CL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s-CL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votos</a:t>
            </a:r>
          </a:p>
          <a:p>
            <a:pPr algn="l"/>
            <a:r>
              <a:rPr lang="es-CL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s-CL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cod_mesa</a:t>
            </a:r>
            <a:endParaRPr lang="es-CL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s-CL" sz="16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s-C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ganador_por_mesa</a:t>
            </a:r>
            <a:r>
              <a:rPr lang="es-C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s-CL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s-CL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votos.rut_candidato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CL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votos.cod_mesa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algn="l"/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s-CL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votos.cant_votos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CL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votos.comuna_candidato</a:t>
            </a:r>
            <a:endParaRPr lang="es-CL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s-CL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s-CL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votos</a:t>
            </a:r>
          </a:p>
          <a:p>
            <a:pPr algn="l"/>
            <a:r>
              <a:rPr lang="es-CL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s-CL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inner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max_votos_mesa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s-CL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s-CL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votos.cod_mesa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CL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max_votos_mesa.cod_mesa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s-CL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votos.cant_votos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CL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max_votos_mesa.cant_votos</a:t>
            </a:r>
            <a:endParaRPr lang="es-CL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s-CL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s-CL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s-CL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ganador_por_mesa</a:t>
            </a:r>
            <a:endParaRPr lang="es-CL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s-CL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s-C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endParaRPr lang="es-CL" sz="1600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7A00457-2A47-A315-108E-843A0FF9C370}"/>
              </a:ext>
            </a:extLst>
          </p:cNvPr>
          <p:cNvSpPr/>
          <p:nvPr/>
        </p:nvSpPr>
        <p:spPr>
          <a:xfrm>
            <a:off x="948350" y="4404849"/>
            <a:ext cx="2037784" cy="1543278"/>
          </a:xfrm>
          <a:prstGeom prst="wedgeRectCallout">
            <a:avLst>
              <a:gd name="adj1" fmla="val 102232"/>
              <a:gd name="adj2" fmla="val 454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Mejor.. O no?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9003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1487</Words>
  <Application>Microsoft Office PowerPoint</Application>
  <PresentationFormat>Widescreen</PresentationFormat>
  <Paragraphs>142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CTE</vt:lpstr>
      <vt:lpstr>Common Table Expressions</vt:lpstr>
      <vt:lpstr>Votos totales por persona</vt:lpstr>
      <vt:lpstr>Votos totales por persona</vt:lpstr>
      <vt:lpstr>En general..</vt:lpstr>
      <vt:lpstr>CTE1</vt:lpstr>
      <vt:lpstr>Otro ejemplo</vt:lpstr>
      <vt:lpstr>Persona que recibió más votos por mesa</vt:lpstr>
      <vt:lpstr>Persona que recibió más votos por mesa CTE</vt:lpstr>
      <vt:lpstr>Transacciones</vt:lpstr>
      <vt:lpstr>Transacciones</vt:lpstr>
      <vt:lpstr>ACID</vt:lpstr>
      <vt:lpstr>ACID</vt:lpstr>
      <vt:lpstr>Atomicity</vt:lpstr>
      <vt:lpstr>Consistency</vt:lpstr>
      <vt:lpstr>Isolation</vt:lpstr>
      <vt:lpstr>Durability</vt:lpstr>
      <vt:lpstr>Finalmente…</vt:lpstr>
      <vt:lpstr>Ejemplos!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Transacciones</dc:title>
  <dc:creator>Eric Ross</dc:creator>
  <cp:lastModifiedBy>Eric Ross</cp:lastModifiedBy>
  <cp:revision>5</cp:revision>
  <dcterms:created xsi:type="dcterms:W3CDTF">2021-12-06T16:43:42Z</dcterms:created>
  <dcterms:modified xsi:type="dcterms:W3CDTF">2022-11-16T13:16:47Z</dcterms:modified>
</cp:coreProperties>
</file>