
<file path=[Content_Types].xml><?xml version="1.0" encoding="utf-8"?>
<Types xmlns="http://schemas.openxmlformats.org/package/2006/content-types">
  <Default Extension="jpeg" ContentType="image/jpeg"/>
  <Default Extension="png" ContentType="image/png"/>
  <Default Extension="ps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6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7" r:id="rId20"/>
    <p:sldId id="282" r:id="rId21"/>
    <p:sldId id="278" r:id="rId22"/>
    <p:sldId id="280" r:id="rId23"/>
    <p:sldId id="281" r:id="rId24"/>
    <p:sldId id="279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Yg3ZG5n34&amp;t=98s&amp;ab_channel=PepeCantoral%2CPh.D" TargetMode="External"/><Relationship Id="rId2" Type="http://schemas.openxmlformats.org/officeDocument/2006/relationships/hyperlink" Target="https://www.youtube.com/watch?v=LSvWty6sRjY&amp;t=1256s&amp;ab_channel=PepeCantoral%2CPh.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_kYGkeP3L8&amp;ab_channel=AnitaR" TargetMode="External"/><Relationship Id="rId4" Type="http://schemas.openxmlformats.org/officeDocument/2006/relationships/hyperlink" Target="https://www.youtube.com/watch?v=4ejIAmp_Atw&amp;list=PLgbkHfIjE2vUFBvwx3k02sVz69M7yFjgT&amp;ab_channel=NesoAcadem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s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147F-BBD3-3033-B4DC-A9F92DCD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ES" dirty="0"/>
              <a:t>Autómata </a:t>
            </a:r>
            <a:r>
              <a:rPr lang="es-ES" dirty="0" err="1"/>
              <a:t>Push</a:t>
            </a:r>
            <a:r>
              <a:rPr lang="es-ES" dirty="0"/>
              <a:t> Down(APD)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4884C-21F5-51A9-8305-AD8013829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50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22"/>
    </mc:Choice>
    <mc:Fallback xmlns="">
      <p:transition spd="slow" advTm="595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2999968" y="3608128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40136"/>
              </p:ext>
            </p:extLst>
          </p:nvPr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18F818E-021B-62FB-85BD-BBE6DDAEEC31}"/>
              </a:ext>
            </a:extLst>
          </p:cNvPr>
          <p:cNvSpPr txBox="1"/>
          <p:nvPr/>
        </p:nvSpPr>
        <p:spPr>
          <a:xfrm>
            <a:off x="3096285" y="3920148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q0</a:t>
            </a:r>
            <a:endParaRPr lang="es-CL" dirty="0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43238" y="4818063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843463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214938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584825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956300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6327775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214938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58482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95630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632777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837113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837113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4843463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669925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8AAF905-0521-5755-D817-F0FCFD1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4879975"/>
            <a:ext cx="236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Z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08754A5-B076-53D4-F66E-673F68A4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021263"/>
            <a:ext cx="1603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3275012" y="4245677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01C588DC-2FA4-0B41-DEE2-2B397F7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4685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93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4"/>
    </mc:Choice>
    <mc:Fallback xmlns="">
      <p:transition spd="slow" advTm="97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1.45833E-6 0.0539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3.33333E-6 0.05023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2999968" y="3608128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18F818E-021B-62FB-85BD-BBE6DDAEEC31}"/>
              </a:ext>
            </a:extLst>
          </p:cNvPr>
          <p:cNvSpPr txBox="1"/>
          <p:nvPr/>
        </p:nvSpPr>
        <p:spPr>
          <a:xfrm>
            <a:off x="3096285" y="3920148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q0</a:t>
            </a:r>
            <a:endParaRPr lang="es-CL" dirty="0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43238" y="4818063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843463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214938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584825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956300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6327775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214938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58482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95630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632777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837113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837113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4843463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669925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8AAF905-0521-5755-D817-F0FCFD1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5240339"/>
            <a:ext cx="236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Z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08754A5-B076-53D4-F66E-673F68A4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381627"/>
            <a:ext cx="1603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3275012" y="4267957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AB50D5E-0359-021A-67C6-A836BB753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7547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5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"/>
    </mc:Choice>
    <mc:Fallback xmlns="">
      <p:transition spd="slow" advTm="1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0013 0.0835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3669925" y="3606822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18F818E-021B-62FB-85BD-BBE6DDAEEC31}"/>
              </a:ext>
            </a:extLst>
          </p:cNvPr>
          <p:cNvSpPr txBox="1"/>
          <p:nvPr/>
        </p:nvSpPr>
        <p:spPr>
          <a:xfrm>
            <a:off x="3766242" y="3918842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q0</a:t>
            </a:r>
            <a:endParaRPr lang="es-CL" dirty="0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13195" y="4816757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4842157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213632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58351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954994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632646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213632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58351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95499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632646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32" y="483580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32" y="483580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4842157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669794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8AAF905-0521-5755-D817-F0FCFD1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95" y="5239033"/>
            <a:ext cx="236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Z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08754A5-B076-53D4-F66E-673F68A4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82" y="5380321"/>
            <a:ext cx="1603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3944969" y="4871920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A21A6E-AF3F-BAD6-7B9D-DC7DB2A489F6}"/>
              </a:ext>
            </a:extLst>
          </p:cNvPr>
          <p:cNvSpPr txBox="1"/>
          <p:nvPr/>
        </p:nvSpPr>
        <p:spPr>
          <a:xfrm>
            <a:off x="3944969" y="4269442"/>
            <a:ext cx="2897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</a:t>
            </a:r>
            <a:endParaRPr lang="es-C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FC95A95-EB29-DD9C-1F1F-D163D2606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4685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42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6"/>
    </mc:Choice>
    <mc:Fallback xmlns="">
      <p:transition spd="slow" advTm="11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-0.00065 0.0585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1.25E-6 0.0541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0065 0.0516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3669925" y="3606822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18F818E-021B-62FB-85BD-BBE6DDAEEC31}"/>
              </a:ext>
            </a:extLst>
          </p:cNvPr>
          <p:cNvSpPr txBox="1"/>
          <p:nvPr/>
        </p:nvSpPr>
        <p:spPr>
          <a:xfrm>
            <a:off x="3766242" y="3918842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q0</a:t>
            </a:r>
            <a:endParaRPr lang="es-CL" dirty="0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13195" y="4816757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4842157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213632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58351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5954994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32" y="632646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213632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58351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595499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632646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32" y="483580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32" y="483580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4842157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82" y="669794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8AAF905-0521-5755-D817-F0FCFD1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214" y="5587750"/>
            <a:ext cx="236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Z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08754A5-B076-53D4-F66E-673F68A4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801" y="5729038"/>
            <a:ext cx="1603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3925157" y="524355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A21A6E-AF3F-BAD6-7B9D-DC7DB2A489F6}"/>
              </a:ext>
            </a:extLst>
          </p:cNvPr>
          <p:cNvSpPr txBox="1"/>
          <p:nvPr/>
        </p:nvSpPr>
        <p:spPr>
          <a:xfrm>
            <a:off x="3944969" y="4269442"/>
            <a:ext cx="2897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</a:t>
            </a:r>
            <a:endParaRPr lang="es-C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77C654-3F94-AADE-F3CA-E0BC935C9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4685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"/>
    </mc:Choice>
    <mc:Fallback xmlns="">
      <p:transition spd="slow" advTm="1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104 0.0805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4479550" y="3587772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18F818E-021B-62FB-85BD-BBE6DDAEEC31}"/>
              </a:ext>
            </a:extLst>
          </p:cNvPr>
          <p:cNvSpPr txBox="1"/>
          <p:nvPr/>
        </p:nvSpPr>
        <p:spPr>
          <a:xfrm>
            <a:off x="4575867" y="3899792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q0</a:t>
            </a:r>
            <a:endParaRPr lang="es-CL" dirty="0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22820" y="4797707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57" y="4823107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57" y="5194582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57" y="556446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57" y="5935944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57" y="6307419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5194582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556446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593594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6307419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57" y="481675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57" y="4816757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4823107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407" y="6678894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8AAF905-0521-5755-D817-F0FCFD1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39" y="5568700"/>
            <a:ext cx="236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Z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08754A5-B076-53D4-F66E-673F68A4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426" y="5709988"/>
            <a:ext cx="1603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4734782" y="522450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A21A6E-AF3F-BAD6-7B9D-DC7DB2A489F6}"/>
              </a:ext>
            </a:extLst>
          </p:cNvPr>
          <p:cNvSpPr txBox="1"/>
          <p:nvPr/>
        </p:nvSpPr>
        <p:spPr>
          <a:xfrm>
            <a:off x="4754634" y="4830616"/>
            <a:ext cx="2897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7C310-BCC8-83FD-B442-DA5FA698633B}"/>
              </a:ext>
            </a:extLst>
          </p:cNvPr>
          <p:cNvSpPr txBox="1"/>
          <p:nvPr/>
        </p:nvSpPr>
        <p:spPr>
          <a:xfrm>
            <a:off x="4575867" y="3899792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q1</a:t>
            </a:r>
            <a:endParaRPr lang="es-CL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D8174F7-B6B0-BB83-B0E3-F399F8BB8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4685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962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5"/>
    </mc:Choice>
    <mc:Fallback xmlns="">
      <p:transition spd="slow" advTm="11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5203450" y="3552243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46720" y="4762178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57" y="4787578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57" y="5159053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57" y="5528940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57" y="5900415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57" y="6271890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5159053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552894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590041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6271890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57" y="4781228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57" y="4781228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4787578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307" y="664336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79C26EC-9861-D296-D271-8465FDE684BA}"/>
              </a:ext>
            </a:extLst>
          </p:cNvPr>
          <p:cNvGrpSpPr/>
          <p:nvPr/>
        </p:nvGrpSpPr>
        <p:grpSpPr>
          <a:xfrm>
            <a:off x="5523739" y="5533171"/>
            <a:ext cx="288924" cy="371475"/>
            <a:chOff x="5523739" y="5533171"/>
            <a:chExt cx="288924" cy="371475"/>
          </a:xfrm>
        </p:grpSpPr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F8AAF905-0521-5755-D817-F0FCFD13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739" y="5533171"/>
              <a:ext cx="236537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Z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808754A5-B076-53D4-F66E-673F68A4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326" y="5674459"/>
              <a:ext cx="16033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5458682" y="518897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A21A6E-AF3F-BAD6-7B9D-DC7DB2A489F6}"/>
              </a:ext>
            </a:extLst>
          </p:cNvPr>
          <p:cNvSpPr txBox="1"/>
          <p:nvPr/>
        </p:nvSpPr>
        <p:spPr>
          <a:xfrm>
            <a:off x="5478534" y="4795087"/>
            <a:ext cx="2897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7C310-BCC8-83FD-B442-DA5FA698633B}"/>
              </a:ext>
            </a:extLst>
          </p:cNvPr>
          <p:cNvSpPr txBox="1"/>
          <p:nvPr/>
        </p:nvSpPr>
        <p:spPr>
          <a:xfrm>
            <a:off x="5308294" y="3895706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q1</a:t>
            </a:r>
            <a:endParaRPr lang="es-CL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A11EA6-7A5F-C241-918D-4436256EA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4685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716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0"/>
    </mc:Choice>
    <mc:Fallback xmlns="">
      <p:transition spd="slow" advTm="10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15169 -0.11574 C 0.1832 -0.1419 0.23073 -0.15185 0.28047 -0.15185 C 0.33711 -0.15185 0.38255 -0.1419 0.41406 -0.11574 L 0.56601 2.59259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0052 -0.0574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43 -0.05024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5972708" y="3614120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15978" y="4824055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15" y="4849455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15" y="5220930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15" y="5590817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15" y="5962292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15" y="6333767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5220930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5590817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5962292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6333767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3915" y="4843105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5915" y="4843105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4849455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7565" y="6705242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79C26EC-9861-D296-D271-8465FDE684BA}"/>
              </a:ext>
            </a:extLst>
          </p:cNvPr>
          <p:cNvGrpSpPr/>
          <p:nvPr/>
        </p:nvGrpSpPr>
        <p:grpSpPr>
          <a:xfrm>
            <a:off x="6321765" y="5260926"/>
            <a:ext cx="288924" cy="371475"/>
            <a:chOff x="5523739" y="5533171"/>
            <a:chExt cx="288924" cy="371475"/>
          </a:xfrm>
        </p:grpSpPr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F8AAF905-0521-5755-D817-F0FCFD13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739" y="5533171"/>
              <a:ext cx="236537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Z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808754A5-B076-53D4-F66E-673F68A4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326" y="5674459"/>
              <a:ext cx="16033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CA74871-59A5-9813-6BEC-743FA16DB52C}"/>
              </a:ext>
            </a:extLst>
          </p:cNvPr>
          <p:cNvSpPr txBox="1"/>
          <p:nvPr/>
        </p:nvSpPr>
        <p:spPr>
          <a:xfrm>
            <a:off x="6231513" y="4845249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7C310-BCC8-83FD-B442-DA5FA698633B}"/>
              </a:ext>
            </a:extLst>
          </p:cNvPr>
          <p:cNvSpPr txBox="1"/>
          <p:nvPr/>
        </p:nvSpPr>
        <p:spPr>
          <a:xfrm>
            <a:off x="6077552" y="3957583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q1</a:t>
            </a:r>
            <a:endParaRPr lang="es-CL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A11EA6-7A5F-C241-918D-4436256EA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08732"/>
              </p:ext>
            </p:extLst>
          </p:nvPr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↓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812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4"/>
    </mc:Choice>
    <mc:Fallback xmlns="">
      <p:transition spd="slow" advTm="7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5143 -0.13264 C 0.18294 -0.1625 0.23034 -0.17847 0.27995 -0.17847 C 0.33646 -0.17847 0.38177 -0.1625 0.41328 -0.13264 L 0.56484 -3.33333E-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0247 -0.0546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64D8601F-701B-67D8-BD2A-49019CAE8A4D}"/>
              </a:ext>
            </a:extLst>
          </p:cNvPr>
          <p:cNvSpPr/>
          <p:nvPr/>
        </p:nvSpPr>
        <p:spPr>
          <a:xfrm rot="5400000">
            <a:off x="6759087" y="3609036"/>
            <a:ext cx="901254" cy="10617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5E2A51D-36D2-4DD2-5510-C226F6E7270A}"/>
              </a:ext>
            </a:extLst>
          </p:cNvPr>
          <p:cNvGraphicFramePr>
            <a:graphicFrameLocks noGrp="1"/>
          </p:cNvGraphicFramePr>
          <p:nvPr/>
        </p:nvGraphicFramePr>
        <p:xfrm>
          <a:off x="3023858" y="3197382"/>
          <a:ext cx="45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47">
                  <a:extLst>
                    <a:ext uri="{9D8B030D-6E8A-4147-A177-3AD203B41FA5}">
                      <a16:colId xmlns:a16="http://schemas.microsoft.com/office/drawing/2014/main" val="239016829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896596786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15298862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50281998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2159329318"/>
                    </a:ext>
                  </a:extLst>
                </a:gridCol>
                <a:gridCol w="764347">
                  <a:extLst>
                    <a:ext uri="{9D8B030D-6E8A-4147-A177-3AD203B41FA5}">
                      <a16:colId xmlns:a16="http://schemas.microsoft.com/office/drawing/2014/main" val="172919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62"/>
                  </a:ext>
                </a:extLst>
              </a:tr>
            </a:tbl>
          </a:graphicData>
        </a:graphic>
      </p:graphicFrame>
      <p:sp>
        <p:nvSpPr>
          <p:cNvPr id="31" name="AutoShape 20">
            <a:extLst>
              <a:ext uri="{FF2B5EF4-FFF2-40B4-BE49-F238E27FC236}">
                <a16:creationId xmlns:a16="http://schemas.microsoft.com/office/drawing/2014/main" id="{D0FC02EF-C618-6D2D-CE1A-0C7DA5FD4D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02357" y="4818971"/>
            <a:ext cx="795337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0B7F217-6656-EFF9-CCB4-35D9657F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94" y="4844371"/>
            <a:ext cx="762000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327FDC9-751C-3BF9-6993-FE4A4A14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94" y="5215846"/>
            <a:ext cx="762000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3B51725-1A8C-17E3-AFFF-4054AD3C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94" y="5585733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D998620-BEDC-1E64-BEA8-7EF42272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94" y="5957208"/>
            <a:ext cx="762000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139B6E8-4DE5-3118-BB38-269F8A7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94" y="6328683"/>
            <a:ext cx="762000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F5AFC087-879A-8F7E-8763-780C3394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5215846"/>
            <a:ext cx="774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E18191C6-70F3-B355-6423-D17587B2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5585733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F75E1E43-A5F9-1C59-8C8E-6348D7B4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5957208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4C6716E4-2B9E-EF31-FD92-274C2DCAF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6328683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85AB1876-440F-69B4-6DCF-E4041874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294" y="4838021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D8C3CE56-8D8F-F2CD-1551-C390984D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294" y="4838021"/>
            <a:ext cx="0" cy="18684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A8AC139-5E00-1D3A-0B3C-959DB538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4844371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2F77A824-7327-16DA-6E69-DC9253BB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944" y="6700158"/>
            <a:ext cx="774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79C26EC-9861-D296-D271-8465FDE684BA}"/>
              </a:ext>
            </a:extLst>
          </p:cNvPr>
          <p:cNvGrpSpPr/>
          <p:nvPr/>
        </p:nvGrpSpPr>
        <p:grpSpPr>
          <a:xfrm>
            <a:off x="7069017" y="4894142"/>
            <a:ext cx="288924" cy="371475"/>
            <a:chOff x="5523739" y="5533171"/>
            <a:chExt cx="288924" cy="371475"/>
          </a:xfrm>
        </p:grpSpPr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F8AAF905-0521-5755-D817-F0FCFD13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739" y="5533171"/>
              <a:ext cx="236537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Z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808754A5-B076-53D4-F66E-673F68A4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326" y="5674459"/>
              <a:ext cx="16033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7C310-BCC8-83FD-B442-DA5FA698633B}"/>
              </a:ext>
            </a:extLst>
          </p:cNvPr>
          <p:cNvSpPr txBox="1"/>
          <p:nvPr/>
        </p:nvSpPr>
        <p:spPr>
          <a:xfrm>
            <a:off x="6863931" y="3952499"/>
            <a:ext cx="6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u="none" strike="noStrike" dirty="0">
                <a:effectLst/>
              </a:rPr>
              <a:t>q1</a:t>
            </a:r>
            <a:endParaRPr lang="es-CL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A11EA6-7A5F-C241-918D-4436256EA3D8}"/>
              </a:ext>
            </a:extLst>
          </p:cNvPr>
          <p:cNvGraphicFramePr>
            <a:graphicFrameLocks noGrp="1"/>
          </p:cNvGraphicFramePr>
          <p:nvPr/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5019A07-6DB2-EDFE-FB0D-8411A1AF637E}"/>
              </a:ext>
            </a:extLst>
          </p:cNvPr>
          <p:cNvSpPr txBox="1"/>
          <p:nvPr/>
        </p:nvSpPr>
        <p:spPr>
          <a:xfrm>
            <a:off x="3944797" y="4776467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Stack</a:t>
            </a:r>
            <a:r>
              <a:rPr lang="es-ES" dirty="0"/>
              <a:t> ahora está vacío.</a:t>
            </a:r>
          </a:p>
          <a:p>
            <a:r>
              <a:rPr lang="es-ES" dirty="0"/>
              <a:t>Se entenderá de la siguiente manera -&gt; (</a:t>
            </a:r>
            <a:r>
              <a:rPr lang="es-ES" sz="1800" dirty="0">
                <a:sym typeface="Symbol"/>
              </a:rPr>
              <a:t>)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72EE8E-B8B4-6131-A305-4EAEDEA7CFA0}"/>
              </a:ext>
            </a:extLst>
          </p:cNvPr>
          <p:cNvSpPr txBox="1"/>
          <p:nvPr/>
        </p:nvSpPr>
        <p:spPr>
          <a:xfrm>
            <a:off x="8140700" y="3688738"/>
            <a:ext cx="347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que el se ha leído el </a:t>
            </a:r>
            <a:r>
              <a:rPr lang="es-ES" dirty="0" err="1"/>
              <a:t>string</a:t>
            </a:r>
            <a:r>
              <a:rPr lang="es-ES" dirty="0"/>
              <a:t> y el </a:t>
            </a:r>
            <a:r>
              <a:rPr lang="es-ES" dirty="0" err="1"/>
              <a:t>stack</a:t>
            </a:r>
            <a:r>
              <a:rPr lang="es-ES" dirty="0"/>
              <a:t> está </a:t>
            </a:r>
            <a:r>
              <a:rPr lang="es-ES" dirty="0" err="1"/>
              <a:t>vacio</a:t>
            </a:r>
            <a:r>
              <a:rPr lang="es-ES" dirty="0"/>
              <a:t>, se acepta el </a:t>
            </a:r>
            <a:r>
              <a:rPr lang="es-ES" dirty="0" err="1"/>
              <a:t>string</a:t>
            </a:r>
            <a:r>
              <a:rPr lang="es-ES" dirty="0"/>
              <a:t>.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F9B5369-EE21-A8F4-30E8-B05BB4110B2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7578644" y="3688738"/>
            <a:ext cx="56205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66236F-113E-86C5-0B51-6E38C5C3D6C1}"/>
              </a:ext>
            </a:extLst>
          </p:cNvPr>
          <p:cNvCxnSpPr>
            <a:cxnSpLocks/>
            <a:stCxn id="10" idx="1"/>
            <a:endCxn id="43" idx="1"/>
          </p:cNvCxnSpPr>
          <p:nvPr/>
        </p:nvCxnSpPr>
        <p:spPr>
          <a:xfrm flipH="1">
            <a:off x="7578644" y="4150403"/>
            <a:ext cx="562056" cy="69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608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46"/>
    </mc:Choice>
    <mc:Fallback xmlns="">
      <p:transition spd="slow" advTm="34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411 -0.20278 C 0.16198 -0.24861 0.2039 -0.27246 0.24791 -0.27246 C 0.29791 -0.27246 0.33802 -0.24861 0.36588 -0.20278 L 0.50013 3.33333E-6 " pathEditMode="relative" rAng="0" ptsTypes="AAA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4C67-34FA-2915-66F9-7FA7C17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Probemos w=01210</a:t>
            </a:r>
            <a:endParaRPr lang="es-CL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A11EA6-7A5F-C241-918D-4436256EA3D8}"/>
              </a:ext>
            </a:extLst>
          </p:cNvPr>
          <p:cNvGraphicFramePr>
            <a:graphicFrameLocks noGrp="1"/>
          </p:cNvGraphicFramePr>
          <p:nvPr/>
        </p:nvGraphicFramePr>
        <p:xfrm>
          <a:off x="0" y="2101315"/>
          <a:ext cx="12192000" cy="8515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735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3993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88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47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588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786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774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786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009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4833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520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742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(q0,2,Z0)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(q0,2,C)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(q1,0,C)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,Z0)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36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↓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0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(q0,CZ0)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(q0,CU)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(q0,CC)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(q0,UZ0)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(q0,UU)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(q0,UC)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(q1,U)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effectLst/>
                        </a:rPr>
                        <a:t>(q1,C)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(q1,</a:t>
                      </a:r>
                      <a:r>
                        <a:rPr lang="es-ES" sz="1800" dirty="0">
                          <a:sym typeface="Symbol"/>
                        </a:rPr>
                        <a:t></a:t>
                      </a:r>
                      <a:r>
                        <a:rPr lang="es-CL" sz="1800" u="none" strike="noStrike" dirty="0">
                          <a:effectLst/>
                        </a:rPr>
                        <a:t>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1798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DC18D75-2D29-D134-3F43-6CF07850E106}"/>
              </a:ext>
            </a:extLst>
          </p:cNvPr>
          <p:cNvSpPr txBox="1"/>
          <p:nvPr/>
        </p:nvSpPr>
        <p:spPr>
          <a:xfrm>
            <a:off x="101600" y="3711995"/>
            <a:ext cx="2334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0</a:t>
            </a:r>
            <a:r>
              <a:rPr lang="es-ES" sz="2000" dirty="0"/>
              <a:t>, 01210, 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0E12F7-6A77-8E11-79F6-B472E919FD6B}"/>
              </a:ext>
            </a:extLst>
          </p:cNvPr>
          <p:cNvSpPr txBox="1"/>
          <p:nvPr/>
        </p:nvSpPr>
        <p:spPr>
          <a:xfrm>
            <a:off x="2096123" y="3705096"/>
            <a:ext cx="2134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0</a:t>
            </a:r>
            <a:r>
              <a:rPr lang="es-ES" sz="2000" dirty="0"/>
              <a:t>, 1210,CZ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765E00-7196-798A-58A4-327FBD38FE3D}"/>
              </a:ext>
            </a:extLst>
          </p:cNvPr>
          <p:cNvSpPr txBox="1"/>
          <p:nvPr/>
        </p:nvSpPr>
        <p:spPr>
          <a:xfrm>
            <a:off x="4052225" y="3717796"/>
            <a:ext cx="2334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0</a:t>
            </a:r>
            <a:r>
              <a:rPr lang="es-ES" sz="2000" dirty="0"/>
              <a:t>, 210,UCZ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0EEFEA-9681-9CFC-7BAF-BEEDA35CD047}"/>
              </a:ext>
            </a:extLst>
          </p:cNvPr>
          <p:cNvSpPr txBox="1"/>
          <p:nvPr/>
        </p:nvSpPr>
        <p:spPr>
          <a:xfrm>
            <a:off x="6029275" y="3730496"/>
            <a:ext cx="1973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1</a:t>
            </a:r>
            <a:r>
              <a:rPr lang="es-ES" sz="2000" dirty="0"/>
              <a:t>,10,UCZ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A5C6B5-26E1-BED8-A918-72D4B9DE7C1C}"/>
              </a:ext>
            </a:extLst>
          </p:cNvPr>
          <p:cNvSpPr txBox="1"/>
          <p:nvPr/>
        </p:nvSpPr>
        <p:spPr>
          <a:xfrm>
            <a:off x="7823789" y="3705096"/>
            <a:ext cx="1701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1</a:t>
            </a:r>
            <a:r>
              <a:rPr lang="es-ES" sz="2000" dirty="0"/>
              <a:t>,0,CZ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3C9FC8-0CB3-3EC2-9B64-DE92E6AAB42D}"/>
              </a:ext>
            </a:extLst>
          </p:cNvPr>
          <p:cNvSpPr txBox="1"/>
          <p:nvPr/>
        </p:nvSpPr>
        <p:spPr>
          <a:xfrm>
            <a:off x="9349896" y="3692429"/>
            <a:ext cx="1612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(q</a:t>
            </a:r>
            <a:r>
              <a:rPr lang="es-ES" sz="2000" baseline="-25000" dirty="0"/>
              <a:t>1</a:t>
            </a:r>
            <a:r>
              <a:rPr lang="es-ES" sz="2000" dirty="0"/>
              <a:t>,</a:t>
            </a:r>
            <a:r>
              <a:rPr lang="es-ES" sz="2000" dirty="0">
                <a:sym typeface="Symbol"/>
              </a:rPr>
              <a:t></a:t>
            </a:r>
            <a:r>
              <a:rPr lang="es-ES" sz="2000" dirty="0"/>
              <a:t>,Z</a:t>
            </a:r>
            <a:r>
              <a:rPr lang="es-ES" sz="2000" baseline="-25000" dirty="0"/>
              <a:t>0</a:t>
            </a:r>
            <a:r>
              <a:rPr lang="es-ES" sz="2000" dirty="0"/>
              <a:t>) </a:t>
            </a:r>
            <a:r>
              <a:rPr lang="es-ES" sz="2000" dirty="0">
                <a:sym typeface="Symbol"/>
              </a:rPr>
              <a:t></a:t>
            </a:r>
            <a:r>
              <a:rPr lang="es-ES" sz="2000" dirty="0"/>
              <a:t> </a:t>
            </a:r>
            <a:endParaRPr lang="es-CL" sz="2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E3DA9B-27CB-B918-1BAA-C56E88E2268B}"/>
              </a:ext>
            </a:extLst>
          </p:cNvPr>
          <p:cNvSpPr txBox="1"/>
          <p:nvPr/>
        </p:nvSpPr>
        <p:spPr>
          <a:xfrm>
            <a:off x="10759109" y="3692429"/>
            <a:ext cx="988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(q</a:t>
            </a:r>
            <a:r>
              <a:rPr lang="es-ES" baseline="-25000" dirty="0"/>
              <a:t>1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 </a:t>
            </a:r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735EBA-E5E0-F574-1580-D0525A873704}"/>
              </a:ext>
            </a:extLst>
          </p:cNvPr>
          <p:cNvSpPr txBox="1"/>
          <p:nvPr/>
        </p:nvSpPr>
        <p:spPr>
          <a:xfrm>
            <a:off x="10294182" y="40617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Acepta el </a:t>
            </a:r>
            <a:r>
              <a:rPr lang="es-ES" dirty="0" err="1"/>
              <a:t>string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2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10"/>
    </mc:Choice>
    <mc:Fallback xmlns="">
      <p:transition spd="slow" advTm="38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3FFB-73A6-17CA-FAE2-925E804D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L = {1</a:t>
            </a:r>
            <a:r>
              <a:rPr lang="es-ES" sz="3600" baseline="30000" dirty="0"/>
              <a:t>n</a:t>
            </a:r>
            <a:r>
              <a:rPr lang="es-ES" sz="3600" dirty="0"/>
              <a:t> 0</a:t>
            </a:r>
            <a:r>
              <a:rPr lang="es-ES" sz="3600" baseline="30000" dirty="0"/>
              <a:t>n</a:t>
            </a:r>
            <a:r>
              <a:rPr lang="es-ES" sz="3600" dirty="0"/>
              <a:t> w / w ∈ (0+1)*, n ≥ 0} con estado final y vaciando </a:t>
            </a:r>
            <a:r>
              <a:rPr lang="es-ES" sz="3600" dirty="0" err="1"/>
              <a:t>stack</a:t>
            </a:r>
            <a:r>
              <a:rPr lang="es-ES" sz="3600" dirty="0"/>
              <a:t> 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6A013-79F9-CD88-4CAC-F94B7965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</a:t>
            </a:r>
            <a:r>
              <a:rPr lang="es-ES" dirty="0" err="1"/>
              <a:t>automata</a:t>
            </a:r>
            <a:r>
              <a:rPr lang="es-ES" dirty="0"/>
              <a:t> acepta el </a:t>
            </a:r>
            <a:r>
              <a:rPr lang="es-ES" dirty="0" err="1"/>
              <a:t>string</a:t>
            </a:r>
            <a:r>
              <a:rPr lang="es-ES" dirty="0"/>
              <a:t> vacio,10,110010101010,0010101010</a:t>
            </a:r>
          </a:p>
          <a:p>
            <a:r>
              <a:rPr lang="es-ES" dirty="0"/>
              <a:t>Recomendación, probar con los siguientes </a:t>
            </a:r>
            <a:r>
              <a:rPr lang="es-ES" dirty="0" err="1"/>
              <a:t>strings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1100</a:t>
            </a:r>
            <a:r>
              <a:rPr lang="es-ES" sz="2000" dirty="0">
                <a:sym typeface="Symbol"/>
              </a:rPr>
              <a:t></a:t>
            </a:r>
            <a:r>
              <a:rPr lang="es-ES" dirty="0"/>
              <a:t>, cuando w=</a:t>
            </a:r>
            <a:r>
              <a:rPr lang="es-ES" sz="2000" dirty="0">
                <a:sym typeface="Symbol"/>
              </a:rPr>
              <a:t> y n =2(no es importante el numero de n, pero si que n&gt;= 1)</a:t>
            </a:r>
          </a:p>
          <a:p>
            <a:pPr lvl="1"/>
            <a:r>
              <a:rPr lang="es-ES" sz="2000" dirty="0">
                <a:sym typeface="Symbol"/>
              </a:rPr>
              <a:t>, cuando ambos </a:t>
            </a:r>
            <a:r>
              <a:rPr lang="es-ES" sz="2000" dirty="0" err="1">
                <a:sym typeface="Symbol"/>
              </a:rPr>
              <a:t>strings</a:t>
            </a:r>
            <a:r>
              <a:rPr lang="es-ES" sz="2000" dirty="0">
                <a:sym typeface="Symbol"/>
              </a:rPr>
              <a:t> son vacíos</a:t>
            </a:r>
          </a:p>
          <a:p>
            <a:pPr lvl="1"/>
            <a:r>
              <a:rPr lang="es-ES" sz="2000" dirty="0">
                <a:sym typeface="Symbol"/>
              </a:rPr>
              <a:t>1010101010, cuando n =0 y hay iteraciones en los unos y los ceros.</a:t>
            </a:r>
          </a:p>
          <a:p>
            <a:pPr lvl="1"/>
            <a:endParaRPr lang="es-ES" dirty="0">
              <a:sym typeface="Symbol"/>
            </a:endParaRPr>
          </a:p>
          <a:p>
            <a:pPr lvl="1"/>
            <a:endParaRPr lang="es-ES" dirty="0"/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5A8B35-A343-3D18-CD48-827BA2A0EE27}"/>
              </a:ext>
            </a:extLst>
          </p:cNvPr>
          <p:cNvSpPr txBox="1"/>
          <p:nvPr/>
        </p:nvSpPr>
        <p:spPr>
          <a:xfrm>
            <a:off x="10629900" y="753228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1.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42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"/>
    </mc:Choice>
    <mc:Fallback xmlns="">
      <p:transition spd="slow" advTm="38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3AFB1-75E3-7477-72F2-2B888FA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APD es M = (Q, </a:t>
            </a:r>
            <a:r>
              <a:rPr lang="es-ES">
                <a:sym typeface="Symbol"/>
              </a:rPr>
              <a:t>S</a:t>
            </a:r>
            <a:r>
              <a:rPr lang="es-ES"/>
              <a:t>, </a:t>
            </a:r>
            <a:r>
              <a:rPr lang="es-ES">
                <a:sym typeface="Symbol"/>
              </a:rPr>
              <a:t></a:t>
            </a:r>
            <a:r>
              <a:rPr lang="es-ES"/>
              <a:t>, </a:t>
            </a:r>
            <a:r>
              <a:rPr lang="es-ES">
                <a:sym typeface="Symbol"/>
              </a:rPr>
              <a:t></a:t>
            </a:r>
            <a:r>
              <a:rPr lang="es-ES"/>
              <a:t>, q</a:t>
            </a:r>
            <a:r>
              <a:rPr lang="es-ES" baseline="-25000"/>
              <a:t>0</a:t>
            </a:r>
            <a:r>
              <a:rPr lang="es-ES"/>
              <a:t>, Z</a:t>
            </a:r>
            <a:r>
              <a:rPr lang="es-ES" baseline="-25000"/>
              <a:t>0</a:t>
            </a:r>
            <a:r>
              <a:rPr lang="es-ES"/>
              <a:t>, 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/>
              <a:t>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8EBB3-1E83-FEDE-9B9A-B94E107C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98773"/>
            <a:ext cx="12075887" cy="3599316"/>
          </a:xfrm>
        </p:spPr>
        <p:txBody>
          <a:bodyPr>
            <a:normAutofit/>
          </a:bodyPr>
          <a:lstStyle/>
          <a:p>
            <a:r>
              <a:rPr lang="es-ES" sz="2800" dirty="0"/>
              <a:t>Q: Es el conjunto de estados en los que puede estar el Control finito.</a:t>
            </a:r>
          </a:p>
          <a:p>
            <a:r>
              <a:rPr lang="es-ES" sz="2800" dirty="0">
                <a:sym typeface="Symbol"/>
              </a:rPr>
              <a:t>S</a:t>
            </a:r>
            <a:r>
              <a:rPr lang="es-ES" sz="2800" dirty="0"/>
              <a:t>: Los símbolos que se van a leer en la cinta</a:t>
            </a:r>
            <a:r>
              <a:rPr lang="es-ES" sz="2800" dirty="0">
                <a:sym typeface="Symbol"/>
              </a:rPr>
              <a:t>.</a:t>
            </a:r>
            <a:endParaRPr lang="es-CL" sz="2800" dirty="0"/>
          </a:p>
          <a:p>
            <a:r>
              <a:rPr lang="es-ES" sz="2800" dirty="0">
                <a:sym typeface="Symbol"/>
              </a:rPr>
              <a:t></a:t>
            </a:r>
            <a:r>
              <a:rPr lang="es-ES" sz="2800" dirty="0"/>
              <a:t>:El alfabeto de la pila. </a:t>
            </a:r>
          </a:p>
          <a:p>
            <a:r>
              <a:rPr lang="es-ES" sz="2800" dirty="0"/>
              <a:t>q</a:t>
            </a:r>
            <a:r>
              <a:rPr lang="es-ES" sz="2800" baseline="-25000" dirty="0"/>
              <a:t>0</a:t>
            </a:r>
            <a:r>
              <a:rPr lang="es-ES" sz="2800" dirty="0"/>
              <a:t>: Estado inicial.</a:t>
            </a:r>
          </a:p>
          <a:p>
            <a:r>
              <a:rPr lang="es-ES" sz="2800" dirty="0"/>
              <a:t>Z</a:t>
            </a:r>
            <a:r>
              <a:rPr lang="es-ES" sz="2800" baseline="-25000" dirty="0"/>
              <a:t>0</a:t>
            </a:r>
            <a:r>
              <a:rPr lang="es-ES" sz="2800" dirty="0"/>
              <a:t>:Símbolo inicial del </a:t>
            </a:r>
            <a:r>
              <a:rPr lang="es-ES" sz="2800" dirty="0" err="1"/>
              <a:t>stack</a:t>
            </a:r>
            <a:r>
              <a:rPr lang="es-ES" sz="2800" dirty="0">
                <a:sym typeface="Symbol"/>
              </a:rPr>
              <a:t>.</a:t>
            </a:r>
          </a:p>
          <a:p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 sz="2800" dirty="0"/>
              <a:t>: Conjunto de estados finales y es subconjunto de Q.</a:t>
            </a:r>
            <a:endParaRPr lang="es-ES" sz="2800" dirty="0">
              <a:sym typeface="Symbol"/>
            </a:endParaRPr>
          </a:p>
          <a:p>
            <a:r>
              <a:rPr lang="es-ES" sz="2800" dirty="0">
                <a:sym typeface="Symbol"/>
              </a:rPr>
              <a:t></a:t>
            </a:r>
            <a:r>
              <a:rPr lang="es-ES" sz="2800" dirty="0"/>
              <a:t>:Función de transición, representa </a:t>
            </a:r>
            <a:r>
              <a:rPr lang="es-ES" sz="3200" dirty="0"/>
              <a:t>Q</a:t>
            </a:r>
            <a:r>
              <a:rPr lang="es-ES" sz="3200" dirty="0">
                <a:sym typeface="Symbol"/>
              </a:rPr>
              <a:t></a:t>
            </a:r>
            <a:r>
              <a:rPr lang="es-ES" sz="3200" dirty="0"/>
              <a:t>*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4994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97"/>
    </mc:Choice>
    <mc:Fallback xmlns="">
      <p:transition spd="slow" advTm="537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2CE99-390E-FA3F-E11B-F4D4187A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Una solución</a:t>
            </a:r>
            <a:endParaRPr lang="es-CL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A70C02D-1DBD-7A4F-F21F-A4CE351C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Hagan las </a:t>
            </a:r>
            <a:r>
              <a:rPr lang="en-US" sz="1400" dirty="0" err="1"/>
              <a:t>transiciones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otro</a:t>
            </a:r>
            <a:r>
              <a:rPr lang="en-US" sz="1400" dirty="0"/>
              <a:t> </a:t>
            </a:r>
            <a:r>
              <a:rPr lang="en-US" sz="1400" dirty="0" err="1"/>
              <a:t>formato</a:t>
            </a:r>
            <a:r>
              <a:rPr lang="en-US" sz="1400" dirty="0"/>
              <a:t>.</a:t>
            </a:r>
          </a:p>
        </p:txBody>
      </p:sp>
      <p:pic>
        <p:nvPicPr>
          <p:cNvPr id="5" name="Marcador de contenido 4" descr="Un dibujo de un pizarrón blanco&#10;&#10;Descripción generada automáticamente con confianza media">
            <a:extLst>
              <a:ext uri="{FF2B5EF4-FFF2-40B4-BE49-F238E27FC236}">
                <a16:creationId xmlns:a16="http://schemas.microsoft.com/office/drawing/2014/main" id="{DF6F372C-225E-C0AB-8122-4F8BA0684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8" t="7411" r="5268" b="11778"/>
          <a:stretch/>
        </p:blipFill>
        <p:spPr>
          <a:xfrm rot="16200000">
            <a:off x="5971550" y="447537"/>
            <a:ext cx="4878560" cy="62694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"/>
    </mc:Choice>
    <mc:Fallback xmlns="">
      <p:transition spd="slow" advTm="26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1000-10A5-0AB4-CC5E-B567FE37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L = {0</a:t>
            </a:r>
            <a:r>
              <a:rPr lang="es-CO" baseline="30000" dirty="0"/>
              <a:t>2n</a:t>
            </a:r>
            <a:r>
              <a:rPr lang="es-CO" dirty="0"/>
              <a:t>1</a:t>
            </a:r>
            <a:r>
              <a:rPr lang="es-CO" baseline="30000" dirty="0"/>
              <a:t>n</a:t>
            </a:r>
            <a:r>
              <a:rPr lang="es-CO" dirty="0"/>
              <a:t> / n ≥ 0}, por </a:t>
            </a:r>
            <a:r>
              <a:rPr lang="es-CO" dirty="0" err="1"/>
              <a:t>stack</a:t>
            </a:r>
            <a:r>
              <a:rPr lang="es-CO" dirty="0"/>
              <a:t> vacío </a:t>
            </a:r>
            <a:br>
              <a:rPr lang="es-CO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90D68-3C41-F1BB-1F0F-4DFDE9DE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-Acepta el </a:t>
            </a:r>
            <a:r>
              <a:rPr lang="es-ES" dirty="0" err="1"/>
              <a:t>string</a:t>
            </a:r>
            <a:r>
              <a:rPr lang="es-ES" dirty="0"/>
              <a:t> vacío.</a:t>
            </a:r>
          </a:p>
          <a:p>
            <a:r>
              <a:rPr lang="es-ES" dirty="0"/>
              <a:t>La cantidad de ceros es el doble a la cantidad de unos.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DE510C-F3D1-332E-1E87-BB5D01AF7ACA}"/>
              </a:ext>
            </a:extLst>
          </p:cNvPr>
          <p:cNvSpPr txBox="1"/>
          <p:nvPr/>
        </p:nvSpPr>
        <p:spPr>
          <a:xfrm>
            <a:off x="10629900" y="753228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2.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2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"/>
    </mc:Choice>
    <mc:Fallback xmlns="">
      <p:transition spd="slow" advTm="13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0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4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6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52817E-8944-12C6-FBE0-8018B345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Una solución</a:t>
            </a:r>
          </a:p>
        </p:txBody>
      </p:sp>
      <p:pic>
        <p:nvPicPr>
          <p:cNvPr id="6" name="Imagen 5" descr="Pizarrón blanco con texto en letras negras sobre fondo blanco&#10;&#10;Descripción generada automáticamente con confianza media">
            <a:extLst>
              <a:ext uri="{FF2B5EF4-FFF2-40B4-BE49-F238E27FC236}">
                <a16:creationId xmlns:a16="http://schemas.microsoft.com/office/drawing/2014/main" id="{D11D544C-BD7B-43F5-7B95-4763B39040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334" r="16173" b="8889"/>
          <a:stretch/>
        </p:blipFill>
        <p:spPr>
          <a:xfrm rot="16200000">
            <a:off x="6067226" y="298518"/>
            <a:ext cx="4695722" cy="62609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"/>
    </mc:Choice>
    <mc:Fallback xmlns="">
      <p:transition spd="slow" advTm="14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A828B486-6AFF-5691-93A2-6ABAD06F9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60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7F7683-97E2-75BC-1A2B-84A20AB0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s-ES" dirty="0"/>
              <a:t>Sus transiciones </a:t>
            </a:r>
            <a:endParaRPr lang="es-C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671CB-633C-1C14-3310-8C9D0F86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Describir una APD para cada lenguaje.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F2674-2BBF-A7D7-6263-C0590CA5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06779" cy="3599316"/>
          </a:xfrm>
        </p:spPr>
        <p:txBody>
          <a:bodyPr/>
          <a:lstStyle/>
          <a:p>
            <a:r>
              <a:rPr lang="es-ES" sz="2400" dirty="0"/>
              <a:t>L = {1</a:t>
            </a:r>
            <a:r>
              <a:rPr lang="es-ES" sz="2400" baseline="30000" dirty="0"/>
              <a:t>n</a:t>
            </a:r>
            <a:r>
              <a:rPr lang="es-ES" sz="2400" dirty="0"/>
              <a:t> 0</a:t>
            </a:r>
            <a:r>
              <a:rPr lang="es-ES" sz="2400" baseline="30000" dirty="0"/>
              <a:t>n</a:t>
            </a:r>
            <a:r>
              <a:rPr lang="es-ES" sz="2400" dirty="0"/>
              <a:t> w / w ∈ (0+1)*, n ≥ 0} con estado final y </a:t>
            </a:r>
            <a:r>
              <a:rPr lang="es-ES" sz="2400" dirty="0" err="1"/>
              <a:t>stack</a:t>
            </a:r>
            <a:r>
              <a:rPr lang="es-ES" sz="2400" dirty="0"/>
              <a:t> vacío.</a:t>
            </a:r>
          </a:p>
          <a:p>
            <a:r>
              <a:rPr lang="es-ES" dirty="0"/>
              <a:t>N(M) = {</a:t>
            </a:r>
            <a:r>
              <a:rPr lang="es-ES" dirty="0" err="1"/>
              <a:t>ww</a:t>
            </a:r>
            <a:r>
              <a:rPr lang="es-ES" baseline="30000" dirty="0" err="1"/>
              <a:t>r</a:t>
            </a:r>
            <a:r>
              <a:rPr lang="es-ES" dirty="0"/>
              <a:t> / w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(0 + 1)*}, vaciando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r>
              <a:rPr lang="es-ES" dirty="0"/>
              <a:t>L = {w 0</a:t>
            </a:r>
            <a:r>
              <a:rPr lang="es-ES" baseline="30000" dirty="0"/>
              <a:t>k</a:t>
            </a:r>
            <a:r>
              <a:rPr lang="es-ES" dirty="0"/>
              <a:t> 1</a:t>
            </a:r>
            <a:r>
              <a:rPr lang="es-ES" baseline="30000" dirty="0"/>
              <a:t>k</a:t>
            </a:r>
            <a:r>
              <a:rPr lang="es-ES" dirty="0"/>
              <a:t> </a:t>
            </a:r>
            <a:r>
              <a:rPr lang="es-ES" dirty="0" err="1"/>
              <a:t>w</a:t>
            </a:r>
            <a:r>
              <a:rPr lang="es-ES" baseline="30000" dirty="0" err="1"/>
              <a:t>r</a:t>
            </a:r>
            <a:r>
              <a:rPr lang="es-ES" dirty="0"/>
              <a:t> / w ∈ (0+1)*, k &gt; 0} con estado final y sin vaciar </a:t>
            </a:r>
            <a:r>
              <a:rPr lang="es-ES" dirty="0" err="1"/>
              <a:t>stack</a:t>
            </a:r>
            <a:r>
              <a:rPr lang="es-ES" dirty="0"/>
              <a:t>.</a:t>
            </a:r>
            <a:endParaRPr lang="es-ES" sz="2400" dirty="0"/>
          </a:p>
          <a:p>
            <a:r>
              <a:rPr lang="es-ES" sz="2400" dirty="0"/>
              <a:t>L = {0</a:t>
            </a:r>
            <a:r>
              <a:rPr lang="es-ES" sz="2400" baseline="30000" dirty="0"/>
              <a:t>n</a:t>
            </a:r>
            <a:r>
              <a:rPr lang="es-ES" sz="2400" dirty="0"/>
              <a:t>1</a:t>
            </a:r>
            <a:r>
              <a:rPr lang="es-ES" sz="2400" baseline="30000" dirty="0"/>
              <a:t>m</a:t>
            </a:r>
            <a:r>
              <a:rPr lang="es-ES" sz="2400" dirty="0"/>
              <a:t>0</a:t>
            </a:r>
            <a:r>
              <a:rPr lang="es-ES" sz="2400" baseline="30000" dirty="0"/>
              <a:t>n–m </a:t>
            </a:r>
            <a:r>
              <a:rPr lang="es-ES" sz="2400" dirty="0"/>
              <a:t>/ n &gt; m ≥ 0}</a:t>
            </a:r>
          </a:p>
          <a:p>
            <a:r>
              <a:rPr lang="es-ES" dirty="0"/>
              <a:t>L={ [</a:t>
            </a:r>
            <a:r>
              <a:rPr lang="es-ES" baseline="30000" dirty="0"/>
              <a:t>n</a:t>
            </a:r>
            <a:r>
              <a:rPr lang="es-ES" dirty="0"/>
              <a:t>(</a:t>
            </a:r>
            <a:r>
              <a:rPr lang="es-ES" baseline="30000" dirty="0"/>
              <a:t>m </a:t>
            </a:r>
            <a:r>
              <a:rPr lang="es-ES" dirty="0"/>
              <a:t>)</a:t>
            </a:r>
            <a:r>
              <a:rPr lang="es-ES" baseline="30000" dirty="0"/>
              <a:t>m</a:t>
            </a:r>
            <a:r>
              <a:rPr lang="es-ES" dirty="0"/>
              <a:t>]</a:t>
            </a:r>
            <a:r>
              <a:rPr lang="es-ES" baseline="30000" dirty="0"/>
              <a:t>n</a:t>
            </a:r>
            <a:r>
              <a:rPr lang="es-ES" dirty="0"/>
              <a:t>; </a:t>
            </a:r>
            <a:r>
              <a:rPr lang="es-ES" dirty="0" err="1"/>
              <a:t>n,m</a:t>
            </a:r>
            <a:r>
              <a:rPr lang="es-ES" dirty="0"/>
              <a:t>&gt;1 }</a:t>
            </a:r>
          </a:p>
          <a:p>
            <a:endParaRPr lang="es-ES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97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0"/>
    </mc:Choice>
    <mc:Fallback xmlns="">
      <p:transition spd="slow" advTm="575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0CA07-0289-0A19-5A53-68137EC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98464-712C-DC20-2470-015DC8A3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hagan el </a:t>
            </a:r>
            <a:r>
              <a:rPr lang="es-ES" dirty="0" err="1"/>
              <a:t>automata</a:t>
            </a:r>
            <a:r>
              <a:rPr lang="es-ES" dirty="0"/>
              <a:t> traten de hacer las transiciones como en la diapo 18, de esta manera se darán cuenta que para un solo </a:t>
            </a:r>
            <a:r>
              <a:rPr lang="es-ES" dirty="0" err="1"/>
              <a:t>string</a:t>
            </a:r>
            <a:r>
              <a:rPr lang="es-ES" dirty="0"/>
              <a:t> salen múltiples rutas, pero lo importante es que con una los acepte, siempre y cuando el </a:t>
            </a:r>
            <a:r>
              <a:rPr lang="es-ES" dirty="0" err="1"/>
              <a:t>string</a:t>
            </a:r>
            <a:r>
              <a:rPr lang="es-ES" dirty="0"/>
              <a:t> este dentro del lenguaje pedido.</a:t>
            </a:r>
          </a:p>
          <a:p>
            <a:r>
              <a:rPr lang="es-ES" dirty="0"/>
              <a:t>Cuando estén haciendo la ruta habrán casos en los que </a:t>
            </a:r>
            <a:r>
              <a:rPr lang="es-ES" dirty="0" err="1"/>
              <a:t>strigns</a:t>
            </a:r>
            <a:r>
              <a:rPr lang="es-ES" dirty="0"/>
              <a:t> más pequeños del que están evaluando ya los aceptó, esto no significa que esté malo, lo que pasa es que el </a:t>
            </a:r>
            <a:r>
              <a:rPr lang="es-ES" dirty="0" err="1"/>
              <a:t>string</a:t>
            </a:r>
            <a:r>
              <a:rPr lang="es-ES" dirty="0"/>
              <a:t> que ya se aceptó es un prefijo, en todo caso, evaluar que el </a:t>
            </a:r>
            <a:r>
              <a:rPr lang="es-ES" dirty="0" err="1"/>
              <a:t>string</a:t>
            </a:r>
            <a:r>
              <a:rPr lang="es-ES" dirty="0"/>
              <a:t> ya aceptado esté dentro del lenguaje, porque sino el APD estaría malo.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07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82"/>
    </mc:Choice>
    <mc:Fallback xmlns="">
      <p:transition spd="slow" advTm="8988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133DE-4614-597F-E50B-AF04F89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Symbol"/>
              </a:rPr>
              <a:t>Links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B7EAE-A78A-43B4-746A-2237EAB5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https://www.youtube.com/watch?v=LSvWty6sRjY&amp;t=1256s&amp;ab_channel=PepeCantoral%2CPh.D</a:t>
            </a:r>
            <a:r>
              <a:rPr lang="es-CL" dirty="0"/>
              <a:t>.</a:t>
            </a:r>
          </a:p>
          <a:p>
            <a:r>
              <a:rPr lang="es-CL" dirty="0">
                <a:hlinkClick r:id="rId3"/>
              </a:rPr>
              <a:t>https://www.youtube.com/watch?v=wKYg3ZG5n34&amp;t=98s&amp;ab_channel=PepeCantoral%2CPh.D</a:t>
            </a:r>
            <a:r>
              <a:rPr lang="es-CL" dirty="0"/>
              <a:t>.</a:t>
            </a:r>
          </a:p>
          <a:p>
            <a:r>
              <a:rPr lang="es-CL" dirty="0">
                <a:hlinkClick r:id="rId4"/>
              </a:rPr>
              <a:t>https://www.youtube.com/watch?v=4ejIAmp_Atw&amp;list=PLgbkHfIjE2vUFBvwx3k02sVz69M7yFjgT&amp;ab_channel=NesoAcademy</a:t>
            </a:r>
            <a:r>
              <a:rPr lang="es-CL" dirty="0"/>
              <a:t> lista de videos.</a:t>
            </a:r>
          </a:p>
          <a:p>
            <a:r>
              <a:rPr lang="es-CL" dirty="0">
                <a:hlinkClick r:id="rId5"/>
              </a:rPr>
              <a:t>https://www.youtube.com/watch?v=K_kYGkeP3L8&amp;ab_channel=AnitaR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57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"/>
    </mc:Choice>
    <mc:Fallback xmlns="">
      <p:transition spd="slow" advTm="11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FEF53-6A5C-3289-1AE1-1D17FA9F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F29AF-9A8F-8A2B-34A8-AD32E620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0647"/>
            <a:ext cx="9613861" cy="4692577"/>
          </a:xfrm>
        </p:spPr>
        <p:txBody>
          <a:bodyPr>
            <a:normAutofit/>
          </a:bodyPr>
          <a:lstStyle/>
          <a:p>
            <a:r>
              <a:rPr lang="es-ES" dirty="0"/>
              <a:t>Una cinta infinita la cual se divide en celdas</a:t>
            </a:r>
          </a:p>
          <a:p>
            <a:pPr lvl="1"/>
            <a:r>
              <a:rPr lang="es-ES" dirty="0"/>
              <a:t>Cada celda solo tiene un carácter del alfabeto dado.</a:t>
            </a:r>
          </a:p>
          <a:p>
            <a:pPr lvl="1"/>
            <a:r>
              <a:rPr lang="es-ES" dirty="0"/>
              <a:t>En la parte más a la izquierda de la cinta se encontrará el </a:t>
            </a:r>
            <a:r>
              <a:rPr lang="es-ES" dirty="0" err="1"/>
              <a:t>string</a:t>
            </a:r>
            <a:r>
              <a:rPr lang="es-ES" dirty="0"/>
              <a:t> a analizar.</a:t>
            </a:r>
          </a:p>
          <a:p>
            <a:r>
              <a:rPr lang="es-ES" dirty="0"/>
              <a:t>Una pila </a:t>
            </a:r>
          </a:p>
          <a:p>
            <a:pPr lvl="1"/>
            <a:r>
              <a:rPr lang="es-ES" dirty="0"/>
              <a:t>Que almacena caracteres.</a:t>
            </a:r>
          </a:p>
          <a:p>
            <a:r>
              <a:rPr lang="es-ES" dirty="0"/>
              <a:t>Para hacer la transición de estado, el control infinito debe evaluar la combinación (</a:t>
            </a:r>
            <a:r>
              <a:rPr lang="es-ES" dirty="0" err="1"/>
              <a:t>q,w,P</a:t>
            </a:r>
            <a:r>
              <a:rPr lang="es-ES" dirty="0"/>
              <a:t>); </a:t>
            </a:r>
          </a:p>
          <a:p>
            <a:pPr lvl="1"/>
            <a:r>
              <a:rPr lang="es-ES" sz="2000" dirty="0" err="1"/>
              <a:t>q</a:t>
            </a:r>
            <a:r>
              <a:rPr lang="es-ES" baseline="-25000" dirty="0" err="1"/>
              <a:t>n</a:t>
            </a:r>
            <a:r>
              <a:rPr lang="es-ES" dirty="0"/>
              <a:t>: representa el estado en el que está.</a:t>
            </a:r>
          </a:p>
          <a:p>
            <a:pPr lvl="1"/>
            <a:r>
              <a:rPr lang="es-ES" dirty="0"/>
              <a:t>w:El </a:t>
            </a:r>
            <a:r>
              <a:rPr lang="es-ES" dirty="0" err="1"/>
              <a:t>string</a:t>
            </a:r>
            <a:r>
              <a:rPr lang="es-ES" dirty="0"/>
              <a:t> que se está leyendo.</a:t>
            </a:r>
          </a:p>
          <a:p>
            <a:pPr lvl="1"/>
            <a:r>
              <a:rPr lang="es-ES" dirty="0"/>
              <a:t>P:El último símbolo de la pila.</a:t>
            </a:r>
          </a:p>
          <a:p>
            <a:pPr lvl="1"/>
            <a:r>
              <a:rPr lang="es-ES" dirty="0"/>
              <a:t>Dado la combinación del estado, el primer símbolo del </a:t>
            </a:r>
            <a:r>
              <a:rPr lang="es-ES" dirty="0" err="1"/>
              <a:t>string</a:t>
            </a:r>
            <a:r>
              <a:rPr lang="es-ES" dirty="0"/>
              <a:t> y el último símbolo del </a:t>
            </a:r>
            <a:r>
              <a:rPr lang="es-ES" dirty="0" err="1"/>
              <a:t>stack</a:t>
            </a:r>
            <a:r>
              <a:rPr lang="es-ES" dirty="0"/>
              <a:t>, se </a:t>
            </a:r>
            <a:r>
              <a:rPr lang="es-ES" dirty="0" err="1"/>
              <a:t>evalua</a:t>
            </a:r>
            <a:r>
              <a:rPr lang="es-ES" dirty="0"/>
              <a:t> si es que se agrega (</a:t>
            </a:r>
            <a:r>
              <a:rPr lang="es-ES" dirty="0" err="1"/>
              <a:t>push</a:t>
            </a:r>
            <a:r>
              <a:rPr lang="es-ES" dirty="0"/>
              <a:t>), elimina(pop) o se reescribe el último símbolo del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60"/>
    </mc:Choice>
    <mc:Fallback xmlns="">
      <p:transition spd="slow" advTm="655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69F9524-1942-FCCB-DD3D-727D905D0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65797"/>
              </p:ext>
            </p:extLst>
          </p:nvPr>
        </p:nvGraphicFramePr>
        <p:xfrm>
          <a:off x="6546047" y="1432268"/>
          <a:ext cx="2262974" cy="274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74">
                  <a:extLst>
                    <a:ext uri="{9D8B030D-6E8A-4147-A177-3AD203B41FA5}">
                      <a16:colId xmlns:a16="http://schemas.microsoft.com/office/drawing/2014/main" val="2965418208"/>
                    </a:ext>
                  </a:extLst>
                </a:gridCol>
              </a:tblGrid>
              <a:tr h="451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Z</a:t>
                      </a:r>
                      <a:r>
                        <a:rPr lang="es-ES" sz="20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44656"/>
                  </a:ext>
                </a:extLst>
              </a:tr>
              <a:tr h="451514"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85208"/>
                  </a:ext>
                </a:extLst>
              </a:tr>
              <a:tr h="451514"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93316"/>
                  </a:ext>
                </a:extLst>
              </a:tr>
              <a:tr h="451514"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4715"/>
                  </a:ext>
                </a:extLst>
              </a:tr>
              <a:tr h="451514"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6848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/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23903"/>
                  </a:ext>
                </a:extLst>
              </a:tr>
            </a:tbl>
          </a:graphicData>
        </a:graphic>
      </p:graphicFrame>
      <p:sp>
        <p:nvSpPr>
          <p:cNvPr id="5" name="Globo: flecha derecha e izquierda 4">
            <a:extLst>
              <a:ext uri="{FF2B5EF4-FFF2-40B4-BE49-F238E27FC236}">
                <a16:creationId xmlns:a16="http://schemas.microsoft.com/office/drawing/2014/main" id="{7B8B2EB8-4212-C449-46E2-BB13115E38D6}"/>
              </a:ext>
            </a:extLst>
          </p:cNvPr>
          <p:cNvSpPr/>
          <p:nvPr/>
        </p:nvSpPr>
        <p:spPr>
          <a:xfrm rot="5400000">
            <a:off x="2384404" y="1526577"/>
            <a:ext cx="1014115" cy="1410102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916C9B-661C-FCEC-FCD7-FE7BFDC9A80C}"/>
              </a:ext>
            </a:extLst>
          </p:cNvPr>
          <p:cNvSpPr txBox="1"/>
          <p:nvPr/>
        </p:nvSpPr>
        <p:spPr>
          <a:xfrm>
            <a:off x="1708202" y="1055596"/>
            <a:ext cx="236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Control Finito</a:t>
            </a:r>
            <a:endParaRPr lang="es-CL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F42D58-42B9-7547-DD61-C56B92934C75}"/>
              </a:ext>
            </a:extLst>
          </p:cNvPr>
          <p:cNvSpPr txBox="1"/>
          <p:nvPr/>
        </p:nvSpPr>
        <p:spPr>
          <a:xfrm>
            <a:off x="6507820" y="912022"/>
            <a:ext cx="236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Stack</a:t>
            </a:r>
            <a:endParaRPr lang="es-CL" sz="2400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E8E8DA7-7629-4C1C-4AAF-3B8D2993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27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"/>
    </mc:Choice>
    <mc:Fallback xmlns="">
      <p:transition spd="slow" advTm="35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AFB5-F562-1E85-CC71-3CBC0E07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acepta un </a:t>
            </a:r>
            <a:r>
              <a:rPr lang="es-ES" dirty="0" err="1"/>
              <a:t>string</a:t>
            </a:r>
            <a:r>
              <a:rPr lang="es-ES" dirty="0"/>
              <a:t> el APD?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9628C-03B2-6C9C-9C07-1106125C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tres estrategias</a:t>
            </a:r>
          </a:p>
          <a:p>
            <a:pPr lvl="1"/>
            <a:r>
              <a:rPr lang="es-ES" dirty="0"/>
              <a:t>1-.Al terminar de leer el </a:t>
            </a:r>
            <a:r>
              <a:rPr lang="es-ES" dirty="0" err="1"/>
              <a:t>string</a:t>
            </a:r>
            <a:r>
              <a:rPr lang="es-ES" dirty="0"/>
              <a:t> el APD está en un estado final.</a:t>
            </a:r>
          </a:p>
          <a:p>
            <a:pPr lvl="1"/>
            <a:r>
              <a:rPr lang="es-ES" dirty="0"/>
              <a:t>2-.Al terminar de leer el </a:t>
            </a:r>
            <a:r>
              <a:rPr lang="es-ES" dirty="0" err="1"/>
              <a:t>string</a:t>
            </a:r>
            <a:r>
              <a:rPr lang="es-ES" dirty="0"/>
              <a:t> el APD dejó su pila vacía (</a:t>
            </a:r>
            <a:r>
              <a:rPr lang="es-ES" dirty="0" err="1"/>
              <a:t>q</a:t>
            </a:r>
            <a:r>
              <a:rPr lang="es-ES" baseline="-25000" dirty="0" err="1"/>
              <a:t>n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.</a:t>
            </a:r>
          </a:p>
          <a:p>
            <a:pPr lvl="1"/>
            <a:r>
              <a:rPr lang="es-ES" dirty="0"/>
              <a:t>3-.Una combinación de las 2 estrategias anteriores</a:t>
            </a:r>
          </a:p>
          <a:p>
            <a:pPr lvl="1"/>
            <a:r>
              <a:rPr lang="es-ES" dirty="0"/>
              <a:t>Se recuerda que el APD </a:t>
            </a:r>
            <a:r>
              <a:rPr lang="es-ES" b="1" u="sng" dirty="0"/>
              <a:t>acepta el </a:t>
            </a:r>
            <a:r>
              <a:rPr lang="es-ES" b="1" u="sng" dirty="0" err="1"/>
              <a:t>string</a:t>
            </a:r>
            <a:r>
              <a:rPr lang="es-ES" b="1" u="sng" dirty="0"/>
              <a:t> si en alguno de los caminos posibles alcanza la condición de aceptación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980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3"/>
    </mc:Choice>
    <mc:Fallback xmlns="">
      <p:transition spd="slow" advTm="662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E25B4-6EAB-8CBB-050E-5D630918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y Ejercicios.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161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"/>
    </mc:Choice>
    <mc:Fallback xmlns="">
      <p:transition spd="slow" advTm="8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AAC54-F7A1-3BB8-94E2-C4D1F8C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N(M) = {w2w</a:t>
            </a:r>
            <a:r>
              <a:rPr lang="es-ES" baseline="30000" dirty="0"/>
              <a:t>r</a:t>
            </a:r>
            <a:r>
              <a:rPr lang="es-ES" dirty="0"/>
              <a:t> / w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(0 + 1)*} </a:t>
            </a:r>
            <a:br>
              <a:rPr lang="es-ES" dirty="0"/>
            </a:br>
            <a:r>
              <a:rPr lang="es-ES" dirty="0"/>
              <a:t>Construir APD que acepte por pila vacía.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B1BD6-60AB-26AC-EDDF-0AC07D60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1-. ¿Qué me dice el lenguaje? </a:t>
            </a:r>
            <a:r>
              <a:rPr lang="es-ES" sz="2400" dirty="0"/>
              <a:t>L={</a:t>
            </a:r>
            <a:r>
              <a:rPr lang="es-ES" sz="2800" dirty="0">
                <a:sym typeface="Symbol"/>
              </a:rPr>
              <a:t>2</a:t>
            </a:r>
            <a:r>
              <a:rPr lang="es-ES" sz="2400" dirty="0"/>
              <a:t>,01210,0012100,010121010…].</a:t>
            </a:r>
          </a:p>
          <a:p>
            <a:r>
              <a:rPr lang="es-ES" sz="2800" dirty="0"/>
              <a:t>2-.Elegir una estrategia para construir el APD.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53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73"/>
    </mc:Choice>
    <mc:Fallback xmlns="">
      <p:transition spd="slow" advTm="390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9BA13-EFC6-8E44-D7C2-070DCE12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8D257-9DE9-5430-3D44-FAB402D2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ir leyendo la cinta se debe ir agregando un símbolo(</a:t>
            </a:r>
            <a:r>
              <a:rPr lang="es-ES" dirty="0" err="1"/>
              <a:t>ej</a:t>
            </a:r>
            <a:r>
              <a:rPr lang="es-ES" dirty="0"/>
              <a:t> U para 1 y C para 0)</a:t>
            </a:r>
            <a:r>
              <a:rPr lang="es-CL" dirty="0"/>
              <a:t> por cada símbolo que se lea de la cinta hasta encontrar el 2, a partir de este número empezaremos a eliminar los símbolos de la pila hasta vaciar la pila.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5"/>
    </mc:Choice>
    <mc:Fallback xmlns="">
      <p:transition spd="slow" advTm="404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9CB27-370A-7174-10BA-3886F92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APD(Grafos y transiciones)</a:t>
            </a:r>
            <a:endParaRPr lang="es-CL" dirty="0"/>
          </a:p>
        </p:txBody>
      </p:sp>
      <p:pic>
        <p:nvPicPr>
          <p:cNvPr id="6" name="Marcador de contenido 5" descr="Un pizarrón con un texto en blanco&#10;&#10;Descripción generada automáticamente con confianza media">
            <a:extLst>
              <a:ext uri="{FF2B5EF4-FFF2-40B4-BE49-F238E27FC236}">
                <a16:creationId xmlns:a16="http://schemas.microsoft.com/office/drawing/2014/main" id="{AFFDD518-B364-D6D7-BC10-B6979C4EF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90" b="13529"/>
          <a:stretch/>
        </p:blipFill>
        <p:spPr>
          <a:xfrm rot="16200000">
            <a:off x="1039185" y="1724952"/>
            <a:ext cx="3806898" cy="508923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F8F01A-9EB1-E0FB-C64D-E7ECEE53162F}"/>
              </a:ext>
            </a:extLst>
          </p:cNvPr>
          <p:cNvSpPr txBox="1"/>
          <p:nvPr/>
        </p:nvSpPr>
        <p:spPr>
          <a:xfrm>
            <a:off x="10629900" y="753228"/>
            <a:ext cx="156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Ej.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5F3F7784-5A65-ACA6-AEEA-A791AEF34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2"/>
          <a:stretch/>
        </p:blipFill>
        <p:spPr>
          <a:xfrm>
            <a:off x="6664338" y="508000"/>
            <a:ext cx="5129645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4"/>
    </mc:Choice>
    <mc:Fallback xmlns="">
      <p:transition spd="slow" advTm="304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4.2|11.5|2.2|2.6|0.6|1.2|1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4693</TotalTime>
  <Words>2321</Words>
  <Application>Microsoft Office PowerPoint</Application>
  <PresentationFormat>Panorámica</PresentationFormat>
  <Paragraphs>498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Trebuchet MS</vt:lpstr>
      <vt:lpstr>Berlín</vt:lpstr>
      <vt:lpstr>Autómata Push Down(APD)</vt:lpstr>
      <vt:lpstr>Un APD es M = (Q, S, , , q0, Z0, F)</vt:lpstr>
      <vt:lpstr>Componentes</vt:lpstr>
      <vt:lpstr>Componentes</vt:lpstr>
      <vt:lpstr>¿Cómo acepta un string el APD?</vt:lpstr>
      <vt:lpstr>Ejemplos y Ejercicios.</vt:lpstr>
      <vt:lpstr>N(M) = {w2wr / w(0 + 1)*}  Construir APD que acepte por pila vacía.</vt:lpstr>
      <vt:lpstr>Estrategia </vt:lpstr>
      <vt:lpstr>APD(Grafos y transiciones)</vt:lpstr>
      <vt:lpstr>Probemos w=01210</vt:lpstr>
      <vt:lpstr>Probemos w=01210</vt:lpstr>
      <vt:lpstr>Probemos w=01210</vt:lpstr>
      <vt:lpstr>Probemos w=01210</vt:lpstr>
      <vt:lpstr>Probemos w=01210</vt:lpstr>
      <vt:lpstr>Probemos w=01210</vt:lpstr>
      <vt:lpstr>Probemos w=01210</vt:lpstr>
      <vt:lpstr>Probemos w=01210</vt:lpstr>
      <vt:lpstr>Probemos w=01210</vt:lpstr>
      <vt:lpstr>L = {1n 0n w / w ∈ (0+1)*, n ≥ 0} con estado final y vaciando stack .</vt:lpstr>
      <vt:lpstr>Una solución</vt:lpstr>
      <vt:lpstr>L = {02n1n / n ≥ 0}, por stack vacío  </vt:lpstr>
      <vt:lpstr>Una solución</vt:lpstr>
      <vt:lpstr>Sus transiciones </vt:lpstr>
      <vt:lpstr>Describir una APD para cada lenguaje.</vt:lpstr>
      <vt:lpstr>Tips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Push Down(APD)</dc:title>
  <dc:creator>Claudio Cortes</dc:creator>
  <cp:lastModifiedBy>Claudio Cortes</cp:lastModifiedBy>
  <cp:revision>6</cp:revision>
  <dcterms:created xsi:type="dcterms:W3CDTF">2023-03-16T14:10:43Z</dcterms:created>
  <dcterms:modified xsi:type="dcterms:W3CDTF">2023-06-21T23:47:04Z</dcterms:modified>
</cp:coreProperties>
</file>