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A2E9-3939-3500-37B8-C33729A9F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ES" dirty="0"/>
              <a:t>Lema del Bombeo para lenguajes de libre contexto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5FEF5-5C19-034D-AB92-0061C3830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Claudio Cortés Mondaca</a:t>
            </a:r>
          </a:p>
          <a:p>
            <a:r>
              <a:rPr lang="es-ES" dirty="0"/>
              <a:t>Fundamentos de la computación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747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FB437-CA82-0661-040B-8F66893F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L={w pertenece {</a:t>
            </a:r>
            <a:r>
              <a:rPr lang="es-ES" dirty="0" err="1"/>
              <a:t>a,b,c</a:t>
            </a:r>
            <a:r>
              <a:rPr lang="es-ES" dirty="0"/>
              <a:t>}*, tal que hay más </a:t>
            </a:r>
            <a:r>
              <a:rPr lang="es-ES" dirty="0" err="1"/>
              <a:t>c’s</a:t>
            </a:r>
            <a:r>
              <a:rPr lang="es-ES" dirty="0"/>
              <a:t> que </a:t>
            </a:r>
            <a:r>
              <a:rPr lang="es-ES" dirty="0" err="1"/>
              <a:t>a’s,b’s</a:t>
            </a:r>
            <a:r>
              <a:rPr lang="es-ES" dirty="0"/>
              <a:t> o </a:t>
            </a:r>
            <a:r>
              <a:rPr lang="es-ES" dirty="0" err="1"/>
              <a:t>d´s</a:t>
            </a:r>
            <a:r>
              <a:rPr lang="es-ES" dirty="0"/>
              <a:t>}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7386D-E46A-D439-8842-20FEF06D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72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75BD1-93CC-ED56-AFFC-6C74A27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CB0F3-DB99-934C-7D88-FF51AA50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para probar que un lenguaje de libre contexto no lo es.</a:t>
            </a:r>
          </a:p>
          <a:p>
            <a:r>
              <a:rPr lang="es-ES" dirty="0"/>
              <a:t>Se prueba que un lenguaje de libre contexto no lo es mediante de la contradicción.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01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E0ADE-E90A-27E7-1199-C6FFDA94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tengo?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5CC08-ADC2-B636-964E-2210406C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93972"/>
            <a:ext cx="9613861" cy="4864027"/>
          </a:xfrm>
        </p:spPr>
        <p:txBody>
          <a:bodyPr>
            <a:normAutofit/>
          </a:bodyPr>
          <a:lstStyle/>
          <a:p>
            <a:r>
              <a:rPr lang="es-ES" sz="4000" dirty="0"/>
              <a:t>Sea L el LLC.</a:t>
            </a:r>
          </a:p>
          <a:p>
            <a:r>
              <a:rPr lang="es-ES" sz="4000" dirty="0"/>
              <a:t>P la constante de bombeo.</a:t>
            </a:r>
          </a:p>
          <a:p>
            <a:r>
              <a:rPr lang="es-ES" sz="4000" dirty="0"/>
              <a:t>S el </a:t>
            </a:r>
            <a:r>
              <a:rPr lang="es-ES" sz="4000" dirty="0" err="1"/>
              <a:t>string</a:t>
            </a:r>
            <a:r>
              <a:rPr lang="es-ES" sz="4000" dirty="0"/>
              <a:t> que está en L.</a:t>
            </a:r>
          </a:p>
          <a:p>
            <a:r>
              <a:rPr lang="es-ES" sz="4000" dirty="0"/>
              <a:t>|S|&gt;=P</a:t>
            </a:r>
          </a:p>
          <a:p>
            <a:r>
              <a:rPr lang="es-ES" sz="4000" dirty="0"/>
              <a:t>S se divide en 5.</a:t>
            </a:r>
          </a:p>
          <a:p>
            <a:r>
              <a:rPr lang="es-ES" sz="4000" dirty="0"/>
              <a:t>S=</a:t>
            </a:r>
            <a:r>
              <a:rPr lang="es-ES" sz="4000" dirty="0" err="1"/>
              <a:t>uvxyz</a:t>
            </a:r>
            <a:endParaRPr lang="es-ES" sz="4000" dirty="0"/>
          </a:p>
          <a:p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5197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95499-DA56-38EE-8A4A-22385DB9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Para que sea un LLC debe cumplir lo siguiente</a:t>
            </a:r>
            <a:br>
              <a:rPr lang="es-ES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352C1-09BD-E34D-92B7-2EC98E6B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err="1"/>
              <a:t>uv</a:t>
            </a:r>
            <a:r>
              <a:rPr lang="es-ES" sz="3200" baseline="30000" dirty="0" err="1"/>
              <a:t>i</a:t>
            </a:r>
            <a:r>
              <a:rPr lang="es-ES" sz="3200" dirty="0" err="1"/>
              <a:t>xy</a:t>
            </a:r>
            <a:r>
              <a:rPr lang="es-ES" sz="3200" baseline="30000" dirty="0" err="1"/>
              <a:t>i</a:t>
            </a:r>
            <a:r>
              <a:rPr lang="es-ES" sz="3200" dirty="0" err="1"/>
              <a:t>z</a:t>
            </a:r>
            <a:r>
              <a:rPr lang="es-ES" sz="3200" dirty="0"/>
              <a:t> sigan perteneciendo al lenguaje con i&gt;=0</a:t>
            </a:r>
          </a:p>
          <a:p>
            <a:r>
              <a:rPr lang="es-ES" sz="3200" dirty="0"/>
              <a:t>|</a:t>
            </a:r>
            <a:r>
              <a:rPr lang="es-ES" sz="3200" dirty="0" err="1"/>
              <a:t>vy</a:t>
            </a:r>
            <a:r>
              <a:rPr lang="es-ES" sz="3200" dirty="0"/>
              <a:t>|&gt;0</a:t>
            </a:r>
          </a:p>
          <a:p>
            <a:r>
              <a:rPr lang="es-ES" sz="3200" dirty="0"/>
              <a:t>|</a:t>
            </a:r>
            <a:r>
              <a:rPr lang="es-ES" sz="3200" dirty="0" err="1"/>
              <a:t>vxy</a:t>
            </a:r>
            <a:r>
              <a:rPr lang="es-ES" sz="3200" dirty="0"/>
              <a:t>|&lt;=P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44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3818-C319-F262-2959-B01D04DB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7DE0C-404F-729B-8A5B-F3B0757D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87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A2CF8-E6FF-8895-E74D-51304D23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L={</a:t>
            </a:r>
            <a:r>
              <a:rPr lang="es-ES" dirty="0" err="1"/>
              <a:t>a</a:t>
            </a:r>
            <a:r>
              <a:rPr lang="es-ES" baseline="30000" dirty="0" err="1"/>
              <a:t>n</a:t>
            </a:r>
            <a:r>
              <a:rPr lang="es-ES" dirty="0" err="1"/>
              <a:t>b</a:t>
            </a:r>
            <a:r>
              <a:rPr lang="es-ES" baseline="30000" dirty="0" err="1"/>
              <a:t>n</a:t>
            </a:r>
            <a:r>
              <a:rPr lang="es-ES" dirty="0" err="1"/>
              <a:t>c</a:t>
            </a:r>
            <a:r>
              <a:rPr lang="es-ES" baseline="30000" dirty="0" err="1"/>
              <a:t>n</a:t>
            </a:r>
            <a:r>
              <a:rPr lang="es-ES" baseline="30000" dirty="0"/>
              <a:t> </a:t>
            </a:r>
            <a:r>
              <a:rPr lang="es-ES" dirty="0"/>
              <a:t>| n&gt;=0} probar que no es LLC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08EA7-8054-5461-64E8-FBC5978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6586"/>
            <a:ext cx="9613861" cy="4521127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/>
              <a:t>Elegir la constante de bombeo P;</a:t>
            </a:r>
          </a:p>
          <a:p>
            <a:r>
              <a:rPr lang="es-CL" sz="3200" dirty="0"/>
              <a:t>Elegir un </a:t>
            </a:r>
            <a:r>
              <a:rPr lang="es-CL" sz="3200" dirty="0" err="1"/>
              <a:t>string</a:t>
            </a:r>
            <a:r>
              <a:rPr lang="es-CL" sz="3200" dirty="0"/>
              <a:t> del lenguaje para bombearlo.</a:t>
            </a:r>
          </a:p>
          <a:p>
            <a:r>
              <a:rPr lang="es-CL" sz="3200" dirty="0"/>
              <a:t>S=</a:t>
            </a:r>
            <a:r>
              <a:rPr lang="es-CL" sz="3200" dirty="0" err="1"/>
              <a:t>aabbcc</a:t>
            </a:r>
            <a:endParaRPr lang="es-CL" sz="3200" dirty="0"/>
          </a:p>
          <a:p>
            <a:r>
              <a:rPr lang="es-CL" sz="3200" dirty="0"/>
              <a:t>Dividir S en </a:t>
            </a:r>
            <a:r>
              <a:rPr lang="es-CL" sz="3200" dirty="0" err="1"/>
              <a:t>uvxyz</a:t>
            </a:r>
            <a:endParaRPr lang="es-CL" sz="3200" dirty="0"/>
          </a:p>
          <a:p>
            <a:r>
              <a:rPr lang="es-CL" sz="3200" dirty="0"/>
              <a:t>u=a</a:t>
            </a:r>
          </a:p>
          <a:p>
            <a:r>
              <a:rPr lang="es-CL" sz="3200" dirty="0"/>
              <a:t>v=a</a:t>
            </a:r>
          </a:p>
          <a:p>
            <a:r>
              <a:rPr lang="es-CL" sz="3200" dirty="0"/>
              <a:t>x=</a:t>
            </a:r>
            <a:r>
              <a:rPr lang="es-CL" sz="3200" dirty="0" err="1"/>
              <a:t>bb</a:t>
            </a:r>
            <a:endParaRPr lang="es-CL" sz="3200" dirty="0"/>
          </a:p>
          <a:p>
            <a:r>
              <a:rPr lang="es-CL" sz="3200" dirty="0"/>
              <a:t>y=c </a:t>
            </a:r>
          </a:p>
          <a:p>
            <a:r>
              <a:rPr lang="es-CL" sz="3200" dirty="0"/>
              <a:t>z=c.</a:t>
            </a:r>
          </a:p>
        </p:txBody>
      </p:sp>
    </p:spTree>
    <p:extLst>
      <p:ext uri="{BB962C8B-B14F-4D97-AF65-F5344CB8AC3E}">
        <p14:creationId xmlns:p14="http://schemas.microsoft.com/office/powerpoint/2010/main" val="970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07B8D-9966-C5EE-B393-6BA56FF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Iterarar</a:t>
            </a:r>
            <a:r>
              <a:rPr lang="es-ES" dirty="0"/>
              <a:t> con </a:t>
            </a:r>
            <a:r>
              <a:rPr lang="es-ES" sz="3600" dirty="0" err="1"/>
              <a:t>uv</a:t>
            </a:r>
            <a:r>
              <a:rPr lang="es-ES" sz="3600" baseline="30000" dirty="0" err="1"/>
              <a:t>i</a:t>
            </a:r>
            <a:r>
              <a:rPr lang="es-ES" sz="3600" dirty="0" err="1"/>
              <a:t>xy</a:t>
            </a:r>
            <a:r>
              <a:rPr lang="es-ES" sz="3600" baseline="30000" dirty="0" err="1"/>
              <a:t>i</a:t>
            </a:r>
            <a:r>
              <a:rPr lang="es-ES" sz="3600" dirty="0" err="1"/>
              <a:t>z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0AD70-A33C-1C87-C4E2-521C8C8D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caso para i=2</a:t>
            </a:r>
          </a:p>
          <a:p>
            <a:r>
              <a:rPr lang="es-ES" sz="3200" dirty="0"/>
              <a:t>uv</a:t>
            </a:r>
            <a:r>
              <a:rPr lang="es-ES" sz="3200" baseline="30000" dirty="0"/>
              <a:t>2</a:t>
            </a:r>
            <a:r>
              <a:rPr lang="es-ES" sz="3200" dirty="0"/>
              <a:t>xy</a:t>
            </a:r>
            <a:r>
              <a:rPr lang="es-ES" sz="3200" baseline="30000" dirty="0"/>
              <a:t>2</a:t>
            </a:r>
            <a:r>
              <a:rPr lang="es-ES" sz="3200" dirty="0"/>
              <a:t>z</a:t>
            </a:r>
          </a:p>
          <a:p>
            <a:r>
              <a:rPr lang="es-ES" sz="3200" dirty="0" err="1"/>
              <a:t>aaabbcccc</a:t>
            </a:r>
            <a:endParaRPr lang="es-ES" sz="3200" dirty="0"/>
          </a:p>
          <a:p>
            <a:r>
              <a:rPr lang="es-ES" sz="3200" dirty="0"/>
              <a:t>El </a:t>
            </a:r>
            <a:r>
              <a:rPr lang="es-ES" sz="3200" dirty="0" err="1"/>
              <a:t>string</a:t>
            </a:r>
            <a:r>
              <a:rPr lang="es-ES" sz="3200" dirty="0"/>
              <a:t> no está en el </a:t>
            </a:r>
            <a:r>
              <a:rPr lang="es-ES" sz="3200" dirty="0" err="1"/>
              <a:t>lengauje</a:t>
            </a:r>
            <a:r>
              <a:rPr lang="es-ES" sz="3200" dirty="0"/>
              <a:t>, por lo tanto no es un LLC.</a:t>
            </a: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6269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8816F-3B0C-5A63-7C32-880D7CA7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L={</a:t>
            </a:r>
            <a:r>
              <a:rPr lang="es-ES" dirty="0" err="1"/>
              <a:t>a</a:t>
            </a:r>
            <a:r>
              <a:rPr lang="es-ES" baseline="30000" dirty="0" err="1"/>
              <a:t>i</a:t>
            </a:r>
            <a:r>
              <a:rPr lang="es-ES" dirty="0" err="1"/>
              <a:t>b</a:t>
            </a:r>
            <a:r>
              <a:rPr lang="es-ES" baseline="30000" dirty="0" err="1"/>
              <a:t>j</a:t>
            </a:r>
            <a:r>
              <a:rPr lang="es-ES" dirty="0" err="1"/>
              <a:t>c</a:t>
            </a:r>
            <a:r>
              <a:rPr lang="es-ES" baseline="30000" dirty="0" err="1"/>
              <a:t>k</a:t>
            </a:r>
            <a:r>
              <a:rPr lang="es-ES" dirty="0"/>
              <a:t> |i&lt;=j&lt;=j}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47775-63A7-8EF1-3DCE-B0ED61EC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824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FC6EE-EECE-32DD-C46C-EBE93218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L={</a:t>
            </a:r>
            <a:r>
              <a:rPr lang="es-ES" dirty="0" err="1"/>
              <a:t>ww</a:t>
            </a:r>
            <a:r>
              <a:rPr lang="es-ES" dirty="0"/>
              <a:t> | w pertenece {0,1}*}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C08DF-B636-705A-45B7-A9B38F56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2322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530</TotalTime>
  <Words>232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Lema del Bombeo para lenguajes de libre contexto</vt:lpstr>
      <vt:lpstr>Teoría</vt:lpstr>
      <vt:lpstr>¿Qué tengo?</vt:lpstr>
      <vt:lpstr>Para que sea un LLC debe cumplir lo siguiente </vt:lpstr>
      <vt:lpstr>Ejemplos</vt:lpstr>
      <vt:lpstr>L={anbncn | n&gt;=0} probar que no es LLC</vt:lpstr>
      <vt:lpstr>Iterarar con uvixyiz</vt:lpstr>
      <vt:lpstr>L={aibjck |i&lt;=j&lt;=j}</vt:lpstr>
      <vt:lpstr>L={ww | w pertenece {0,1}*}</vt:lpstr>
      <vt:lpstr>L={w pertenece {a,b,c}*, tal que hay más c’s que a’s,b’s o d´s}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Lema del Bombeo para lenguajes de libre contexto</dc:title>
  <dc:creator>Claudio Cortes</dc:creator>
  <cp:lastModifiedBy>Claudio Cortes</cp:lastModifiedBy>
  <cp:revision>2</cp:revision>
  <dcterms:created xsi:type="dcterms:W3CDTF">2023-06-14T04:52:37Z</dcterms:created>
  <dcterms:modified xsi:type="dcterms:W3CDTF">2023-06-14T13:43:20Z</dcterms:modified>
</cp:coreProperties>
</file>