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61" r:id="rId5"/>
    <p:sldId id="268" r:id="rId6"/>
    <p:sldId id="269" r:id="rId7"/>
    <p:sldId id="259" r:id="rId8"/>
    <p:sldId id="277" r:id="rId9"/>
    <p:sldId id="273" r:id="rId10"/>
    <p:sldId id="274" r:id="rId11"/>
    <p:sldId id="275" r:id="rId12"/>
    <p:sldId id="276" r:id="rId13"/>
    <p:sldId id="270" r:id="rId14"/>
    <p:sldId id="263" r:id="rId15"/>
    <p:sldId id="264" r:id="rId16"/>
    <p:sldId id="265" r:id="rId17"/>
    <p:sldId id="262" r:id="rId18"/>
    <p:sldId id="272" r:id="rId19"/>
    <p:sldId id="260" r:id="rId20"/>
    <p:sldId id="266" r:id="rId21"/>
    <p:sldId id="271" r:id="rId22"/>
    <p:sldId id="267" r:id="rId23"/>
  </p:sldIdLst>
  <p:sldSz cx="9144000" cy="5143500" type="screen16x9"/>
  <p:notesSz cx="6858000" cy="9144000"/>
  <p:embeddedFontLst>
    <p:embeddedFont>
      <p:font typeface="Amatic SC" panose="00000500000000000000" pitchFamily="2" charset="-79"/>
      <p:regular r:id="rId25"/>
      <p:bold r:id="rId26"/>
    </p:embeddedFont>
    <p:embeddedFont>
      <p:font typeface="Roboto" panose="02000000000000000000" pitchFamily="2" charset="0"/>
      <p:regular r:id="rId27"/>
      <p:bold r:id="rId28"/>
      <p:italic r:id="rId29"/>
      <p:boldItalic r:id="rId30"/>
    </p:embeddedFont>
    <p:embeddedFont>
      <p:font typeface="Source Code Pro" panose="020B0509030403020204" pitchFamily="49"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396"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c6f59039d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c6f5903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422d671d8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422d671d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422d671d8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422d671d8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CL" dirty="0"/>
              <a:t>Chile, como país miembro de la CMNUCC, presentó su actual Contribución Nacionalmente Determinada (NDC)19 en septiembre del 2015, ratificando en enero de 2017 el Acuerdo de París20. El compromiso presentado por Chile plantea reducir en un 30% la intensidad de emisiones de GEI hacia el año 2030 (respecto del año 2007), en un intento por desacoplar el crecimiento económico de las emisiones de GEI; y reducir este indicador de intensidad hasta en un 45% –siempre que se cuente con apoyo internacional–. Además, Chile considera un par de metas del sector forestal21: manejo sustentable de 100.000 hectáreas de bosque nativo y forestación de otras 100.000 hectáreas de bosque, principalmente con especies nativas; estas propuestas fueron condicionadas a la extensión de la aplicación del Decreto de Ley 701 y a la aprobación de una nueva ley de fomento forestal.</a:t>
            </a:r>
          </a:p>
          <a:p>
            <a:r>
              <a:rPr lang="es-CL" dirty="0"/>
              <a:t>El gobierno ahora debate si incluir o no el llamado “presupuesto de carbono” en su NDC. Esto tiene que ver con una cantidad máxima de CO2 que le corresponde emitir para lograr la meta global del Acuerdo de París de limitar el calentamiento en 1,5 °C. Este modelo permite cifrar el máximo de emisiones que le quedan a Chile, que según científicos está en unos 1.200 millones de toneladas de CO2.</a:t>
            </a:r>
          </a:p>
          <a:p>
            <a:endParaRPr lang="es-CL" dirty="0"/>
          </a:p>
        </p:txBody>
      </p:sp>
    </p:spTree>
    <p:extLst>
      <p:ext uri="{BB962C8B-B14F-4D97-AF65-F5344CB8AC3E}">
        <p14:creationId xmlns:p14="http://schemas.microsoft.com/office/powerpoint/2010/main" val="2459613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CL" dirty="0"/>
              <a:t>El uso eficiente de los recursos representa una de las medidas de mitigación definidas en este documento, frente al contexto de emisiones de Gases de Efecto Invernadero (GEI)48 en el sector de la construcción. El rubro emite cerca de un 8% de GEI a través de la elaboración y producción de insumos relevantes49, como lo es el cemento50, hierro y acero, vidrio y alquitrán (asfalto).</a:t>
            </a:r>
          </a:p>
        </p:txBody>
      </p:sp>
    </p:spTree>
    <p:extLst>
      <p:ext uri="{BB962C8B-B14F-4D97-AF65-F5344CB8AC3E}">
        <p14:creationId xmlns:p14="http://schemas.microsoft.com/office/powerpoint/2010/main" val="346148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422d671d8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422d671d8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948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422d671d8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422d671d8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8962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422d671d8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422d671d8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0790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160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160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160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160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160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160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160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1600"/>
              </a:spcBef>
              <a:spcAft>
                <a:spcPts val="160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1600"/>
              </a:spcBef>
              <a:spcAft>
                <a:spcPts val="0"/>
              </a:spcAft>
              <a:buClr>
                <a:schemeClr val="accent1"/>
              </a:buClr>
              <a:buSzPts val="1400"/>
              <a:buChar char="○"/>
              <a:defRPr>
                <a:solidFill>
                  <a:schemeClr val="accent1"/>
                </a:solidFill>
                <a:highlight>
                  <a:schemeClr val="lt1"/>
                </a:highlight>
              </a:defRPr>
            </a:lvl2pPr>
            <a:lvl3pPr marL="1371600" lvl="2" indent="-317500">
              <a:spcBef>
                <a:spcPts val="1600"/>
              </a:spcBef>
              <a:spcAft>
                <a:spcPts val="0"/>
              </a:spcAft>
              <a:buClr>
                <a:schemeClr val="accent1"/>
              </a:buClr>
              <a:buSzPts val="1400"/>
              <a:buChar char="■"/>
              <a:defRPr>
                <a:solidFill>
                  <a:schemeClr val="accent1"/>
                </a:solidFill>
                <a:highlight>
                  <a:schemeClr val="lt1"/>
                </a:highlight>
              </a:defRPr>
            </a:lvl3pPr>
            <a:lvl4pPr marL="1828800" lvl="3" indent="-317500">
              <a:spcBef>
                <a:spcPts val="1600"/>
              </a:spcBef>
              <a:spcAft>
                <a:spcPts val="0"/>
              </a:spcAft>
              <a:buClr>
                <a:schemeClr val="accent1"/>
              </a:buClr>
              <a:buSzPts val="1400"/>
              <a:buChar char="●"/>
              <a:defRPr>
                <a:solidFill>
                  <a:schemeClr val="accent1"/>
                </a:solidFill>
                <a:highlight>
                  <a:schemeClr val="lt1"/>
                </a:highlight>
              </a:defRPr>
            </a:lvl4pPr>
            <a:lvl5pPr marL="2286000" lvl="4" indent="-317500">
              <a:spcBef>
                <a:spcPts val="1600"/>
              </a:spcBef>
              <a:spcAft>
                <a:spcPts val="0"/>
              </a:spcAft>
              <a:buClr>
                <a:schemeClr val="accent1"/>
              </a:buClr>
              <a:buSzPts val="1400"/>
              <a:buChar char="○"/>
              <a:defRPr>
                <a:solidFill>
                  <a:schemeClr val="accent1"/>
                </a:solidFill>
                <a:highlight>
                  <a:schemeClr val="lt1"/>
                </a:highlight>
              </a:defRPr>
            </a:lvl5pPr>
            <a:lvl6pPr marL="2743200" lvl="5" indent="-317500">
              <a:spcBef>
                <a:spcPts val="1600"/>
              </a:spcBef>
              <a:spcAft>
                <a:spcPts val="0"/>
              </a:spcAft>
              <a:buClr>
                <a:schemeClr val="accent1"/>
              </a:buClr>
              <a:buSzPts val="1400"/>
              <a:buChar char="■"/>
              <a:defRPr>
                <a:solidFill>
                  <a:schemeClr val="accent1"/>
                </a:solidFill>
                <a:highlight>
                  <a:schemeClr val="lt1"/>
                </a:highlight>
              </a:defRPr>
            </a:lvl6pPr>
            <a:lvl7pPr marL="3200400" lvl="6" indent="-317500">
              <a:spcBef>
                <a:spcPts val="1600"/>
              </a:spcBef>
              <a:spcAft>
                <a:spcPts val="0"/>
              </a:spcAft>
              <a:buClr>
                <a:schemeClr val="accent1"/>
              </a:buClr>
              <a:buSzPts val="1400"/>
              <a:buChar char="●"/>
              <a:defRPr>
                <a:solidFill>
                  <a:schemeClr val="accent1"/>
                </a:solidFill>
                <a:highlight>
                  <a:schemeClr val="lt1"/>
                </a:highlight>
              </a:defRPr>
            </a:lvl7pPr>
            <a:lvl8pPr marL="3657600" lvl="7" indent="-317500">
              <a:spcBef>
                <a:spcPts val="1600"/>
              </a:spcBef>
              <a:spcAft>
                <a:spcPts val="0"/>
              </a:spcAft>
              <a:buClr>
                <a:schemeClr val="accent1"/>
              </a:buClr>
              <a:buSzPts val="1400"/>
              <a:buChar char="○"/>
              <a:defRPr>
                <a:solidFill>
                  <a:schemeClr val="accent1"/>
                </a:solidFill>
                <a:highlight>
                  <a:schemeClr val="lt1"/>
                </a:highlight>
              </a:defRPr>
            </a:lvl8pPr>
            <a:lvl9pPr marL="4114800" lvl="8" indent="-317500">
              <a:spcBef>
                <a:spcPts val="1600"/>
              </a:spcBef>
              <a:spcAft>
                <a:spcPts val="160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Ingeniería y Desarrollo Sostenible</a:t>
            </a:r>
            <a:endParaRPr/>
          </a:p>
        </p:txBody>
      </p:sp>
      <p:sp>
        <p:nvSpPr>
          <p:cNvPr id="57" name="Google Shape;57;p13"/>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Clase 8: Impacto de la construcción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A41D4-3DCE-EC33-FE70-9CE2C60303C1}"/>
              </a:ext>
            </a:extLst>
          </p:cNvPr>
          <p:cNvSpPr>
            <a:spLocks noGrp="1"/>
          </p:cNvSpPr>
          <p:nvPr>
            <p:ph type="title"/>
          </p:nvPr>
        </p:nvSpPr>
        <p:spPr/>
        <p:txBody>
          <a:bodyPr/>
          <a:lstStyle/>
          <a:p>
            <a:r>
              <a:rPr lang="es-CL" dirty="0"/>
              <a:t>Hierro y acero</a:t>
            </a:r>
          </a:p>
        </p:txBody>
      </p:sp>
    </p:spTree>
    <p:extLst>
      <p:ext uri="{BB962C8B-B14F-4D97-AF65-F5344CB8AC3E}">
        <p14:creationId xmlns:p14="http://schemas.microsoft.com/office/powerpoint/2010/main" val="3488750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A41D4-3DCE-EC33-FE70-9CE2C60303C1}"/>
              </a:ext>
            </a:extLst>
          </p:cNvPr>
          <p:cNvSpPr>
            <a:spLocks noGrp="1"/>
          </p:cNvSpPr>
          <p:nvPr>
            <p:ph type="title"/>
          </p:nvPr>
        </p:nvSpPr>
        <p:spPr/>
        <p:txBody>
          <a:bodyPr/>
          <a:lstStyle/>
          <a:p>
            <a:r>
              <a:rPr lang="es-CL" dirty="0"/>
              <a:t>Vidrio y aluminio</a:t>
            </a:r>
          </a:p>
        </p:txBody>
      </p:sp>
    </p:spTree>
    <p:extLst>
      <p:ext uri="{BB962C8B-B14F-4D97-AF65-F5344CB8AC3E}">
        <p14:creationId xmlns:p14="http://schemas.microsoft.com/office/powerpoint/2010/main" val="3077217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A41D4-3DCE-EC33-FE70-9CE2C60303C1}"/>
              </a:ext>
            </a:extLst>
          </p:cNvPr>
          <p:cNvSpPr>
            <a:spLocks noGrp="1"/>
          </p:cNvSpPr>
          <p:nvPr>
            <p:ph type="title"/>
          </p:nvPr>
        </p:nvSpPr>
        <p:spPr/>
        <p:txBody>
          <a:bodyPr/>
          <a:lstStyle/>
          <a:p>
            <a:r>
              <a:rPr lang="es-CL" dirty="0"/>
              <a:t>Alquitrán para asfalto</a:t>
            </a:r>
          </a:p>
        </p:txBody>
      </p:sp>
    </p:spTree>
    <p:extLst>
      <p:ext uri="{BB962C8B-B14F-4D97-AF65-F5344CB8AC3E}">
        <p14:creationId xmlns:p14="http://schemas.microsoft.com/office/powerpoint/2010/main" val="2130231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 </a:t>
            </a:r>
            <a:endParaRPr dirty="0"/>
          </a:p>
          <a:p>
            <a:pPr marL="0" lvl="0" indent="0" algn="ctr" rtl="0">
              <a:spcBef>
                <a:spcPts val="0"/>
              </a:spcBef>
              <a:spcAft>
                <a:spcPts val="0"/>
              </a:spcAft>
              <a:buNone/>
            </a:pPr>
            <a:r>
              <a:rPr lang="en" dirty="0"/>
              <a:t>Emisiones del sector</a:t>
            </a:r>
            <a:endParaRPr dirty="0"/>
          </a:p>
        </p:txBody>
      </p:sp>
    </p:spTree>
    <p:extLst>
      <p:ext uri="{BB962C8B-B14F-4D97-AF65-F5344CB8AC3E}">
        <p14:creationId xmlns:p14="http://schemas.microsoft.com/office/powerpoint/2010/main" val="1074926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8E64A-A235-472A-7A81-7F64488B7970}"/>
              </a:ext>
            </a:extLst>
          </p:cNvPr>
          <p:cNvSpPr>
            <a:spLocks noGrp="1"/>
          </p:cNvSpPr>
          <p:nvPr>
            <p:ph type="title"/>
          </p:nvPr>
        </p:nvSpPr>
        <p:spPr/>
        <p:txBody>
          <a:bodyPr/>
          <a:lstStyle/>
          <a:p>
            <a:r>
              <a:rPr lang="es-CL" dirty="0"/>
              <a:t>Energía en la construcción y edificación</a:t>
            </a:r>
          </a:p>
        </p:txBody>
      </p:sp>
      <p:pic>
        <p:nvPicPr>
          <p:cNvPr id="4" name="Picture 3">
            <a:extLst>
              <a:ext uri="{FF2B5EF4-FFF2-40B4-BE49-F238E27FC236}">
                <a16:creationId xmlns:a16="http://schemas.microsoft.com/office/drawing/2014/main" id="{BA885884-F0DB-394E-2677-DEF46C16C59F}"/>
              </a:ext>
            </a:extLst>
          </p:cNvPr>
          <p:cNvPicPr>
            <a:picLocks noChangeAspect="1"/>
          </p:cNvPicPr>
          <p:nvPr/>
        </p:nvPicPr>
        <p:blipFill>
          <a:blip r:embed="rId2"/>
          <a:stretch>
            <a:fillRect/>
          </a:stretch>
        </p:blipFill>
        <p:spPr>
          <a:xfrm>
            <a:off x="1295400" y="1067628"/>
            <a:ext cx="6553200" cy="4075872"/>
          </a:xfrm>
          <a:prstGeom prst="rect">
            <a:avLst/>
          </a:prstGeom>
        </p:spPr>
      </p:pic>
    </p:spTree>
    <p:extLst>
      <p:ext uri="{BB962C8B-B14F-4D97-AF65-F5344CB8AC3E}">
        <p14:creationId xmlns:p14="http://schemas.microsoft.com/office/powerpoint/2010/main" val="4199295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7760E-F09E-9523-6DAA-C364BB884DC9}"/>
              </a:ext>
            </a:extLst>
          </p:cNvPr>
          <p:cNvSpPr>
            <a:spLocks noGrp="1"/>
          </p:cNvSpPr>
          <p:nvPr>
            <p:ph type="title"/>
          </p:nvPr>
        </p:nvSpPr>
        <p:spPr/>
        <p:txBody>
          <a:bodyPr>
            <a:normAutofit fontScale="90000"/>
          </a:bodyPr>
          <a:lstStyle/>
          <a:p>
            <a:r>
              <a:rPr lang="es-CL" dirty="0"/>
              <a:t>Gases de efecto invernadero (GEI) por Producto interno bruto</a:t>
            </a:r>
          </a:p>
        </p:txBody>
      </p:sp>
      <p:pic>
        <p:nvPicPr>
          <p:cNvPr id="7" name="Picture 6">
            <a:extLst>
              <a:ext uri="{FF2B5EF4-FFF2-40B4-BE49-F238E27FC236}">
                <a16:creationId xmlns:a16="http://schemas.microsoft.com/office/drawing/2014/main" id="{061C54D3-060A-C2F4-83E4-BD33782519C5}"/>
              </a:ext>
            </a:extLst>
          </p:cNvPr>
          <p:cNvPicPr>
            <a:picLocks noChangeAspect="1"/>
          </p:cNvPicPr>
          <p:nvPr/>
        </p:nvPicPr>
        <p:blipFill>
          <a:blip r:embed="rId2"/>
          <a:stretch>
            <a:fillRect/>
          </a:stretch>
        </p:blipFill>
        <p:spPr>
          <a:xfrm>
            <a:off x="1414022" y="1032150"/>
            <a:ext cx="6315956" cy="4010585"/>
          </a:xfrm>
          <a:prstGeom prst="rect">
            <a:avLst/>
          </a:prstGeom>
        </p:spPr>
      </p:pic>
    </p:spTree>
    <p:extLst>
      <p:ext uri="{BB962C8B-B14F-4D97-AF65-F5344CB8AC3E}">
        <p14:creationId xmlns:p14="http://schemas.microsoft.com/office/powerpoint/2010/main" val="1669704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7760E-F09E-9523-6DAA-C364BB884DC9}"/>
              </a:ext>
            </a:extLst>
          </p:cNvPr>
          <p:cNvSpPr>
            <a:spLocks noGrp="1"/>
          </p:cNvSpPr>
          <p:nvPr>
            <p:ph type="title"/>
          </p:nvPr>
        </p:nvSpPr>
        <p:spPr/>
        <p:txBody>
          <a:bodyPr>
            <a:normAutofit fontScale="90000"/>
          </a:bodyPr>
          <a:lstStyle/>
          <a:p>
            <a:r>
              <a:rPr lang="es-CL" dirty="0"/>
              <a:t>Gases de efecto invernadero (GEI)</a:t>
            </a:r>
          </a:p>
        </p:txBody>
      </p:sp>
      <p:pic>
        <p:nvPicPr>
          <p:cNvPr id="4" name="Picture 3">
            <a:extLst>
              <a:ext uri="{FF2B5EF4-FFF2-40B4-BE49-F238E27FC236}">
                <a16:creationId xmlns:a16="http://schemas.microsoft.com/office/drawing/2014/main" id="{E35A3824-90C8-93BE-ECA1-64854E49853A}"/>
              </a:ext>
            </a:extLst>
          </p:cNvPr>
          <p:cNvPicPr>
            <a:picLocks noChangeAspect="1"/>
          </p:cNvPicPr>
          <p:nvPr/>
        </p:nvPicPr>
        <p:blipFill>
          <a:blip r:embed="rId2"/>
          <a:stretch>
            <a:fillRect/>
          </a:stretch>
        </p:blipFill>
        <p:spPr>
          <a:xfrm>
            <a:off x="2542892" y="1566619"/>
            <a:ext cx="4058216" cy="3267531"/>
          </a:xfrm>
          <a:prstGeom prst="rect">
            <a:avLst/>
          </a:prstGeom>
        </p:spPr>
      </p:pic>
    </p:spTree>
    <p:extLst>
      <p:ext uri="{BB962C8B-B14F-4D97-AF65-F5344CB8AC3E}">
        <p14:creationId xmlns:p14="http://schemas.microsoft.com/office/powerpoint/2010/main" val="3617682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7760E-F09E-9523-6DAA-C364BB884DC9}"/>
              </a:ext>
            </a:extLst>
          </p:cNvPr>
          <p:cNvSpPr>
            <a:spLocks noGrp="1"/>
          </p:cNvSpPr>
          <p:nvPr>
            <p:ph type="title"/>
          </p:nvPr>
        </p:nvSpPr>
        <p:spPr/>
        <p:txBody>
          <a:bodyPr>
            <a:normAutofit fontScale="90000"/>
          </a:bodyPr>
          <a:lstStyle/>
          <a:p>
            <a:r>
              <a:rPr lang="es-CL" dirty="0"/>
              <a:t>Gases de efecto invernadero (GEI) por Producto interno bruto</a:t>
            </a:r>
          </a:p>
        </p:txBody>
      </p:sp>
      <p:pic>
        <p:nvPicPr>
          <p:cNvPr id="4" name="Picture 3">
            <a:extLst>
              <a:ext uri="{FF2B5EF4-FFF2-40B4-BE49-F238E27FC236}">
                <a16:creationId xmlns:a16="http://schemas.microsoft.com/office/drawing/2014/main" id="{25ABFED6-57CC-E97E-32DD-9B69294C6B99}"/>
              </a:ext>
            </a:extLst>
          </p:cNvPr>
          <p:cNvPicPr>
            <a:picLocks noChangeAspect="1"/>
          </p:cNvPicPr>
          <p:nvPr/>
        </p:nvPicPr>
        <p:blipFill>
          <a:blip r:embed="rId2"/>
          <a:stretch>
            <a:fillRect/>
          </a:stretch>
        </p:blipFill>
        <p:spPr>
          <a:xfrm>
            <a:off x="894837" y="1057550"/>
            <a:ext cx="7354326" cy="3572374"/>
          </a:xfrm>
          <a:prstGeom prst="rect">
            <a:avLst/>
          </a:prstGeom>
        </p:spPr>
      </p:pic>
    </p:spTree>
    <p:extLst>
      <p:ext uri="{BB962C8B-B14F-4D97-AF65-F5344CB8AC3E}">
        <p14:creationId xmlns:p14="http://schemas.microsoft.com/office/powerpoint/2010/main" val="1747863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1FB590-CFF0-FD52-5DAD-D8E326A7C402}"/>
              </a:ext>
            </a:extLst>
          </p:cNvPr>
          <p:cNvPicPr>
            <a:picLocks noChangeAspect="1"/>
          </p:cNvPicPr>
          <p:nvPr/>
        </p:nvPicPr>
        <p:blipFill>
          <a:blip r:embed="rId2"/>
          <a:stretch>
            <a:fillRect/>
          </a:stretch>
        </p:blipFill>
        <p:spPr>
          <a:xfrm>
            <a:off x="0" y="271576"/>
            <a:ext cx="9144000" cy="4600347"/>
          </a:xfrm>
          <a:prstGeom prst="rect">
            <a:avLst/>
          </a:prstGeom>
        </p:spPr>
      </p:pic>
    </p:spTree>
    <p:extLst>
      <p:ext uri="{BB962C8B-B14F-4D97-AF65-F5344CB8AC3E}">
        <p14:creationId xmlns:p14="http://schemas.microsoft.com/office/powerpoint/2010/main" val="4122019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 </a:t>
            </a:r>
            <a:endParaRPr dirty="0"/>
          </a:p>
          <a:p>
            <a:pPr marL="0" lvl="0" indent="0" algn="ctr" rtl="0">
              <a:spcBef>
                <a:spcPts val="0"/>
              </a:spcBef>
              <a:spcAft>
                <a:spcPts val="0"/>
              </a:spcAft>
              <a:buNone/>
            </a:pPr>
            <a:r>
              <a:rPr lang="en" dirty="0"/>
              <a:t>Residuos de Construcción y Demolición</a:t>
            </a:r>
            <a:endParaRPr dirty="0"/>
          </a:p>
        </p:txBody>
      </p:sp>
    </p:spTree>
    <p:extLst>
      <p:ext uri="{BB962C8B-B14F-4D97-AF65-F5344CB8AC3E}">
        <p14:creationId xmlns:p14="http://schemas.microsoft.com/office/powerpoint/2010/main" val="2910183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Contenidos</a:t>
            </a:r>
            <a:endParaRPr/>
          </a:p>
        </p:txBody>
      </p:sp>
      <p:sp>
        <p:nvSpPr>
          <p:cNvPr id="63" name="Google Shape;63;p1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AutoNum type="arabicPeriod"/>
            </a:pPr>
            <a:r>
              <a:rPr lang="es-CL" dirty="0"/>
              <a:t>Construcción y Desarrollo</a:t>
            </a:r>
          </a:p>
          <a:p>
            <a:pPr marL="457200" lvl="0" indent="-304800" algn="l" rtl="0">
              <a:spcBef>
                <a:spcPts val="0"/>
              </a:spcBef>
              <a:spcAft>
                <a:spcPts val="0"/>
              </a:spcAft>
              <a:buSzPts val="1200"/>
              <a:buAutoNum type="arabicPeriod"/>
            </a:pPr>
            <a:r>
              <a:rPr lang="es-CL" dirty="0"/>
              <a:t>Materiales principales</a:t>
            </a:r>
          </a:p>
          <a:p>
            <a:pPr marL="457200" lvl="0" indent="-304800" algn="l" rtl="0">
              <a:spcBef>
                <a:spcPts val="0"/>
              </a:spcBef>
              <a:spcAft>
                <a:spcPts val="0"/>
              </a:spcAft>
              <a:buSzPts val="1200"/>
              <a:buAutoNum type="arabicPeriod"/>
            </a:pPr>
            <a:r>
              <a:rPr lang="es-CL" dirty="0"/>
              <a:t>Emisiones del sector</a:t>
            </a:r>
          </a:p>
          <a:p>
            <a:pPr marL="457200" lvl="0" indent="-304800" algn="l" rtl="0">
              <a:spcBef>
                <a:spcPts val="0"/>
              </a:spcBef>
              <a:spcAft>
                <a:spcPts val="0"/>
              </a:spcAft>
              <a:buSzPts val="1200"/>
              <a:buAutoNum type="arabicPeriod"/>
            </a:pPr>
            <a:r>
              <a:rPr lang="es-CL" dirty="0"/>
              <a:t>Residuos de la Construcción y Demolición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7760E-F09E-9523-6DAA-C364BB884DC9}"/>
              </a:ext>
            </a:extLst>
          </p:cNvPr>
          <p:cNvSpPr>
            <a:spLocks noGrp="1"/>
          </p:cNvSpPr>
          <p:nvPr>
            <p:ph type="title"/>
          </p:nvPr>
        </p:nvSpPr>
        <p:spPr/>
        <p:txBody>
          <a:bodyPr>
            <a:normAutofit fontScale="90000"/>
          </a:bodyPr>
          <a:lstStyle/>
          <a:p>
            <a:r>
              <a:rPr lang="es-CL" dirty="0"/>
              <a:t>Manejo de residuos en la construcción</a:t>
            </a:r>
          </a:p>
        </p:txBody>
      </p:sp>
      <p:pic>
        <p:nvPicPr>
          <p:cNvPr id="7" name="Picture 6">
            <a:extLst>
              <a:ext uri="{FF2B5EF4-FFF2-40B4-BE49-F238E27FC236}">
                <a16:creationId xmlns:a16="http://schemas.microsoft.com/office/drawing/2014/main" id="{B973F0D1-3684-B193-7EB4-4B9D7B7A83DB}"/>
              </a:ext>
            </a:extLst>
          </p:cNvPr>
          <p:cNvPicPr>
            <a:picLocks noChangeAspect="1"/>
          </p:cNvPicPr>
          <p:nvPr/>
        </p:nvPicPr>
        <p:blipFill>
          <a:blip r:embed="rId2"/>
          <a:stretch>
            <a:fillRect/>
          </a:stretch>
        </p:blipFill>
        <p:spPr>
          <a:xfrm>
            <a:off x="1466850" y="911110"/>
            <a:ext cx="6210300" cy="4232390"/>
          </a:xfrm>
          <a:prstGeom prst="rect">
            <a:avLst/>
          </a:prstGeom>
        </p:spPr>
      </p:pic>
    </p:spTree>
    <p:extLst>
      <p:ext uri="{BB962C8B-B14F-4D97-AF65-F5344CB8AC3E}">
        <p14:creationId xmlns:p14="http://schemas.microsoft.com/office/powerpoint/2010/main" val="3729730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7760E-F09E-9523-6DAA-C364BB884DC9}"/>
              </a:ext>
            </a:extLst>
          </p:cNvPr>
          <p:cNvSpPr>
            <a:spLocks noGrp="1"/>
          </p:cNvSpPr>
          <p:nvPr>
            <p:ph type="title"/>
          </p:nvPr>
        </p:nvSpPr>
        <p:spPr/>
        <p:txBody>
          <a:bodyPr>
            <a:normAutofit fontScale="90000"/>
          </a:bodyPr>
          <a:lstStyle/>
          <a:p>
            <a:r>
              <a:rPr lang="es-CL" dirty="0"/>
              <a:t>Beneficios de edificación sustentable</a:t>
            </a:r>
          </a:p>
        </p:txBody>
      </p:sp>
      <p:pic>
        <p:nvPicPr>
          <p:cNvPr id="5" name="Picture 4">
            <a:extLst>
              <a:ext uri="{FF2B5EF4-FFF2-40B4-BE49-F238E27FC236}">
                <a16:creationId xmlns:a16="http://schemas.microsoft.com/office/drawing/2014/main" id="{6CB0A0FA-1A08-D673-55F3-7CC86D9FA1E1}"/>
              </a:ext>
            </a:extLst>
          </p:cNvPr>
          <p:cNvPicPr>
            <a:picLocks noChangeAspect="1"/>
          </p:cNvPicPr>
          <p:nvPr/>
        </p:nvPicPr>
        <p:blipFill>
          <a:blip r:embed="rId2"/>
          <a:stretch>
            <a:fillRect/>
          </a:stretch>
        </p:blipFill>
        <p:spPr>
          <a:xfrm>
            <a:off x="2222500" y="1057550"/>
            <a:ext cx="4699000" cy="3964578"/>
          </a:xfrm>
          <a:prstGeom prst="rect">
            <a:avLst/>
          </a:prstGeom>
        </p:spPr>
      </p:pic>
    </p:spTree>
    <p:extLst>
      <p:ext uri="{BB962C8B-B14F-4D97-AF65-F5344CB8AC3E}">
        <p14:creationId xmlns:p14="http://schemas.microsoft.com/office/powerpoint/2010/main" val="1992907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7760E-F09E-9523-6DAA-C364BB884DC9}"/>
              </a:ext>
            </a:extLst>
          </p:cNvPr>
          <p:cNvSpPr>
            <a:spLocks noGrp="1"/>
          </p:cNvSpPr>
          <p:nvPr>
            <p:ph type="title"/>
          </p:nvPr>
        </p:nvSpPr>
        <p:spPr/>
        <p:txBody>
          <a:bodyPr>
            <a:normAutofit fontScale="90000"/>
          </a:bodyPr>
          <a:lstStyle/>
          <a:p>
            <a:r>
              <a:rPr lang="es-CL" dirty="0"/>
              <a:t>Beneficios de edificación sustentable</a:t>
            </a:r>
          </a:p>
        </p:txBody>
      </p:sp>
      <p:pic>
        <p:nvPicPr>
          <p:cNvPr id="4" name="Picture 3">
            <a:extLst>
              <a:ext uri="{FF2B5EF4-FFF2-40B4-BE49-F238E27FC236}">
                <a16:creationId xmlns:a16="http://schemas.microsoft.com/office/drawing/2014/main" id="{9EA0C4F5-0B1E-73F9-2EE8-F112A0C528D1}"/>
              </a:ext>
            </a:extLst>
          </p:cNvPr>
          <p:cNvPicPr>
            <a:picLocks noChangeAspect="1"/>
          </p:cNvPicPr>
          <p:nvPr/>
        </p:nvPicPr>
        <p:blipFill>
          <a:blip r:embed="rId2"/>
          <a:stretch>
            <a:fillRect/>
          </a:stretch>
        </p:blipFill>
        <p:spPr>
          <a:xfrm>
            <a:off x="942008" y="1057550"/>
            <a:ext cx="7259984" cy="4085950"/>
          </a:xfrm>
          <a:prstGeom prst="rect">
            <a:avLst/>
          </a:prstGeom>
        </p:spPr>
      </p:pic>
    </p:spTree>
    <p:extLst>
      <p:ext uri="{BB962C8B-B14F-4D97-AF65-F5344CB8AC3E}">
        <p14:creationId xmlns:p14="http://schemas.microsoft.com/office/powerpoint/2010/main" val="2324311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 </a:t>
            </a:r>
            <a:endParaRPr dirty="0"/>
          </a:p>
          <a:p>
            <a:pPr marL="0" lvl="0" indent="0" algn="ctr" rtl="0">
              <a:spcBef>
                <a:spcPts val="0"/>
              </a:spcBef>
              <a:spcAft>
                <a:spcPts val="0"/>
              </a:spcAft>
              <a:buNone/>
            </a:pPr>
            <a:r>
              <a:rPr lang="en" dirty="0"/>
              <a:t>Construcción y Desarrollo</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C658C-4192-747F-ECC6-D091E2068EAB}"/>
              </a:ext>
            </a:extLst>
          </p:cNvPr>
          <p:cNvSpPr>
            <a:spLocks noGrp="1"/>
          </p:cNvSpPr>
          <p:nvPr>
            <p:ph type="title"/>
          </p:nvPr>
        </p:nvSpPr>
        <p:spPr/>
        <p:txBody>
          <a:bodyPr/>
          <a:lstStyle/>
          <a:p>
            <a:r>
              <a:rPr lang="es-CL" dirty="0"/>
              <a:t>Contribuciones Nacionalmente Determinadas</a:t>
            </a:r>
          </a:p>
        </p:txBody>
      </p:sp>
      <p:pic>
        <p:nvPicPr>
          <p:cNvPr id="4" name="Picture 3">
            <a:extLst>
              <a:ext uri="{FF2B5EF4-FFF2-40B4-BE49-F238E27FC236}">
                <a16:creationId xmlns:a16="http://schemas.microsoft.com/office/drawing/2014/main" id="{E494E1DE-0232-0DC5-6E8C-B33E3F6A5507}"/>
              </a:ext>
            </a:extLst>
          </p:cNvPr>
          <p:cNvPicPr>
            <a:picLocks noChangeAspect="1"/>
          </p:cNvPicPr>
          <p:nvPr/>
        </p:nvPicPr>
        <p:blipFill>
          <a:blip r:embed="rId3"/>
          <a:stretch>
            <a:fillRect/>
          </a:stretch>
        </p:blipFill>
        <p:spPr>
          <a:xfrm>
            <a:off x="1180626" y="942389"/>
            <a:ext cx="6782747" cy="4201111"/>
          </a:xfrm>
          <a:prstGeom prst="rect">
            <a:avLst/>
          </a:prstGeom>
        </p:spPr>
      </p:pic>
    </p:spTree>
    <p:extLst>
      <p:ext uri="{BB962C8B-B14F-4D97-AF65-F5344CB8AC3E}">
        <p14:creationId xmlns:p14="http://schemas.microsoft.com/office/powerpoint/2010/main" val="1702270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A48CCB9-5A9F-A304-9C66-4C8B8250AAC5}"/>
              </a:ext>
            </a:extLst>
          </p:cNvPr>
          <p:cNvSpPr>
            <a:spLocks noGrp="1"/>
          </p:cNvSpPr>
          <p:nvPr>
            <p:ph type="title"/>
          </p:nvPr>
        </p:nvSpPr>
        <p:spPr>
          <a:xfrm>
            <a:off x="311700" y="555600"/>
            <a:ext cx="1929850" cy="2016150"/>
          </a:xfrm>
        </p:spPr>
        <p:txBody>
          <a:bodyPr>
            <a:normAutofit fontScale="90000"/>
          </a:bodyPr>
          <a:lstStyle/>
          <a:p>
            <a:r>
              <a:rPr lang="es-CL" dirty="0"/>
              <a:t>Las ciudades son los principales responsables de las emisiones de GEI</a:t>
            </a:r>
          </a:p>
        </p:txBody>
      </p:sp>
      <p:sp>
        <p:nvSpPr>
          <p:cNvPr id="6" name="Text Placeholder 5">
            <a:extLst>
              <a:ext uri="{FF2B5EF4-FFF2-40B4-BE49-F238E27FC236}">
                <a16:creationId xmlns:a16="http://schemas.microsoft.com/office/drawing/2014/main" id="{6D0D707D-2FB3-1375-BACE-07EA09665938}"/>
              </a:ext>
            </a:extLst>
          </p:cNvPr>
          <p:cNvSpPr>
            <a:spLocks noGrp="1"/>
          </p:cNvSpPr>
          <p:nvPr>
            <p:ph type="body" idx="1"/>
          </p:nvPr>
        </p:nvSpPr>
        <p:spPr>
          <a:xfrm>
            <a:off x="311700" y="2717800"/>
            <a:ext cx="1929850" cy="1851200"/>
          </a:xfrm>
        </p:spPr>
        <p:txBody>
          <a:bodyPr/>
          <a:lstStyle/>
          <a:p>
            <a:pPr marL="152400" indent="0">
              <a:buNone/>
            </a:pPr>
            <a:r>
              <a:rPr lang="es-CL" b="0" i="0" dirty="0">
                <a:solidFill>
                  <a:srgbClr val="4D4D4D"/>
                </a:solidFill>
                <a:effectLst/>
                <a:latin typeface="Roboto" panose="02000000000000000000" pitchFamily="2" charset="0"/>
              </a:rPr>
              <a:t>Las ciudades representan alrededor del 70 % de las emisiones de carbono mundiales y más del 60 % del uso de recursos.</a:t>
            </a:r>
            <a:endParaRPr lang="es-CL" dirty="0"/>
          </a:p>
        </p:txBody>
      </p:sp>
      <p:pic>
        <p:nvPicPr>
          <p:cNvPr id="4" name="Picture 3">
            <a:extLst>
              <a:ext uri="{FF2B5EF4-FFF2-40B4-BE49-F238E27FC236}">
                <a16:creationId xmlns:a16="http://schemas.microsoft.com/office/drawing/2014/main" id="{2875BDDE-00F2-3F7A-BF0C-783FA51825D6}"/>
              </a:ext>
            </a:extLst>
          </p:cNvPr>
          <p:cNvPicPr>
            <a:picLocks noChangeAspect="1"/>
          </p:cNvPicPr>
          <p:nvPr/>
        </p:nvPicPr>
        <p:blipFill>
          <a:blip r:embed="rId2"/>
          <a:stretch>
            <a:fillRect/>
          </a:stretch>
        </p:blipFill>
        <p:spPr>
          <a:xfrm>
            <a:off x="2413288" y="555600"/>
            <a:ext cx="6730711" cy="4587900"/>
          </a:xfrm>
          <a:prstGeom prst="rect">
            <a:avLst/>
          </a:prstGeom>
        </p:spPr>
      </p:pic>
    </p:spTree>
    <p:extLst>
      <p:ext uri="{BB962C8B-B14F-4D97-AF65-F5344CB8AC3E}">
        <p14:creationId xmlns:p14="http://schemas.microsoft.com/office/powerpoint/2010/main" val="1567272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59C1B-245B-A659-4405-B2C29A207C79}"/>
              </a:ext>
            </a:extLst>
          </p:cNvPr>
          <p:cNvSpPr>
            <a:spLocks noGrp="1"/>
          </p:cNvSpPr>
          <p:nvPr>
            <p:ph type="title"/>
          </p:nvPr>
        </p:nvSpPr>
        <p:spPr/>
        <p:txBody>
          <a:bodyPr/>
          <a:lstStyle/>
          <a:p>
            <a:endParaRPr lang="es-CL"/>
          </a:p>
        </p:txBody>
      </p:sp>
      <p:pic>
        <p:nvPicPr>
          <p:cNvPr id="4" name="Picture 3">
            <a:extLst>
              <a:ext uri="{FF2B5EF4-FFF2-40B4-BE49-F238E27FC236}">
                <a16:creationId xmlns:a16="http://schemas.microsoft.com/office/drawing/2014/main" id="{FD12FBAB-01F2-09DD-CF2A-289640329D5F}"/>
              </a:ext>
            </a:extLst>
          </p:cNvPr>
          <p:cNvPicPr>
            <a:picLocks noChangeAspect="1"/>
          </p:cNvPicPr>
          <p:nvPr/>
        </p:nvPicPr>
        <p:blipFill>
          <a:blip r:embed="rId3"/>
          <a:stretch>
            <a:fillRect/>
          </a:stretch>
        </p:blipFill>
        <p:spPr>
          <a:xfrm>
            <a:off x="1818891" y="1328513"/>
            <a:ext cx="5506218" cy="3210373"/>
          </a:xfrm>
          <a:prstGeom prst="rect">
            <a:avLst/>
          </a:prstGeom>
        </p:spPr>
      </p:pic>
    </p:spTree>
    <p:extLst>
      <p:ext uri="{BB962C8B-B14F-4D97-AF65-F5344CB8AC3E}">
        <p14:creationId xmlns:p14="http://schemas.microsoft.com/office/powerpoint/2010/main" val="3257771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 </a:t>
            </a:r>
            <a:endParaRPr dirty="0"/>
          </a:p>
          <a:p>
            <a:pPr marL="0" lvl="0" indent="0" algn="ctr" rtl="0">
              <a:spcBef>
                <a:spcPts val="0"/>
              </a:spcBef>
              <a:spcAft>
                <a:spcPts val="0"/>
              </a:spcAft>
              <a:buNone/>
            </a:pPr>
            <a:r>
              <a:rPr lang="en" dirty="0"/>
              <a:t>Materiales principales</a:t>
            </a:r>
            <a:endParaRPr dirty="0"/>
          </a:p>
        </p:txBody>
      </p:sp>
    </p:spTree>
    <p:extLst>
      <p:ext uri="{BB962C8B-B14F-4D97-AF65-F5344CB8AC3E}">
        <p14:creationId xmlns:p14="http://schemas.microsoft.com/office/powerpoint/2010/main" val="1900511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D1A90-4382-7C72-F48E-27890AD30EB9}"/>
              </a:ext>
            </a:extLst>
          </p:cNvPr>
          <p:cNvSpPr>
            <a:spLocks noGrp="1"/>
          </p:cNvSpPr>
          <p:nvPr>
            <p:ph type="title"/>
          </p:nvPr>
        </p:nvSpPr>
        <p:spPr/>
        <p:txBody>
          <a:bodyPr/>
          <a:lstStyle/>
          <a:p>
            <a:r>
              <a:rPr lang="es-CL" dirty="0"/>
              <a:t>Producción global de materiales</a:t>
            </a:r>
          </a:p>
        </p:txBody>
      </p:sp>
      <p:pic>
        <p:nvPicPr>
          <p:cNvPr id="4" name="Picture 3">
            <a:extLst>
              <a:ext uri="{FF2B5EF4-FFF2-40B4-BE49-F238E27FC236}">
                <a16:creationId xmlns:a16="http://schemas.microsoft.com/office/drawing/2014/main" id="{5482ED93-798B-C7BE-4E89-527DF76C0ED5}"/>
              </a:ext>
            </a:extLst>
          </p:cNvPr>
          <p:cNvPicPr>
            <a:picLocks noChangeAspect="1"/>
          </p:cNvPicPr>
          <p:nvPr/>
        </p:nvPicPr>
        <p:blipFill>
          <a:blip r:embed="rId2"/>
          <a:stretch>
            <a:fillRect/>
          </a:stretch>
        </p:blipFill>
        <p:spPr>
          <a:xfrm>
            <a:off x="137493" y="1341224"/>
            <a:ext cx="8869013" cy="3057952"/>
          </a:xfrm>
          <a:prstGeom prst="rect">
            <a:avLst/>
          </a:prstGeom>
        </p:spPr>
      </p:pic>
    </p:spTree>
    <p:extLst>
      <p:ext uri="{BB962C8B-B14F-4D97-AF65-F5344CB8AC3E}">
        <p14:creationId xmlns:p14="http://schemas.microsoft.com/office/powerpoint/2010/main" val="2734812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A41D4-3DCE-EC33-FE70-9CE2C60303C1}"/>
              </a:ext>
            </a:extLst>
          </p:cNvPr>
          <p:cNvSpPr>
            <a:spLocks noGrp="1"/>
          </p:cNvSpPr>
          <p:nvPr>
            <p:ph type="title"/>
          </p:nvPr>
        </p:nvSpPr>
        <p:spPr/>
        <p:txBody>
          <a:bodyPr/>
          <a:lstStyle/>
          <a:p>
            <a:r>
              <a:rPr lang="es-CL" dirty="0"/>
              <a:t>Cemento</a:t>
            </a:r>
          </a:p>
        </p:txBody>
      </p:sp>
    </p:spTree>
    <p:extLst>
      <p:ext uri="{BB962C8B-B14F-4D97-AF65-F5344CB8AC3E}">
        <p14:creationId xmlns:p14="http://schemas.microsoft.com/office/powerpoint/2010/main" val="3974745350"/>
      </p:ext>
    </p:extLst>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457</Words>
  <Application>Microsoft Office PowerPoint</Application>
  <PresentationFormat>On-screen Show (16:9)</PresentationFormat>
  <Paragraphs>33</Paragraphs>
  <Slides>22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Roboto</vt:lpstr>
      <vt:lpstr>Source Code Pro</vt:lpstr>
      <vt:lpstr>Amatic SC</vt:lpstr>
      <vt:lpstr>Beach Day</vt:lpstr>
      <vt:lpstr>Ingeniería y Desarrollo Sostenible</vt:lpstr>
      <vt:lpstr>Contenidos</vt:lpstr>
      <vt:lpstr>1.  Construcción y Desarrollo</vt:lpstr>
      <vt:lpstr>Contribuciones Nacionalmente Determinadas</vt:lpstr>
      <vt:lpstr>Las ciudades son los principales responsables de las emisiones de GEI</vt:lpstr>
      <vt:lpstr>PowerPoint Presentation</vt:lpstr>
      <vt:lpstr>2.  Materiales principales</vt:lpstr>
      <vt:lpstr>Producción global de materiales</vt:lpstr>
      <vt:lpstr>Cemento</vt:lpstr>
      <vt:lpstr>Hierro y acero</vt:lpstr>
      <vt:lpstr>Vidrio y aluminio</vt:lpstr>
      <vt:lpstr>Alquitrán para asfalto</vt:lpstr>
      <vt:lpstr>3.  Emisiones del sector</vt:lpstr>
      <vt:lpstr>Energía en la construcción y edificación</vt:lpstr>
      <vt:lpstr>Gases de efecto invernadero (GEI) por Producto interno bruto</vt:lpstr>
      <vt:lpstr>Gases de efecto invernadero (GEI)</vt:lpstr>
      <vt:lpstr>Gases de efecto invernadero (GEI) por Producto interno bruto</vt:lpstr>
      <vt:lpstr>PowerPoint Presentation</vt:lpstr>
      <vt:lpstr>4.  Residuos de Construcción y Demolición</vt:lpstr>
      <vt:lpstr>Manejo de residuos en la construcción</vt:lpstr>
      <vt:lpstr>Beneficios de edificación sustentable</vt:lpstr>
      <vt:lpstr>Beneficios de edificación sustentable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Ingeniería y Desarrollo Sostenible</dc:title>
  <cp:lastModifiedBy>Rafael Quezada Gaete</cp:lastModifiedBy>
  <cp:revision>1</cp:revision>
  <dcterms:modified xsi:type="dcterms:W3CDTF">2023-05-08T13:54:35Z</dcterms:modified>
</cp:coreProperties>
</file>