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4" r:id="rId19"/>
    <p:sldId id="273" r:id="rId20"/>
    <p:sldId id="274" r:id="rId21"/>
    <p:sldId id="275" r:id="rId22"/>
    <p:sldId id="276" r:id="rId23"/>
    <p:sldId id="277" r:id="rId24"/>
    <p:sldId id="292" r:id="rId25"/>
    <p:sldId id="293" r:id="rId26"/>
    <p:sldId id="295" r:id="rId27"/>
    <p:sldId id="278" r:id="rId28"/>
    <p:sldId id="279" r:id="rId29"/>
    <p:sldId id="280" r:id="rId30"/>
    <p:sldId id="281" r:id="rId31"/>
    <p:sldId id="296" r:id="rId32"/>
    <p:sldId id="297" r:id="rId33"/>
    <p:sldId id="287" r:id="rId34"/>
    <p:sldId id="298" r:id="rId35"/>
    <p:sldId id="299" r:id="rId36"/>
    <p:sldId id="300" r:id="rId37"/>
    <p:sldId id="291" r:id="rId38"/>
    <p:sldId id="301" r:id="rId39"/>
    <p:sldId id="288" r:id="rId40"/>
    <p:sldId id="289" r:id="rId41"/>
    <p:sldId id="290" r:id="rId42"/>
    <p:sldId id="282" r:id="rId43"/>
    <p:sldId id="283" r:id="rId44"/>
    <p:sldId id="284" r:id="rId45"/>
    <p:sldId id="285" r:id="rId46"/>
    <p:sldId id="286" r:id="rId47"/>
    <p:sldId id="302" r:id="rId48"/>
    <p:sldId id="303" r:id="rId49"/>
    <p:sldId id="304" r:id="rId50"/>
    <p:sldId id="306" r:id="rId51"/>
    <p:sldId id="305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57" autoAdjust="0"/>
  </p:normalViewPr>
  <p:slideViewPr>
    <p:cSldViewPr snapToGrid="0">
      <p:cViewPr varScale="1">
        <p:scale>
          <a:sx n="90" d="100"/>
          <a:sy n="90" d="100"/>
        </p:scale>
        <p:origin x="90" y="3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44E06-EB0C-4B49-BFEF-B05F551D7D3F}" type="datetimeFigureOut">
              <a:rPr lang="en-US" smtClean="0"/>
              <a:t>2022-06-20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F6D0E-3504-437A-89A6-99783920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2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F6D0E-3504-437A-89A6-9978392078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5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F6D0E-3504-437A-89A6-9978392078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7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16F8-0927-40A2-A0D7-0E4EA9639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DCB95-C9E7-4136-8208-80D68E53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3BC4A-C77B-4994-8792-2B70C9C7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07AF-D5DC-4210-8C4B-4037B866BC2E}" type="datetimeFigureOut">
              <a:rPr lang="en-US" smtClean="0"/>
              <a:t>2022-06-20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3688-7709-4CB9-8576-7C92342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BF212-8FC4-4B49-AF8D-6F915073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52EB-CCD2-4B01-8960-C4D3E4AE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2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13E6-F24D-41CB-9CDD-D9228B32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C1EC9-2371-4045-9314-833A3DD04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7EB6-0370-42DC-A236-A5355AE1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07AF-D5DC-4210-8C4B-4037B866BC2E}" type="datetimeFigureOut">
              <a:rPr lang="en-US" smtClean="0"/>
              <a:t>2022-06-20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005C7-0B53-4771-99EB-1E7EA9A6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048C6-DB16-4427-B5D4-512DC97C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52EB-CCD2-4B01-8960-C4D3E4AE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6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6DE2F-C543-4967-A62D-718160AE8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94745-6A50-4AC5-AD84-B6C45D1B0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8B2BC-334A-4515-BBCD-101DB877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07AF-D5DC-4210-8C4B-4037B866BC2E}" type="datetimeFigureOut">
              <a:rPr lang="en-US" smtClean="0"/>
              <a:t>2022-06-20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2E3EB-B080-44D1-9D06-26D4493A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FE9B-27F1-46B8-889E-9AD9F3AC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52EB-CCD2-4B01-8960-C4D3E4AE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8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3764-53AF-4134-B648-41F57486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B596E-7808-4B7F-917D-4C2D22991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1AFFE-1E60-466A-82F5-90646473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07AF-D5DC-4210-8C4B-4037B866BC2E}" type="datetimeFigureOut">
              <a:rPr lang="en-US" smtClean="0"/>
              <a:t>2022-06-20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87A-F776-4B23-BDE2-1534D0EA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29096-3645-4D44-847C-D2EAA7AF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52EB-CCD2-4B01-8960-C4D3E4AE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9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260D-1923-4C7F-800E-37BCAEAA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31DEB-E36B-4E78-9C8F-D1765E7CE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8E707-BE00-4725-9B6D-B2450BA7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07AF-D5DC-4210-8C4B-4037B866BC2E}" type="datetimeFigureOut">
              <a:rPr lang="en-US" smtClean="0"/>
              <a:t>2022-06-20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B9166-947F-4D99-82F4-5BB1C7C7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561D7-C46F-4A39-9796-3B6FBA17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52EB-CCD2-4B01-8960-C4D3E4AE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9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2916-EA8A-4ED7-953D-6C37EEC8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A5C35-0453-4981-9797-72829EC5B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D458D-2086-4BB8-B214-D7615921D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D0F22-CAA4-44A6-B7E2-90059BBD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07AF-D5DC-4210-8C4B-4037B866BC2E}" type="datetimeFigureOut">
              <a:rPr lang="en-US" smtClean="0"/>
              <a:t>2022-06-20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6A7C7-428F-4F33-8181-7FDD27DC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0C3AF-F5FD-4DDF-B169-B598A34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52EB-CCD2-4B01-8960-C4D3E4AE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A130-2852-4360-A326-0C76DDEE6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E039A-8FA7-458F-B08D-031343307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97CF6-2DAB-49D1-8A4B-4526ABB0F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35B21-2546-4215-BDBE-95BF4082E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887A-D5B2-436C-A619-F689ACD65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DA09D-B54A-4F85-9392-8D490D9C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07AF-D5DC-4210-8C4B-4037B866BC2E}" type="datetimeFigureOut">
              <a:rPr lang="en-US" smtClean="0"/>
              <a:t>2022-06-20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7D857-6127-430D-AE86-7A56CB79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8ABBF-0E7B-43EE-A670-769B5DC6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52EB-CCD2-4B01-8960-C4D3E4AE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2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BB1A-B219-474A-9FC7-377E6451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6C949-F783-495D-BE78-3D5519F9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07AF-D5DC-4210-8C4B-4037B866BC2E}" type="datetimeFigureOut">
              <a:rPr lang="en-US" smtClean="0"/>
              <a:t>2022-06-20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BA45C-D584-4981-9A6B-06369400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EDC1A-5831-4C05-BEA5-ACA637E7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52EB-CCD2-4B01-8960-C4D3E4AE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77E77-DF9B-4154-A253-93E655D1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07AF-D5DC-4210-8C4B-4037B866BC2E}" type="datetimeFigureOut">
              <a:rPr lang="en-US" smtClean="0"/>
              <a:t>2022-06-20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A1675-CFED-44F1-A2C0-F00A53EE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C819F-29B5-43D9-B6D9-B4808BF2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52EB-CCD2-4B01-8960-C4D3E4AE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0426-3FB7-4D88-A96B-8419899D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A8EA-E27C-496B-9A0A-F06ADE0C2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8FFAC-DCEA-413D-89EC-49C181724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96785-D3D3-4CBD-946D-DEEF9237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07AF-D5DC-4210-8C4B-4037B866BC2E}" type="datetimeFigureOut">
              <a:rPr lang="en-US" smtClean="0"/>
              <a:t>2022-06-20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8C14F-E05E-4752-82F0-9E5BDF89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9E999-F7FB-4154-9E53-A3B2F759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52EB-CCD2-4B01-8960-C4D3E4AE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1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FEB4-0E92-413D-A639-04394D68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68690-52F8-44FE-BBBD-00DF143CC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5F70E-1B47-4414-9236-C47557159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D9DF3-BD06-4BE3-80B1-E74DC374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07AF-D5DC-4210-8C4B-4037B866BC2E}" type="datetimeFigureOut">
              <a:rPr lang="en-US" smtClean="0"/>
              <a:t>2022-06-20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CDC8E-7396-4483-BC66-D02CF0FE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AB35B-26BB-4642-859D-4876DC4A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52EB-CCD2-4B01-8960-C4D3E4AE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E68E1-A9A4-46C2-91F7-5430490C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98B5F-5C53-49E3-ABFD-036ACDBF3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BD1CE-1EE1-4FA4-8CB5-3C39EFF32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22D207AF-D5DC-4210-8C4B-4037B866BC2E}" type="datetimeFigureOut">
              <a:rPr lang="en-US" smtClean="0"/>
              <a:pPr/>
              <a:t>2022-06-20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8BFC2-33FC-4487-9E0B-E0F99D2FC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8B3AA-0815-4119-9D71-BBBB26550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BF6A52EB-CCD2-4B01-8960-C4D3E4AE36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BB1120-23A3-4556-8F3D-9D5F11F88DFD}"/>
              </a:ext>
            </a:extLst>
          </p:cNvPr>
          <p:cNvSpPr/>
          <p:nvPr userDrawn="1"/>
        </p:nvSpPr>
        <p:spPr>
          <a:xfrm>
            <a:off x="0" y="1"/>
            <a:ext cx="12192000" cy="6590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E78F0-9034-44EA-84AF-51A6F09E2963}"/>
              </a:ext>
            </a:extLst>
          </p:cNvPr>
          <p:cNvSpPr/>
          <p:nvPr userDrawn="1"/>
        </p:nvSpPr>
        <p:spPr>
          <a:xfrm>
            <a:off x="0" y="6792097"/>
            <a:ext cx="12192000" cy="6590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8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E886-91AD-4B4C-95DF-56C090937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noProof="0"/>
              <a:t>Normalización</a:t>
            </a:r>
            <a:endParaRPr lang="es-C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E9EB5-D186-490B-96E5-8417F859C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6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9E00-737E-4A85-8538-B16BBD15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Existen</a:t>
            </a:r>
            <a:r>
              <a:rPr lang="en-US" dirty="0"/>
              <a:t> 6 </a:t>
            </a:r>
            <a:r>
              <a:rPr lang="en-US" dirty="0" err="1"/>
              <a:t>formas</a:t>
            </a:r>
            <a:r>
              <a:rPr lang="en-US" dirty="0"/>
              <a:t> </a:t>
            </a:r>
            <a:r>
              <a:rPr lang="en-US" dirty="0" err="1"/>
              <a:t>normales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8E4A-233C-4E28-A6C7-4333F797D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1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2EE8-FE54-483D-9D63-35DE6FB9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 formas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F4D6-DDE7-4C42-8AC3-614AF270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>
                <a:latin typeface="Consolas" panose="020B0609020204030204" pitchFamily="49" charset="0"/>
              </a:rPr>
              <a:t>UNF</a:t>
            </a:r>
            <a:r>
              <a:rPr lang="es-CL" dirty="0"/>
              <a:t> </a:t>
            </a:r>
            <a:r>
              <a:rPr lang="es-CL" dirty="0" err="1"/>
              <a:t>ó</a:t>
            </a:r>
            <a:r>
              <a:rPr lang="es-CL" dirty="0"/>
              <a:t> </a:t>
            </a:r>
            <a:r>
              <a:rPr lang="es-CL" dirty="0">
                <a:latin typeface="Consolas" panose="020B0609020204030204" pitchFamily="49" charset="0"/>
              </a:rPr>
              <a:t>0NF</a:t>
            </a:r>
            <a:r>
              <a:rPr lang="es-CL" dirty="0"/>
              <a:t> (1970)  [sin normalizar]</a:t>
            </a:r>
          </a:p>
          <a:p>
            <a:r>
              <a:rPr lang="es-CL" dirty="0">
                <a:latin typeface="Consolas" panose="020B0609020204030204" pitchFamily="49" charset="0"/>
              </a:rPr>
              <a:t>1NF</a:t>
            </a:r>
            <a:r>
              <a:rPr lang="es-CL" dirty="0"/>
              <a:t> (1970) 	</a:t>
            </a:r>
          </a:p>
          <a:p>
            <a:r>
              <a:rPr lang="es-CL" dirty="0">
                <a:latin typeface="Consolas" panose="020B0609020204030204" pitchFamily="49" charset="0"/>
              </a:rPr>
              <a:t>2NF</a:t>
            </a:r>
            <a:r>
              <a:rPr lang="es-CL" dirty="0"/>
              <a:t> (1971) 	</a:t>
            </a:r>
          </a:p>
          <a:p>
            <a:r>
              <a:rPr lang="es-CL" dirty="0">
                <a:latin typeface="Consolas" panose="020B0609020204030204" pitchFamily="49" charset="0"/>
              </a:rPr>
              <a:t>3NF</a:t>
            </a:r>
            <a:r>
              <a:rPr lang="es-CL" dirty="0"/>
              <a:t> (1971) 	</a:t>
            </a:r>
          </a:p>
          <a:p>
            <a:r>
              <a:rPr lang="es-CL" dirty="0">
                <a:latin typeface="Consolas" panose="020B0609020204030204" pitchFamily="49" charset="0"/>
              </a:rPr>
              <a:t>BCNF</a:t>
            </a:r>
            <a:r>
              <a:rPr lang="es-CL" dirty="0"/>
              <a:t> (1974) [hasta acá llegaremos]	</a:t>
            </a:r>
          </a:p>
          <a:p>
            <a:r>
              <a:rPr lang="es-CL" dirty="0">
                <a:latin typeface="Consolas" panose="020B0609020204030204" pitchFamily="49" charset="0"/>
              </a:rPr>
              <a:t>4NF</a:t>
            </a:r>
            <a:r>
              <a:rPr lang="es-CL" dirty="0"/>
              <a:t> (1977) 	</a:t>
            </a:r>
          </a:p>
          <a:p>
            <a:r>
              <a:rPr lang="es-CL" dirty="0">
                <a:latin typeface="Consolas" panose="020B0609020204030204" pitchFamily="49" charset="0"/>
              </a:rPr>
              <a:t>ETNF</a:t>
            </a:r>
            <a:r>
              <a:rPr lang="es-CL" dirty="0"/>
              <a:t> (2012) 	</a:t>
            </a:r>
          </a:p>
          <a:p>
            <a:r>
              <a:rPr lang="es-CL" dirty="0">
                <a:latin typeface="Consolas" panose="020B0609020204030204" pitchFamily="49" charset="0"/>
              </a:rPr>
              <a:t>5NF</a:t>
            </a:r>
            <a:r>
              <a:rPr lang="es-CL" dirty="0"/>
              <a:t> (1979) 	</a:t>
            </a:r>
          </a:p>
          <a:p>
            <a:r>
              <a:rPr lang="es-CL" dirty="0">
                <a:latin typeface="Consolas" panose="020B0609020204030204" pitchFamily="49" charset="0"/>
              </a:rPr>
              <a:t>DKNF</a:t>
            </a:r>
            <a:r>
              <a:rPr lang="es-CL" dirty="0"/>
              <a:t> (1981) 	</a:t>
            </a:r>
          </a:p>
          <a:p>
            <a:r>
              <a:rPr lang="es-CL" dirty="0">
                <a:latin typeface="Consolas" panose="020B0609020204030204" pitchFamily="49" charset="0"/>
              </a:rPr>
              <a:t>6NF</a:t>
            </a:r>
            <a:r>
              <a:rPr lang="es-CL" dirty="0"/>
              <a:t> (2003)</a:t>
            </a:r>
          </a:p>
        </p:txBody>
      </p:sp>
    </p:spTree>
    <p:extLst>
      <p:ext uri="{BB962C8B-B14F-4D97-AF65-F5344CB8AC3E}">
        <p14:creationId xmlns:p14="http://schemas.microsoft.com/office/powerpoint/2010/main" val="340428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4582-0782-4F16-83BA-4B8F0CF7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Normalización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E73F-B7A1-435D-BB13-24BAF9B6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El proceso es progresivo, y los niveles más altos no se pueden alcanzar a menos que se alcancen los niveles anteriores.</a:t>
            </a:r>
          </a:p>
          <a:p>
            <a:endParaRPr lang="es-CL" dirty="0"/>
          </a:p>
          <a:p>
            <a:r>
              <a:rPr lang="es-CL" dirty="0"/>
              <a:t>Esto significa, que en el nivel más bajo (datos desnormalizados), hay que completar el primer nivel, luego el segundo, </a:t>
            </a:r>
            <a:r>
              <a:rPr lang="es-CL" dirty="0" err="1"/>
              <a:t>etc</a:t>
            </a:r>
            <a:r>
              <a:rPr lang="es-CL" dirty="0"/>
              <a:t>, hasta alcanzar el nivel más alto buscado. </a:t>
            </a:r>
          </a:p>
        </p:txBody>
      </p:sp>
    </p:spTree>
    <p:extLst>
      <p:ext uri="{BB962C8B-B14F-4D97-AF65-F5344CB8AC3E}">
        <p14:creationId xmlns:p14="http://schemas.microsoft.com/office/powerpoint/2010/main" val="193281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ECA9-154D-4A3F-8223-14945984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proceso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BAE7-6D0D-45AB-B1B4-7954CB90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En la vida real, es muy posible que podemos saltar algunos pasos de normalización.</a:t>
            </a:r>
          </a:p>
          <a:p>
            <a:pPr marL="0" indent="0">
              <a:buNone/>
            </a:pPr>
            <a:r>
              <a:rPr lang="es-CL" dirty="0"/>
              <a:t>Generalmente sucede que al corregir una violación de una forma normal, se corrigen las de nivel inferior.</a:t>
            </a:r>
          </a:p>
          <a:p>
            <a:pPr marL="0" indent="0">
              <a:buNone/>
            </a:pPr>
            <a:r>
              <a:rPr lang="es-CL" dirty="0"/>
              <a:t>Además, el proceso se realiza una tabla a la vez, por lo que es posible que al terminar un proceso, aun existan otras tablas que no satisfagan el nivel buscado.</a:t>
            </a:r>
          </a:p>
        </p:txBody>
      </p:sp>
    </p:spTree>
    <p:extLst>
      <p:ext uri="{BB962C8B-B14F-4D97-AF65-F5344CB8AC3E}">
        <p14:creationId xmlns:p14="http://schemas.microsoft.com/office/powerpoint/2010/main" val="3818304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7702-37D5-4E78-8142-FB2A14FC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Primera Forma Normal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4E00B-DF55-4DA8-9C23-6A6545433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8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4489-DBA6-48A9-96A4-C0637E76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2952"/>
          </a:xfrm>
        </p:spPr>
        <p:txBody>
          <a:bodyPr>
            <a:normAutofit fontScale="90000"/>
          </a:bodyPr>
          <a:lstStyle/>
          <a:p>
            <a:pPr algn="just"/>
            <a:r>
              <a:rPr lang="es-ES" dirty="0"/>
              <a:t>Una tabla se encuentra en primera forma normal si, y sólo si, todos los atributos contienen valores atómicos y no existen grupos repetidos.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A319-8459-4E16-B544-BF281CD34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9769"/>
            <a:ext cx="10515600" cy="362719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¿Valores Atómicos? </a:t>
            </a:r>
          </a:p>
          <a:p>
            <a:pPr marL="0" indent="0">
              <a:buNone/>
            </a:pPr>
            <a:r>
              <a:rPr lang="es-ES" dirty="0"/>
              <a:t>Cada campo sólo debe tener un sólo valor, no puede existir un campo que tenga varios valores a la vez.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15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5E58-04D5-411B-9C2B-2DFFA1E0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0748-15D8-41DA-A335-2E122E2DF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699" y="149468"/>
            <a:ext cx="4229101" cy="6523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El diseñador se da cuenta que cada cliente puede tener varios teléfonos y decide o meterlos en el mismo campo, creando valores múltiples o crea varios campos que van a contener teléfonos distintos.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Esta última opción lo que implica es que la tabla pueda tener muchos valores nulos, ya que no todos los clientes tienen más de un teléfono.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FDE56-8385-4B13-B8D4-872D626B2A2B}"/>
              </a:ext>
            </a:extLst>
          </p:cNvPr>
          <p:cNvSpPr txBox="1"/>
          <p:nvPr/>
        </p:nvSpPr>
        <p:spPr>
          <a:xfrm>
            <a:off x="404445" y="1906345"/>
            <a:ext cx="754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Nombre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Apellido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Teléfono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123 Rachel Ingram   555-861-2026</a:t>
            </a:r>
          </a:p>
          <a:p>
            <a:r>
              <a:rPr lang="en-US" dirty="0">
                <a:latin typeface="Consolas" panose="020B0609020204030204" pitchFamily="49" charset="0"/>
              </a:rPr>
              <a:t>545 James  Wright   555-403-1659,555-776-4100</a:t>
            </a:r>
          </a:p>
          <a:p>
            <a:r>
              <a:rPr lang="en-US" dirty="0">
                <a:latin typeface="Consolas" panose="020B0609020204030204" pitchFamily="49" charset="0"/>
              </a:rPr>
              <a:t>789 Cesar  </a:t>
            </a:r>
            <a:r>
              <a:rPr lang="en-US" dirty="0" err="1">
                <a:latin typeface="Consolas" panose="020B0609020204030204" pitchFamily="49" charset="0"/>
              </a:rPr>
              <a:t>Dure</a:t>
            </a:r>
            <a:r>
              <a:rPr lang="en-US" dirty="0">
                <a:latin typeface="Consolas" panose="020B0609020204030204" pitchFamily="49" charset="0"/>
              </a:rPr>
              <a:t>     555-808-9633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u="sng" dirty="0"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Nombre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Apellido</a:t>
            </a:r>
            <a:r>
              <a:rPr lang="en-US" dirty="0">
                <a:latin typeface="Consolas" panose="020B0609020204030204" pitchFamily="49" charset="0"/>
              </a:rPr>
              <a:t> Teléfono1     Teléfono2   Teléfono3</a:t>
            </a:r>
          </a:p>
          <a:p>
            <a:r>
              <a:rPr lang="en-US" dirty="0">
                <a:latin typeface="Consolas" panose="020B0609020204030204" pitchFamily="49" charset="0"/>
              </a:rPr>
              <a:t>123 Rachel Ingram   555-861-2026</a:t>
            </a:r>
          </a:p>
          <a:p>
            <a:r>
              <a:rPr lang="en-US" dirty="0">
                <a:latin typeface="Consolas" panose="020B0609020204030204" pitchFamily="49" charset="0"/>
              </a:rPr>
              <a:t>545 James  Wright   555-403-1659  555-776-4100   </a:t>
            </a:r>
          </a:p>
          <a:p>
            <a:r>
              <a:rPr lang="en-US" dirty="0">
                <a:latin typeface="Consolas" panose="020B0609020204030204" pitchFamily="49" charset="0"/>
              </a:rPr>
              <a:t>789 Cesar  </a:t>
            </a:r>
            <a:r>
              <a:rPr lang="en-US" dirty="0" err="1">
                <a:latin typeface="Consolas" panose="020B0609020204030204" pitchFamily="49" charset="0"/>
              </a:rPr>
              <a:t>Dure</a:t>
            </a:r>
            <a:r>
              <a:rPr lang="en-US" dirty="0">
                <a:latin typeface="Consolas" panose="020B0609020204030204" pitchFamily="49" charset="0"/>
              </a:rPr>
              <a:t>     555-808-9633  557-888-4120 </a:t>
            </a:r>
          </a:p>
        </p:txBody>
      </p:sp>
    </p:spTree>
    <p:extLst>
      <p:ext uri="{BB962C8B-B14F-4D97-AF65-F5344CB8AC3E}">
        <p14:creationId xmlns:p14="http://schemas.microsoft.com/office/powerpoint/2010/main" val="1354618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7B41-4C60-414A-9DDF-1A1F43E5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¿Solución?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A59CE-6D13-4092-84F2-5C95FD65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585" y="271383"/>
            <a:ext cx="7359161" cy="4351338"/>
          </a:xfrm>
        </p:spPr>
        <p:txBody>
          <a:bodyPr/>
          <a:lstStyle/>
          <a:p>
            <a:r>
              <a:rPr lang="es-ES" dirty="0"/>
              <a:t>¡Aplicar la primera forma normal!</a:t>
            </a:r>
          </a:p>
          <a:p>
            <a:endParaRPr lang="es-ES" dirty="0"/>
          </a:p>
          <a:p>
            <a:r>
              <a:rPr lang="es-ES" dirty="0"/>
              <a:t>Crear otra tabla con los grupos repetidos y llevándonos la clave principal de los clientes como clave externa para relacionarla. La clave primaria sería el teléfono y el id del propio cliente.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5CEA6-A6B1-4398-9C14-5939889838BF}"/>
              </a:ext>
            </a:extLst>
          </p:cNvPr>
          <p:cNvSpPr txBox="1"/>
          <p:nvPr/>
        </p:nvSpPr>
        <p:spPr>
          <a:xfrm>
            <a:off x="430823" y="3847920"/>
            <a:ext cx="754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Nombre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Apellido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Teléfono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123 Rachel Ingram   555-861-2026</a:t>
            </a:r>
          </a:p>
          <a:p>
            <a:r>
              <a:rPr lang="en-US" dirty="0">
                <a:latin typeface="Consolas" panose="020B0609020204030204" pitchFamily="49" charset="0"/>
              </a:rPr>
              <a:t>545 James  Wright   555-403-1659,555-776-4100</a:t>
            </a:r>
          </a:p>
          <a:p>
            <a:r>
              <a:rPr lang="en-US" dirty="0">
                <a:latin typeface="Consolas" panose="020B0609020204030204" pitchFamily="49" charset="0"/>
              </a:rPr>
              <a:t>789 Cesar  </a:t>
            </a:r>
            <a:r>
              <a:rPr lang="en-US" dirty="0" err="1">
                <a:latin typeface="Consolas" panose="020B0609020204030204" pitchFamily="49" charset="0"/>
              </a:rPr>
              <a:t>Dure</a:t>
            </a:r>
            <a:r>
              <a:rPr lang="en-US" dirty="0">
                <a:latin typeface="Consolas" panose="020B0609020204030204" pitchFamily="49" charset="0"/>
              </a:rPr>
              <a:t>     555-808-9633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u="sng" dirty="0"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Nombre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Apellido</a:t>
            </a:r>
            <a:r>
              <a:rPr lang="en-US" dirty="0">
                <a:latin typeface="Consolas" panose="020B0609020204030204" pitchFamily="49" charset="0"/>
              </a:rPr>
              <a:t> Teléfono1     Teléfono2   Teléfono3</a:t>
            </a:r>
          </a:p>
          <a:p>
            <a:r>
              <a:rPr lang="en-US" dirty="0">
                <a:latin typeface="Consolas" panose="020B0609020204030204" pitchFamily="49" charset="0"/>
              </a:rPr>
              <a:t>123 Rachel Ingram   555-861-2026</a:t>
            </a:r>
          </a:p>
          <a:p>
            <a:r>
              <a:rPr lang="en-US" dirty="0">
                <a:latin typeface="Consolas" panose="020B0609020204030204" pitchFamily="49" charset="0"/>
              </a:rPr>
              <a:t>545 James  Wright   555-403-1659  555-776-4100   </a:t>
            </a:r>
          </a:p>
          <a:p>
            <a:r>
              <a:rPr lang="en-US" dirty="0">
                <a:latin typeface="Consolas" panose="020B0609020204030204" pitchFamily="49" charset="0"/>
              </a:rPr>
              <a:t>789 Cesar  </a:t>
            </a:r>
            <a:r>
              <a:rPr lang="en-US" dirty="0" err="1">
                <a:latin typeface="Consolas" panose="020B0609020204030204" pitchFamily="49" charset="0"/>
              </a:rPr>
              <a:t>Dure</a:t>
            </a:r>
            <a:r>
              <a:rPr lang="en-US" dirty="0">
                <a:latin typeface="Consolas" panose="020B0609020204030204" pitchFamily="49" charset="0"/>
              </a:rPr>
              <a:t>     555-808-9633  557-888-4120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20C1A5-0475-4E52-A9F0-7F7228CFF03C}"/>
              </a:ext>
            </a:extLst>
          </p:cNvPr>
          <p:cNvSpPr txBox="1"/>
          <p:nvPr/>
        </p:nvSpPr>
        <p:spPr>
          <a:xfrm>
            <a:off x="8982807" y="3570922"/>
            <a:ext cx="27783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Nombre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Apellido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123 Rachel Ingram   </a:t>
            </a:r>
          </a:p>
          <a:p>
            <a:r>
              <a:rPr lang="en-US" dirty="0">
                <a:latin typeface="Consolas" panose="020B0609020204030204" pitchFamily="49" charset="0"/>
              </a:rPr>
              <a:t>545 James  Wright   </a:t>
            </a:r>
          </a:p>
          <a:p>
            <a:r>
              <a:rPr lang="en-US" dirty="0">
                <a:latin typeface="Consolas" panose="020B0609020204030204" pitchFamily="49" charset="0"/>
              </a:rPr>
              <a:t>789 Cesar  </a:t>
            </a:r>
            <a:r>
              <a:rPr lang="en-US" dirty="0" err="1">
                <a:latin typeface="Consolas" panose="020B0609020204030204" pitchFamily="49" charset="0"/>
              </a:rPr>
              <a:t>Dure</a:t>
            </a:r>
            <a:r>
              <a:rPr lang="en-US" dirty="0">
                <a:latin typeface="Consolas" panose="020B0609020204030204" pitchFamily="49" charset="0"/>
              </a:rPr>
              <a:t>    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u="sng" dirty="0"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u="sng" dirty="0" err="1">
                <a:latin typeface="Consolas" panose="020B0609020204030204" pitchFamily="49" charset="0"/>
              </a:rPr>
              <a:t>teléfono</a:t>
            </a:r>
            <a:endParaRPr lang="en-US" b="1" u="sng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123 555-861-2026</a:t>
            </a:r>
          </a:p>
          <a:p>
            <a:r>
              <a:rPr lang="en-US" dirty="0">
                <a:latin typeface="Consolas" panose="020B0609020204030204" pitchFamily="49" charset="0"/>
              </a:rPr>
              <a:t>545 555-403-1659</a:t>
            </a:r>
          </a:p>
          <a:p>
            <a:r>
              <a:rPr lang="en-US" dirty="0">
                <a:latin typeface="Consolas" panose="020B0609020204030204" pitchFamily="49" charset="0"/>
              </a:rPr>
              <a:t>545 555-776-4100</a:t>
            </a:r>
          </a:p>
          <a:p>
            <a:r>
              <a:rPr lang="en-US" dirty="0">
                <a:latin typeface="Consolas" panose="020B0609020204030204" pitchFamily="49" charset="0"/>
              </a:rPr>
              <a:t>789 555-808-9633</a:t>
            </a:r>
          </a:p>
          <a:p>
            <a:r>
              <a:rPr lang="en-US" dirty="0">
                <a:latin typeface="Consolas" panose="020B0609020204030204" pitchFamily="49" charset="0"/>
              </a:rPr>
              <a:t>789 557-888-4120</a:t>
            </a:r>
          </a:p>
        </p:txBody>
      </p:sp>
    </p:spTree>
    <p:extLst>
      <p:ext uri="{BB962C8B-B14F-4D97-AF65-F5344CB8AC3E}">
        <p14:creationId xmlns:p14="http://schemas.microsoft.com/office/powerpoint/2010/main" val="1105743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4C43-5750-4D14-B2BB-28928A02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resumen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B8AE6-6C43-4B1D-BA07-109CC4FA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Solo estamos eliminando la repetición de grupos</a:t>
            </a:r>
          </a:p>
          <a:p>
            <a:r>
              <a:rPr lang="es-ES" dirty="0"/>
              <a:t>En vez de tener muchas columnas con el mismo tipo de dato, movemos la información repetida y la almacenamos como tuplas en una relación separada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64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7702-37D5-4E78-8142-FB2A14FC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Segunda Forma Normal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4E00B-DF55-4DA8-9C23-6A6545433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17CB-F6F9-46E8-885D-E134B7E2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¿Qué?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94BD1-21CD-4EB3-A6B2-F4ED800C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noProof="0" dirty="0"/>
              <a:t>¡Normalización de Bases de Datos!</a:t>
            </a:r>
          </a:p>
          <a:p>
            <a:endParaRPr lang="es-CL" noProof="0" dirty="0"/>
          </a:p>
          <a:p>
            <a:r>
              <a:rPr lang="es-CL" noProof="0" dirty="0"/>
              <a:t>El proceso de Normalización de bases de datos tiene como objetivo optimizar técnicamente el diseño de las mismas.</a:t>
            </a:r>
          </a:p>
          <a:p>
            <a:r>
              <a:rPr lang="es-CL" noProof="0" dirty="0"/>
              <a:t>Así, es posible minimizar </a:t>
            </a:r>
            <a:r>
              <a:rPr lang="es-CL" b="1" noProof="0" dirty="0"/>
              <a:t>redundancias</a:t>
            </a:r>
            <a:r>
              <a:rPr lang="es-CL" noProof="0" dirty="0"/>
              <a:t> y evitar </a:t>
            </a:r>
            <a:r>
              <a:rPr lang="es-CL" b="1" noProof="0" dirty="0"/>
              <a:t>anomalías</a:t>
            </a:r>
            <a:r>
              <a:rPr lang="es-CL" noProof="0" dirty="0"/>
              <a:t> relacionadas con la manipulación de los datos.</a:t>
            </a:r>
          </a:p>
        </p:txBody>
      </p:sp>
    </p:spTree>
    <p:extLst>
      <p:ext uri="{BB962C8B-B14F-4D97-AF65-F5344CB8AC3E}">
        <p14:creationId xmlns:p14="http://schemas.microsoft.com/office/powerpoint/2010/main" val="2595233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6F69-F163-4120-BAF2-ED44A8B03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22037"/>
          </a:xfrm>
        </p:spPr>
        <p:txBody>
          <a:bodyPr>
            <a:normAutofit fontScale="90000"/>
          </a:bodyPr>
          <a:lstStyle/>
          <a:p>
            <a:pPr algn="just"/>
            <a:r>
              <a:rPr lang="es-ES" dirty="0"/>
              <a:t>Una tabla está en segunda forma normal, si y sólo si está en la primera forma normal y además </a:t>
            </a:r>
            <a:r>
              <a:rPr lang="es-ES" b="1" dirty="0"/>
              <a:t>cada</a:t>
            </a:r>
            <a:r>
              <a:rPr lang="es-ES" dirty="0"/>
              <a:t> </a:t>
            </a:r>
            <a:r>
              <a:rPr lang="es-ES" b="1" dirty="0"/>
              <a:t>atributo</a:t>
            </a:r>
            <a:r>
              <a:rPr lang="es-ES" dirty="0"/>
              <a:t> que no sea clave, </a:t>
            </a:r>
            <a:r>
              <a:rPr lang="es-ES" b="1" dirty="0"/>
              <a:t>depende</a:t>
            </a:r>
            <a:r>
              <a:rPr lang="es-ES" dirty="0"/>
              <a:t> de forma </a:t>
            </a:r>
            <a:r>
              <a:rPr lang="es-ES" b="1" dirty="0"/>
              <a:t>funcional completa </a:t>
            </a:r>
            <a:r>
              <a:rPr lang="es-ES" dirty="0"/>
              <a:t>respecto a la clave principal.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6D05A-350C-40FD-9673-55DE2C54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6505"/>
            <a:ext cx="10515600" cy="319637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¿Dependencia Funcional Completa?</a:t>
            </a:r>
          </a:p>
          <a:p>
            <a:pPr marL="0" indent="0">
              <a:buNone/>
            </a:pPr>
            <a:r>
              <a:rPr lang="es-ES" dirty="0"/>
              <a:t>Se dice que tiene dependencia funcional completa cuando necesitamos la clave principal para poder averiguar la información de los demás atributos. </a:t>
            </a:r>
          </a:p>
          <a:p>
            <a:pPr marL="0" indent="0">
              <a:buNone/>
            </a:pPr>
            <a:r>
              <a:rPr lang="es-ES" dirty="0"/>
              <a:t>O también, </a:t>
            </a:r>
            <a:r>
              <a:rPr lang="es-ES" b="1" dirty="0"/>
              <a:t>no</a:t>
            </a:r>
            <a:r>
              <a:rPr lang="es-ES" dirty="0"/>
              <a:t> hay dependencia funcional completa cuando podemos averiguar información usando un subconjunto de la clave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97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3020-3206-45C3-95E6-470C1CAD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0D37-F7DF-4423-885F-804865FF0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T(</a:t>
            </a:r>
            <a:r>
              <a:rPr lang="es-ES" u="sng" dirty="0" err="1"/>
              <a:t>rut</a:t>
            </a:r>
            <a:r>
              <a:rPr lang="es-ES" dirty="0"/>
              <a:t>, nombre, apellidos, </a:t>
            </a:r>
            <a:r>
              <a:rPr lang="es-ES" dirty="0" err="1"/>
              <a:t>fecha_nacimiento</a:t>
            </a:r>
            <a:r>
              <a:rPr lang="es-ES" dirty="0"/>
              <a:t>)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En este ejemplo, para saber el nombre, apellidos y fecha de nacimiento de un cliente necesitamos su clave principal para saber de quién se trata.</a:t>
            </a:r>
          </a:p>
          <a:p>
            <a:pPr marL="0" indent="0">
              <a:buNone/>
            </a:pPr>
            <a:r>
              <a:rPr lang="es-ES" dirty="0"/>
              <a:t>En otros casos (usando otras columnas), no se puede averiguar nada.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6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A0C4-DC89-432C-ADA4-A2AC77E8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 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008E-A559-4B76-9758-9B8B2C1D4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15" y="1966302"/>
            <a:ext cx="5465885" cy="4351338"/>
          </a:xfrm>
        </p:spPr>
        <p:txBody>
          <a:bodyPr/>
          <a:lstStyle/>
          <a:p>
            <a:r>
              <a:rPr lang="es-ES" dirty="0"/>
              <a:t>En este caso la clave principal sería Empleado y Habilidad. </a:t>
            </a:r>
          </a:p>
          <a:p>
            <a:r>
              <a:rPr lang="es-ES" dirty="0"/>
              <a:t>Si nos fijamos bien, el único campo que no es clave es el Lugar de Trabajo y depende del empleado, es decir, que tiene dependencia </a:t>
            </a:r>
            <a:r>
              <a:rPr lang="es-ES" b="1" dirty="0"/>
              <a:t>funcional parcial</a:t>
            </a:r>
            <a:r>
              <a:rPr lang="es-ES" dirty="0"/>
              <a:t>, ya que no depende de las dos claves, sólo de Empleado.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C936C-58AF-45DB-ABE1-01EB2A1DB36D}"/>
              </a:ext>
            </a:extLst>
          </p:cNvPr>
          <p:cNvSpPr txBox="1"/>
          <p:nvPr/>
        </p:nvSpPr>
        <p:spPr>
          <a:xfrm>
            <a:off x="6588369" y="536526"/>
            <a:ext cx="50907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latin typeface="Consolas" panose="020B0609020204030204" pitchFamily="49" charset="0"/>
              </a:rPr>
              <a:t>Empleado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u="sng" dirty="0" err="1">
                <a:latin typeface="Consolas" panose="020B0609020204030204" pitchFamily="49" charset="0"/>
              </a:rPr>
              <a:t>Habilidad</a:t>
            </a:r>
            <a:r>
              <a:rPr lang="en-US" dirty="0">
                <a:latin typeface="Consolas" panose="020B0609020204030204" pitchFamily="49" charset="0"/>
              </a:rPr>
              <a:t>    Lugar de </a:t>
            </a:r>
            <a:r>
              <a:rPr lang="en-US" dirty="0" err="1">
                <a:latin typeface="Consolas" panose="020B0609020204030204" pitchFamily="49" charset="0"/>
              </a:rPr>
              <a:t>Trabajo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Jones     </a:t>
            </a:r>
            <a:r>
              <a:rPr lang="en-US" dirty="0" err="1">
                <a:latin typeface="Consolas" panose="020B0609020204030204" pitchFamily="49" charset="0"/>
              </a:rPr>
              <a:t>Mecanografía</a:t>
            </a:r>
            <a:r>
              <a:rPr lang="en-US" dirty="0">
                <a:latin typeface="Consolas" panose="020B0609020204030204" pitchFamily="49" charset="0"/>
              </a:rPr>
              <a:t> Badajoz</a:t>
            </a:r>
          </a:p>
          <a:p>
            <a:r>
              <a:rPr lang="en-US" dirty="0">
                <a:latin typeface="Consolas" panose="020B0609020204030204" pitchFamily="49" charset="0"/>
              </a:rPr>
              <a:t>Jones     </a:t>
            </a:r>
            <a:r>
              <a:rPr lang="en-US" dirty="0" err="1">
                <a:latin typeface="Consolas" panose="020B0609020204030204" pitchFamily="49" charset="0"/>
              </a:rPr>
              <a:t>Taquigrafía</a:t>
            </a:r>
            <a:r>
              <a:rPr lang="en-US" dirty="0">
                <a:latin typeface="Consolas" panose="020B0609020204030204" pitchFamily="49" charset="0"/>
              </a:rPr>
              <a:t>  Badajoz</a:t>
            </a:r>
          </a:p>
          <a:p>
            <a:r>
              <a:rPr lang="en-US" dirty="0">
                <a:latin typeface="Consolas" panose="020B0609020204030204" pitchFamily="49" charset="0"/>
              </a:rPr>
              <a:t>Jones     </a:t>
            </a:r>
            <a:r>
              <a:rPr lang="en-US" dirty="0" err="1">
                <a:latin typeface="Consolas" panose="020B0609020204030204" pitchFamily="49" charset="0"/>
              </a:rPr>
              <a:t>Tallado</a:t>
            </a:r>
            <a:r>
              <a:rPr lang="en-US" dirty="0">
                <a:latin typeface="Consolas" panose="020B0609020204030204" pitchFamily="49" charset="0"/>
              </a:rPr>
              <a:t>      Badajoz</a:t>
            </a:r>
          </a:p>
          <a:p>
            <a:r>
              <a:rPr lang="en-US" dirty="0">
                <a:latin typeface="Consolas" panose="020B0609020204030204" pitchFamily="49" charset="0"/>
              </a:rPr>
              <a:t>Bravo     </a:t>
            </a:r>
            <a:r>
              <a:rPr lang="en-US" dirty="0" err="1">
                <a:latin typeface="Consolas" panose="020B0609020204030204" pitchFamily="49" charset="0"/>
              </a:rPr>
              <a:t>Limpieza</a:t>
            </a: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Cáceres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Ellis     </a:t>
            </a:r>
            <a:r>
              <a:rPr lang="en-US" dirty="0" err="1">
                <a:latin typeface="Consolas" panose="020B0609020204030204" pitchFamily="49" charset="0"/>
              </a:rPr>
              <a:t>Alquimia</a:t>
            </a: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Cáceres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Ellis     </a:t>
            </a:r>
            <a:r>
              <a:rPr lang="en-US" dirty="0" err="1">
                <a:latin typeface="Consolas" panose="020B0609020204030204" pitchFamily="49" charset="0"/>
              </a:rPr>
              <a:t>Malabarismo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Cáceres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Harrison  </a:t>
            </a:r>
            <a:r>
              <a:rPr lang="en-US" dirty="0" err="1">
                <a:latin typeface="Consolas" panose="020B0609020204030204" pitchFamily="49" charset="0"/>
              </a:rPr>
              <a:t>Limpieza</a:t>
            </a: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Cáceres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06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9926-7A4E-41D2-B33F-F772DAD1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1C3A-02C8-484C-A073-8058C562A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2414" y="658372"/>
            <a:ext cx="7707924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Según la Segunda Forma Normal, debemos sacar en otra tabla esa parte de la clave y los atributos que dependan de él, en este caso quedaría de la siguiente forma: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7604A-F7E0-4891-ABB2-4F52B8356295}"/>
              </a:ext>
            </a:extLst>
          </p:cNvPr>
          <p:cNvSpPr txBox="1"/>
          <p:nvPr/>
        </p:nvSpPr>
        <p:spPr>
          <a:xfrm>
            <a:off x="445477" y="3977394"/>
            <a:ext cx="50907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latin typeface="Consolas" panose="020B0609020204030204" pitchFamily="49" charset="0"/>
              </a:rPr>
              <a:t>Empleado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u="sng" dirty="0" err="1">
                <a:latin typeface="Consolas" panose="020B0609020204030204" pitchFamily="49" charset="0"/>
              </a:rPr>
              <a:t>Habilidad</a:t>
            </a:r>
            <a:r>
              <a:rPr lang="en-US" dirty="0">
                <a:latin typeface="Consolas" panose="020B0609020204030204" pitchFamily="49" charset="0"/>
              </a:rPr>
              <a:t>    Lugar de </a:t>
            </a:r>
            <a:r>
              <a:rPr lang="en-US" dirty="0" err="1">
                <a:latin typeface="Consolas" panose="020B0609020204030204" pitchFamily="49" charset="0"/>
              </a:rPr>
              <a:t>Trabajo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Jones     </a:t>
            </a:r>
            <a:r>
              <a:rPr lang="en-US" dirty="0" err="1">
                <a:latin typeface="Consolas" panose="020B0609020204030204" pitchFamily="49" charset="0"/>
              </a:rPr>
              <a:t>Mecanografía</a:t>
            </a:r>
            <a:r>
              <a:rPr lang="en-US" dirty="0">
                <a:latin typeface="Consolas" panose="020B0609020204030204" pitchFamily="49" charset="0"/>
              </a:rPr>
              <a:t> Badajoz</a:t>
            </a:r>
          </a:p>
          <a:p>
            <a:r>
              <a:rPr lang="en-US" dirty="0">
                <a:latin typeface="Consolas" panose="020B0609020204030204" pitchFamily="49" charset="0"/>
              </a:rPr>
              <a:t>Jones     </a:t>
            </a:r>
            <a:r>
              <a:rPr lang="en-US" dirty="0" err="1">
                <a:latin typeface="Consolas" panose="020B0609020204030204" pitchFamily="49" charset="0"/>
              </a:rPr>
              <a:t>Taquigrafía</a:t>
            </a:r>
            <a:r>
              <a:rPr lang="en-US" dirty="0">
                <a:latin typeface="Consolas" panose="020B0609020204030204" pitchFamily="49" charset="0"/>
              </a:rPr>
              <a:t>  Badajoz</a:t>
            </a:r>
          </a:p>
          <a:p>
            <a:r>
              <a:rPr lang="en-US" dirty="0">
                <a:latin typeface="Consolas" panose="020B0609020204030204" pitchFamily="49" charset="0"/>
              </a:rPr>
              <a:t>Jones     </a:t>
            </a:r>
            <a:r>
              <a:rPr lang="en-US" dirty="0" err="1">
                <a:latin typeface="Consolas" panose="020B0609020204030204" pitchFamily="49" charset="0"/>
              </a:rPr>
              <a:t>Tallado</a:t>
            </a:r>
            <a:r>
              <a:rPr lang="en-US" dirty="0">
                <a:latin typeface="Consolas" panose="020B0609020204030204" pitchFamily="49" charset="0"/>
              </a:rPr>
              <a:t>      Badajoz</a:t>
            </a:r>
          </a:p>
          <a:p>
            <a:r>
              <a:rPr lang="en-US" dirty="0">
                <a:latin typeface="Consolas" panose="020B0609020204030204" pitchFamily="49" charset="0"/>
              </a:rPr>
              <a:t>Bravo     </a:t>
            </a:r>
            <a:r>
              <a:rPr lang="en-US" dirty="0" err="1">
                <a:latin typeface="Consolas" panose="020B0609020204030204" pitchFamily="49" charset="0"/>
              </a:rPr>
              <a:t>Limpieza</a:t>
            </a: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Cáceres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Ellis     </a:t>
            </a:r>
            <a:r>
              <a:rPr lang="en-US" dirty="0" err="1">
                <a:latin typeface="Consolas" panose="020B0609020204030204" pitchFamily="49" charset="0"/>
              </a:rPr>
              <a:t>Alquimia</a:t>
            </a: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Cáceres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Ellis     </a:t>
            </a:r>
            <a:r>
              <a:rPr lang="en-US" dirty="0" err="1">
                <a:latin typeface="Consolas" panose="020B0609020204030204" pitchFamily="49" charset="0"/>
              </a:rPr>
              <a:t>Malabarismo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Cáceres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Harrison  </a:t>
            </a:r>
            <a:r>
              <a:rPr lang="en-US" dirty="0" err="1">
                <a:latin typeface="Consolas" panose="020B0609020204030204" pitchFamily="49" charset="0"/>
              </a:rPr>
              <a:t>Limpieza</a:t>
            </a: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Cáceres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C0A42-4DBF-4468-99C2-980E758F28C6}"/>
              </a:ext>
            </a:extLst>
          </p:cNvPr>
          <p:cNvSpPr txBox="1"/>
          <p:nvPr/>
        </p:nvSpPr>
        <p:spPr>
          <a:xfrm>
            <a:off x="8191499" y="2685264"/>
            <a:ext cx="36605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latin typeface="Consolas" panose="020B0609020204030204" pitchFamily="49" charset="0"/>
              </a:rPr>
              <a:t>Empleado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u="sng" dirty="0" err="1">
                <a:latin typeface="Consolas" panose="020B0609020204030204" pitchFamily="49" charset="0"/>
              </a:rPr>
              <a:t>Habilidad</a:t>
            </a:r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Jones     </a:t>
            </a:r>
            <a:r>
              <a:rPr lang="en-US" dirty="0" err="1">
                <a:latin typeface="Consolas" panose="020B0609020204030204" pitchFamily="49" charset="0"/>
              </a:rPr>
              <a:t>Mecanografía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Jones     </a:t>
            </a:r>
            <a:r>
              <a:rPr lang="en-US" dirty="0" err="1">
                <a:latin typeface="Consolas" panose="020B0609020204030204" pitchFamily="49" charset="0"/>
              </a:rPr>
              <a:t>Taquigrafía</a:t>
            </a: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Jones     </a:t>
            </a:r>
            <a:r>
              <a:rPr lang="en-US" dirty="0" err="1">
                <a:latin typeface="Consolas" panose="020B0609020204030204" pitchFamily="49" charset="0"/>
              </a:rPr>
              <a:t>Tallado</a:t>
            </a:r>
            <a:r>
              <a:rPr lang="en-US" dirty="0">
                <a:latin typeface="Consolas" panose="020B0609020204030204" pitchFamily="49" charset="0"/>
              </a:rPr>
              <a:t>      </a:t>
            </a:r>
          </a:p>
          <a:p>
            <a:r>
              <a:rPr lang="en-US" dirty="0">
                <a:latin typeface="Consolas" panose="020B0609020204030204" pitchFamily="49" charset="0"/>
              </a:rPr>
              <a:t>Bravo     </a:t>
            </a:r>
            <a:r>
              <a:rPr lang="en-US" dirty="0" err="1">
                <a:latin typeface="Consolas" panose="020B0609020204030204" pitchFamily="49" charset="0"/>
              </a:rPr>
              <a:t>Limpieza</a:t>
            </a:r>
            <a:r>
              <a:rPr lang="en-US" dirty="0">
                <a:latin typeface="Consolas" panose="020B0609020204030204" pitchFamily="49" charset="0"/>
              </a:rPr>
              <a:t>     </a:t>
            </a:r>
          </a:p>
          <a:p>
            <a:r>
              <a:rPr lang="en-US" dirty="0">
                <a:latin typeface="Consolas" panose="020B0609020204030204" pitchFamily="49" charset="0"/>
              </a:rPr>
              <a:t>Ellis     </a:t>
            </a:r>
            <a:r>
              <a:rPr lang="en-US" dirty="0" err="1">
                <a:latin typeface="Consolas" panose="020B0609020204030204" pitchFamily="49" charset="0"/>
              </a:rPr>
              <a:t>Alquimia</a:t>
            </a:r>
            <a:r>
              <a:rPr lang="en-US" dirty="0">
                <a:latin typeface="Consolas" panose="020B0609020204030204" pitchFamily="49" charset="0"/>
              </a:rPr>
              <a:t>     </a:t>
            </a:r>
          </a:p>
          <a:p>
            <a:r>
              <a:rPr lang="en-US" dirty="0">
                <a:latin typeface="Consolas" panose="020B0609020204030204" pitchFamily="49" charset="0"/>
              </a:rPr>
              <a:t>Ellis     </a:t>
            </a:r>
            <a:r>
              <a:rPr lang="en-US" dirty="0" err="1">
                <a:latin typeface="Consolas" panose="020B0609020204030204" pitchFamily="49" charset="0"/>
              </a:rPr>
              <a:t>Malabarismo</a:t>
            </a: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Harrison  </a:t>
            </a:r>
            <a:r>
              <a:rPr lang="en-US" dirty="0" err="1">
                <a:latin typeface="Consolas" panose="020B0609020204030204" pitchFamily="49" charset="0"/>
              </a:rPr>
              <a:t>Limpieza</a:t>
            </a:r>
            <a:r>
              <a:rPr lang="en-US" dirty="0">
                <a:latin typeface="Consolas" panose="020B0609020204030204" pitchFamily="49" charset="0"/>
              </a:rPr>
              <a:t>    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u="sng" dirty="0" err="1">
                <a:latin typeface="Consolas" panose="020B0609020204030204" pitchFamily="49" charset="0"/>
              </a:rPr>
              <a:t>Empleado</a:t>
            </a: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u="sng" dirty="0">
                <a:latin typeface="Consolas" panose="020B0609020204030204" pitchFamily="49" charset="0"/>
              </a:rPr>
              <a:t>Lugar de </a:t>
            </a:r>
            <a:r>
              <a:rPr lang="en-US" b="1" u="sng" dirty="0" err="1">
                <a:latin typeface="Consolas" panose="020B0609020204030204" pitchFamily="49" charset="0"/>
              </a:rPr>
              <a:t>Trabajo</a:t>
            </a:r>
            <a:endParaRPr lang="en-US" b="1" u="sng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Jones     Badajoz</a:t>
            </a:r>
          </a:p>
          <a:p>
            <a:r>
              <a:rPr lang="en-US" dirty="0">
                <a:latin typeface="Consolas" panose="020B0609020204030204" pitchFamily="49" charset="0"/>
              </a:rPr>
              <a:t>Bravo     </a:t>
            </a:r>
            <a:r>
              <a:rPr lang="en-US" dirty="0" err="1">
                <a:latin typeface="Consolas" panose="020B0609020204030204" pitchFamily="49" charset="0"/>
              </a:rPr>
              <a:t>Cáceres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Ellis     </a:t>
            </a:r>
            <a:r>
              <a:rPr lang="en-US" dirty="0" err="1">
                <a:latin typeface="Consolas" panose="020B0609020204030204" pitchFamily="49" charset="0"/>
              </a:rPr>
              <a:t>Cáceres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Harrison  </a:t>
            </a:r>
            <a:r>
              <a:rPr lang="en-US" dirty="0" err="1">
                <a:latin typeface="Consolas" panose="020B0609020204030204" pitchFamily="49" charset="0"/>
              </a:rPr>
              <a:t>Cáceres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27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EF32-422B-4168-829C-DC7A8699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183"/>
            <a:ext cx="10515600" cy="583999"/>
          </a:xfrm>
        </p:spPr>
        <p:txBody>
          <a:bodyPr>
            <a:normAutofit fontScale="90000"/>
          </a:bodyPr>
          <a:lstStyle/>
          <a:p>
            <a:r>
              <a:rPr lang="es-ES" dirty="0"/>
              <a:t>Otro 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DF298-5A86-477F-94A6-600520EC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38" y="3856748"/>
            <a:ext cx="11465170" cy="3001251"/>
          </a:xfrm>
        </p:spPr>
        <p:txBody>
          <a:bodyPr/>
          <a:lstStyle/>
          <a:p>
            <a:r>
              <a:rPr lang="en-US" noProof="1"/>
              <a:t>La tabla LIBRO tiene una clave candidata, la clave compuesta (Title,Format)</a:t>
            </a:r>
          </a:p>
          <a:p>
            <a:r>
              <a:rPr lang="en-US" noProof="1"/>
              <a:t>Todos los atributos que no son parte de la llave dependen de TITLE, pero </a:t>
            </a:r>
            <a:r>
              <a:rPr lang="en-US" b="1" noProof="1"/>
              <a:t>solo</a:t>
            </a:r>
            <a:r>
              <a:rPr lang="en-US" noProof="1"/>
              <a:t> PRICE también depende de FORMAT</a:t>
            </a:r>
          </a:p>
          <a:p>
            <a:r>
              <a:rPr lang="en-US" noProof="1"/>
              <a:t>Para ser 2NF todo atributo que no es llave debe depender de la llave candidata completa (no solo una parte de ella)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C06B0-8641-40CC-ABCD-61B97C248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351"/>
            <a:ext cx="12192000" cy="29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32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A93C-544A-4DE8-8361-99AC2106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6AA1-16A8-4DD6-AFE4-63D540FBE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7843"/>
            <a:ext cx="6627471" cy="3179120"/>
          </a:xfrm>
        </p:spPr>
        <p:txBody>
          <a:bodyPr/>
          <a:lstStyle/>
          <a:p>
            <a:r>
              <a:rPr lang="es-ES" dirty="0"/>
              <a:t>Hacemos que TITLE sea una llave candidata simple</a:t>
            </a:r>
          </a:p>
          <a:p>
            <a:r>
              <a:rPr lang="es-ES" dirty="0"/>
              <a:t>Todos los atributos dependen de ella</a:t>
            </a:r>
          </a:p>
          <a:p>
            <a:r>
              <a:rPr lang="es-ES" dirty="0"/>
              <a:t>Movemos PRICE a otra tabla para preservar la dependencia de FORMAT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A66F2-01DA-4242-8413-3E005375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365125"/>
            <a:ext cx="8688012" cy="2324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09AE6-78A6-4A71-8D55-7EC38B6F4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485" y="2910975"/>
            <a:ext cx="4001058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22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A287-CA9F-4E66-AD7A-45C7E9BB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resumen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F9770-FF8A-4CAA-A641-3B8A77D19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Tenemos menos redundancia, pero aun existe</a:t>
            </a:r>
          </a:p>
          <a:p>
            <a:r>
              <a:rPr lang="es-ES" dirty="0"/>
              <a:t>Hay veces en que tendremos que tener cuidado al actualizar las tuplas, ya que podemos dejar la relación en un estado inconsistente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518E4-B088-4308-84E5-BEA6C0011B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79"/>
          <a:stretch/>
        </p:blipFill>
        <p:spPr>
          <a:xfrm>
            <a:off x="960462" y="3801331"/>
            <a:ext cx="10271076" cy="1729032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96FE19D-44E9-CCA8-72C4-934ADAB22BF6}"/>
              </a:ext>
            </a:extLst>
          </p:cNvPr>
          <p:cNvSpPr/>
          <p:nvPr/>
        </p:nvSpPr>
        <p:spPr>
          <a:xfrm>
            <a:off x="5149970" y="5814204"/>
            <a:ext cx="2078966" cy="871268"/>
          </a:xfrm>
          <a:prstGeom prst="wedgeRectCallout">
            <a:avLst>
              <a:gd name="adj1" fmla="val -25088"/>
              <a:gd name="adj2" fmla="val -79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Por ejemplo, que el autor figure con otra nacionalidad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913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7702-37D5-4E78-8142-FB2A14FC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Tercera</a:t>
            </a:r>
            <a:r>
              <a:rPr lang="en-US" dirty="0"/>
              <a:t> Forma Normal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4E00B-DF55-4DA8-9C23-6A6545433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7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9738-7175-4CC1-A4E5-1B8FF58E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29767"/>
          </a:xfrm>
        </p:spPr>
        <p:txBody>
          <a:bodyPr>
            <a:normAutofit fontScale="90000"/>
          </a:bodyPr>
          <a:lstStyle/>
          <a:p>
            <a:pPr algn="just"/>
            <a:r>
              <a:rPr lang="es-ES" dirty="0"/>
              <a:t>Una tabla se encuentra en la Tercera Forma Normal cuando si, y sólo si, se encuentra en la Segunda Forma Normal y además </a:t>
            </a:r>
            <a:r>
              <a:rPr lang="es-ES" b="1" dirty="0"/>
              <a:t>ningún atributo </a:t>
            </a:r>
            <a:r>
              <a:rPr lang="es-ES" dirty="0"/>
              <a:t>que </a:t>
            </a:r>
            <a:r>
              <a:rPr lang="es-ES" b="1" dirty="0"/>
              <a:t>no sea </a:t>
            </a:r>
            <a:r>
              <a:rPr lang="es-ES" dirty="0"/>
              <a:t>clave depende </a:t>
            </a:r>
            <a:r>
              <a:rPr lang="es-ES" b="1" dirty="0"/>
              <a:t>transitivamente</a:t>
            </a:r>
            <a:r>
              <a:rPr lang="es-ES" dirty="0"/>
              <a:t> de las claves de la tabla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5862D-C6E4-47B7-B5F1-68F18E48D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0739"/>
            <a:ext cx="10515600" cy="290622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¿Que es eso de transitivamente?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Esto ocurre cuando tenemos un atributo </a:t>
            </a:r>
            <a:r>
              <a:rPr lang="es-ES" b="1" dirty="0"/>
              <a:t>no clave </a:t>
            </a:r>
            <a:r>
              <a:rPr lang="es-ES" dirty="0"/>
              <a:t>que depende funcionalmente de otro campo que también </a:t>
            </a:r>
            <a:r>
              <a:rPr lang="es-ES" b="1" dirty="0"/>
              <a:t>no es clave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61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F2A0-9E64-4BB3-9B34-840AC3FE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AF015-B3C0-46BA-AF09-370DDCB30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esta tabla la clave principal es Torneo y Año. </a:t>
            </a:r>
          </a:p>
          <a:p>
            <a:pPr marL="0" indent="0">
              <a:buNone/>
            </a:pPr>
            <a:r>
              <a:rPr lang="es-ES" dirty="0"/>
              <a:t>Se dice que </a:t>
            </a:r>
            <a:r>
              <a:rPr lang="es-ES" b="1" dirty="0"/>
              <a:t>no está en Tercera Forma Normal </a:t>
            </a:r>
            <a:r>
              <a:rPr lang="es-ES" dirty="0"/>
              <a:t>cuando un campo no clave </a:t>
            </a:r>
            <a:r>
              <a:rPr lang="es-ES" b="1" dirty="0"/>
              <a:t>depende</a:t>
            </a:r>
            <a:r>
              <a:rPr lang="es-ES" dirty="0"/>
              <a:t> </a:t>
            </a:r>
            <a:r>
              <a:rPr lang="es-ES" b="1" dirty="0"/>
              <a:t>transitivamente</a:t>
            </a:r>
            <a:r>
              <a:rPr lang="es-ES" dirty="0"/>
              <a:t> de otro que tampoco es </a:t>
            </a:r>
            <a:r>
              <a:rPr lang="es-ES" b="1" dirty="0"/>
              <a:t>clave</a:t>
            </a:r>
            <a:r>
              <a:rPr lang="es-ES" dirty="0"/>
              <a:t>. </a:t>
            </a:r>
          </a:p>
          <a:p>
            <a:pPr marL="0" indent="0">
              <a:buNone/>
            </a:pPr>
            <a:r>
              <a:rPr lang="es-ES" dirty="0"/>
              <a:t>En este caso si nos fijamos atentamente, la </a:t>
            </a:r>
            <a:r>
              <a:rPr lang="es-ES" b="1" dirty="0"/>
              <a:t>fecha de nacimiento </a:t>
            </a:r>
            <a:r>
              <a:rPr lang="es-ES" dirty="0"/>
              <a:t>no depende de la clave principal, sino del ganador y ambos campos no son clave. </a:t>
            </a:r>
          </a:p>
          <a:p>
            <a:pPr marL="0" indent="0">
              <a:buNone/>
            </a:pPr>
            <a:r>
              <a:rPr lang="es-ES" dirty="0"/>
              <a:t>Eso es a lo que se le llama dependencia transitiva.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63572-C908-49FC-B4B6-D871C11BC303}"/>
              </a:ext>
            </a:extLst>
          </p:cNvPr>
          <p:cNvSpPr txBox="1"/>
          <p:nvPr/>
        </p:nvSpPr>
        <p:spPr>
          <a:xfrm>
            <a:off x="5164016" y="213360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latin typeface="Consolas" panose="020B0609020204030204" pitchFamily="49" charset="0"/>
              </a:rPr>
              <a:t>Torneo</a:t>
            </a:r>
            <a:r>
              <a:rPr lang="en-US" dirty="0">
                <a:latin typeface="Consolas" panose="020B0609020204030204" pitchFamily="49" charset="0"/>
              </a:rPr>
              <a:t>               </a:t>
            </a:r>
            <a:r>
              <a:rPr lang="en-US" b="1" u="sng" dirty="0" err="1">
                <a:latin typeface="Consolas" panose="020B0609020204030204" pitchFamily="49" charset="0"/>
              </a:rPr>
              <a:t>Año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Ganador</a:t>
            </a:r>
            <a:r>
              <a:rPr lang="en-US" dirty="0">
                <a:latin typeface="Consolas" panose="020B0609020204030204" pitchFamily="49" charset="0"/>
              </a:rPr>
              <a:t>        Nacimiento</a:t>
            </a:r>
          </a:p>
          <a:p>
            <a:r>
              <a:rPr lang="en-US" dirty="0">
                <a:latin typeface="Consolas" panose="020B0609020204030204" pitchFamily="49" charset="0"/>
              </a:rPr>
              <a:t>Indiana Invitational 1998 Al Fredrickson 21/07/1975</a:t>
            </a:r>
          </a:p>
          <a:p>
            <a:r>
              <a:rPr lang="en-US" dirty="0">
                <a:latin typeface="Consolas" panose="020B0609020204030204" pitchFamily="49" charset="0"/>
              </a:rPr>
              <a:t>Cleveland Open       1999 Bob Albertson  28/09/1968</a:t>
            </a:r>
          </a:p>
          <a:p>
            <a:r>
              <a:rPr lang="en-US" dirty="0">
                <a:latin typeface="Consolas" panose="020B0609020204030204" pitchFamily="49" charset="0"/>
              </a:rPr>
              <a:t>Des Moines Masters   1999 Al Fredrickson 21/07/1975</a:t>
            </a:r>
          </a:p>
          <a:p>
            <a:r>
              <a:rPr lang="en-US" dirty="0">
                <a:latin typeface="Consolas" panose="020B0609020204030204" pitchFamily="49" charset="0"/>
              </a:rPr>
              <a:t>Indiana Invitational 1999 Chip Masterson 14/03/1977</a:t>
            </a:r>
          </a:p>
        </p:txBody>
      </p:sp>
    </p:spTree>
    <p:extLst>
      <p:ext uri="{BB962C8B-B14F-4D97-AF65-F5344CB8AC3E}">
        <p14:creationId xmlns:p14="http://schemas.microsoft.com/office/powerpoint/2010/main" val="322962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0136-31EA-42CA-9AE0-878EC34C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Redundancias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4C06-7A5D-4395-A3AE-1617FCC7B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noProof="0" dirty="0"/>
              <a:t>Los mismos datos están registrados varias veces en nuestras tablas</a:t>
            </a:r>
          </a:p>
          <a:p>
            <a:pPr marL="0" indent="0">
              <a:buNone/>
            </a:pPr>
            <a:r>
              <a:rPr lang="es-CL" noProof="0" dirty="0"/>
              <a:t>Por ejemplo:</a:t>
            </a:r>
          </a:p>
          <a:p>
            <a:endParaRPr lang="es-CL" noProof="0" dirty="0"/>
          </a:p>
          <a:p>
            <a:pPr marL="0" indent="0">
              <a:buNone/>
            </a:pPr>
            <a:r>
              <a:rPr lang="es-CL" noProof="0" dirty="0"/>
              <a:t>INFO_PROVEEDOR(</a:t>
            </a:r>
            <a:r>
              <a:rPr lang="es-CL" u="sng" noProof="0" dirty="0"/>
              <a:t>nombre</a:t>
            </a:r>
            <a:r>
              <a:rPr lang="es-CL" noProof="0" dirty="0"/>
              <a:t>, </a:t>
            </a:r>
            <a:r>
              <a:rPr lang="es-CL" noProof="0" dirty="0" err="1"/>
              <a:t>direcc</a:t>
            </a:r>
            <a:r>
              <a:rPr lang="es-CL" noProof="0" dirty="0"/>
              <a:t>, </a:t>
            </a:r>
            <a:r>
              <a:rPr lang="es-CL" u="sng" noProof="0" dirty="0" err="1"/>
              <a:t>item</a:t>
            </a:r>
            <a:r>
              <a:rPr lang="es-CL" noProof="0" dirty="0"/>
              <a:t>, precio)</a:t>
            </a:r>
          </a:p>
          <a:p>
            <a:pPr marL="0" indent="0">
              <a:buNone/>
            </a:pPr>
            <a:endParaRPr lang="es-CL" noProof="0" dirty="0"/>
          </a:p>
          <a:p>
            <a:pPr marL="0" indent="0">
              <a:buNone/>
            </a:pPr>
            <a:r>
              <a:rPr lang="es-CL" noProof="0" dirty="0"/>
              <a:t>Esta tabla tiene problema de redundancia, ya que </a:t>
            </a:r>
            <a:r>
              <a:rPr lang="es-ES" noProof="0" dirty="0"/>
              <a:t>se repiten los datos del proveedor (dirección)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937109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D832-4E19-4991-8F4B-FDA0BEDD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2615-C5C3-4747-9850-E2F6A119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0231" cy="4351338"/>
          </a:xfrm>
        </p:spPr>
        <p:txBody>
          <a:bodyPr/>
          <a:lstStyle/>
          <a:p>
            <a:r>
              <a:rPr lang="es-ES" dirty="0"/>
              <a:t>La Tercera Forma Normal dice que tenemos que </a:t>
            </a:r>
            <a:r>
              <a:rPr lang="es-ES" b="1" dirty="0"/>
              <a:t>sacar</a:t>
            </a:r>
            <a:r>
              <a:rPr lang="es-ES" dirty="0"/>
              <a:t> ese campo que tiene dependencia transitiva y </a:t>
            </a:r>
            <a:r>
              <a:rPr lang="es-ES" b="1" dirty="0"/>
              <a:t>crear una nueva tabla</a:t>
            </a:r>
            <a:r>
              <a:rPr lang="es-ES" dirty="0"/>
              <a:t>, incluyendo el campo por el que depende como clave primaria y externa.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794D3-8862-4939-B27E-5DC806D357F0}"/>
              </a:ext>
            </a:extLst>
          </p:cNvPr>
          <p:cNvSpPr txBox="1"/>
          <p:nvPr/>
        </p:nvSpPr>
        <p:spPr>
          <a:xfrm>
            <a:off x="6421317" y="3314641"/>
            <a:ext cx="5571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latin typeface="Consolas" panose="020B0609020204030204" pitchFamily="49" charset="0"/>
              </a:rPr>
              <a:t>Torneo</a:t>
            </a:r>
            <a:r>
              <a:rPr lang="en-US" dirty="0">
                <a:latin typeface="Consolas" panose="020B0609020204030204" pitchFamily="49" charset="0"/>
              </a:rPr>
              <a:t>               </a:t>
            </a:r>
            <a:r>
              <a:rPr lang="en-US" b="1" u="sng" dirty="0" err="1">
                <a:latin typeface="Consolas" panose="020B0609020204030204" pitchFamily="49" charset="0"/>
              </a:rPr>
              <a:t>Año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Ganador</a:t>
            </a:r>
            <a:r>
              <a:rPr lang="en-US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dirty="0">
                <a:latin typeface="Consolas" panose="020B0609020204030204" pitchFamily="49" charset="0"/>
              </a:rPr>
              <a:t>Indiana Invitational 1998 Al Fredrickson </a:t>
            </a:r>
          </a:p>
          <a:p>
            <a:r>
              <a:rPr lang="en-US" dirty="0">
                <a:latin typeface="Consolas" panose="020B0609020204030204" pitchFamily="49" charset="0"/>
              </a:rPr>
              <a:t>Cleveland Open       1999 Bob Albertson  </a:t>
            </a:r>
          </a:p>
          <a:p>
            <a:r>
              <a:rPr lang="en-US" dirty="0">
                <a:latin typeface="Consolas" panose="020B0609020204030204" pitchFamily="49" charset="0"/>
              </a:rPr>
              <a:t>Des Moines Masters   1999 Al Fredrickson </a:t>
            </a:r>
          </a:p>
          <a:p>
            <a:r>
              <a:rPr lang="en-US" dirty="0">
                <a:latin typeface="Consolas" panose="020B0609020204030204" pitchFamily="49" charset="0"/>
              </a:rPr>
              <a:t>Indiana Invitational 1999 Chip Masterson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u="sng" dirty="0" err="1">
                <a:latin typeface="Consolas" panose="020B0609020204030204" pitchFamily="49" charset="0"/>
              </a:rPr>
              <a:t>Ganador</a:t>
            </a:r>
            <a:r>
              <a:rPr lang="en-US" dirty="0">
                <a:latin typeface="Consolas" panose="020B0609020204030204" pitchFamily="49" charset="0"/>
              </a:rPr>
              <a:t>        Nacimiento</a:t>
            </a:r>
          </a:p>
          <a:p>
            <a:r>
              <a:rPr lang="en-US" dirty="0">
                <a:latin typeface="Consolas" panose="020B0609020204030204" pitchFamily="49" charset="0"/>
              </a:rPr>
              <a:t>Al Fredrickson 21/07/1975</a:t>
            </a:r>
          </a:p>
          <a:p>
            <a:r>
              <a:rPr lang="en-US" dirty="0">
                <a:latin typeface="Consolas" panose="020B0609020204030204" pitchFamily="49" charset="0"/>
              </a:rPr>
              <a:t>Bob Albertson  28/09/1968</a:t>
            </a:r>
          </a:p>
          <a:p>
            <a:r>
              <a:rPr lang="en-US" dirty="0">
                <a:latin typeface="Consolas" panose="020B0609020204030204" pitchFamily="49" charset="0"/>
              </a:rPr>
              <a:t>Chip Masterson 14/03/1977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83093-EB9D-4CE9-A47D-E1A5F3467A6F}"/>
              </a:ext>
            </a:extLst>
          </p:cNvPr>
          <p:cNvSpPr txBox="1"/>
          <p:nvPr/>
        </p:nvSpPr>
        <p:spPr>
          <a:xfrm>
            <a:off x="5392616" y="213360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latin typeface="Consolas" panose="020B0609020204030204" pitchFamily="49" charset="0"/>
              </a:rPr>
              <a:t>Torneo</a:t>
            </a:r>
            <a:r>
              <a:rPr lang="en-US" dirty="0">
                <a:latin typeface="Consolas" panose="020B0609020204030204" pitchFamily="49" charset="0"/>
              </a:rPr>
              <a:t>               </a:t>
            </a:r>
            <a:r>
              <a:rPr lang="en-US" b="1" u="sng" dirty="0" err="1">
                <a:latin typeface="Consolas" panose="020B0609020204030204" pitchFamily="49" charset="0"/>
              </a:rPr>
              <a:t>Año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Ganador</a:t>
            </a:r>
            <a:r>
              <a:rPr lang="en-US" dirty="0">
                <a:latin typeface="Consolas" panose="020B0609020204030204" pitchFamily="49" charset="0"/>
              </a:rPr>
              <a:t>        Nacimiento</a:t>
            </a:r>
          </a:p>
          <a:p>
            <a:r>
              <a:rPr lang="en-US" dirty="0">
                <a:latin typeface="Consolas" panose="020B0609020204030204" pitchFamily="49" charset="0"/>
              </a:rPr>
              <a:t>Indiana Invitational 1998 Al Fredrickson 21/07/1975</a:t>
            </a:r>
          </a:p>
          <a:p>
            <a:r>
              <a:rPr lang="en-US" dirty="0">
                <a:latin typeface="Consolas" panose="020B0609020204030204" pitchFamily="49" charset="0"/>
              </a:rPr>
              <a:t>Cleveland Open       1999 Bob Albertson  28/09/1968</a:t>
            </a:r>
          </a:p>
          <a:p>
            <a:r>
              <a:rPr lang="en-US" dirty="0">
                <a:latin typeface="Consolas" panose="020B0609020204030204" pitchFamily="49" charset="0"/>
              </a:rPr>
              <a:t>Des Moines Masters   1999 Al Fredrickson 21/07/1975</a:t>
            </a:r>
          </a:p>
          <a:p>
            <a:r>
              <a:rPr lang="en-US" dirty="0">
                <a:latin typeface="Consolas" panose="020B0609020204030204" pitchFamily="49" charset="0"/>
              </a:rPr>
              <a:t>Indiana Invitational 1999 Chip Masterson 14/03/1977</a:t>
            </a:r>
          </a:p>
        </p:txBody>
      </p:sp>
    </p:spTree>
    <p:extLst>
      <p:ext uri="{BB962C8B-B14F-4D97-AF65-F5344CB8AC3E}">
        <p14:creationId xmlns:p14="http://schemas.microsoft.com/office/powerpoint/2010/main" val="4144844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64A9-6B14-456F-B089-1EDB5337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700"/>
          </a:xfrm>
        </p:spPr>
        <p:txBody>
          <a:bodyPr>
            <a:normAutofit fontScale="90000"/>
          </a:bodyPr>
          <a:lstStyle/>
          <a:p>
            <a:r>
              <a:rPr lang="es-ES" dirty="0"/>
              <a:t>Otro 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7B4A-7E5D-4A4E-BDA4-6485EA59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2567"/>
            <a:ext cx="10515600" cy="3144396"/>
          </a:xfrm>
        </p:spPr>
        <p:txBody>
          <a:bodyPr/>
          <a:lstStyle/>
          <a:p>
            <a:r>
              <a:rPr lang="es-ES" dirty="0" err="1"/>
              <a:t>GenreID</a:t>
            </a:r>
            <a:r>
              <a:rPr lang="es-ES" dirty="0"/>
              <a:t> y </a:t>
            </a:r>
            <a:r>
              <a:rPr lang="es-ES" dirty="0" err="1"/>
              <a:t>GenreName</a:t>
            </a:r>
            <a:r>
              <a:rPr lang="es-ES" dirty="0"/>
              <a:t> dependen de la llave primaria TITLE, pero NO son independientes una de otra</a:t>
            </a:r>
          </a:p>
          <a:p>
            <a:r>
              <a:rPr lang="es-ES" dirty="0"/>
              <a:t>Debido a que hay más </a:t>
            </a:r>
            <a:r>
              <a:rPr lang="es-ES" dirty="0" err="1"/>
              <a:t>TITLEs</a:t>
            </a:r>
            <a:r>
              <a:rPr lang="es-ES" dirty="0"/>
              <a:t> que GENRES, esta dependencia introduce datos que se pueden eliminar al factorizar la dependencia a su propia tabla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90B14-5990-44AE-B83C-C80D6DD8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3" y="902826"/>
            <a:ext cx="12050807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71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F46E-ABF0-4F33-A9E0-F70F0B26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89FEF-D928-4EAF-9326-8861E9B5C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0977"/>
            <a:ext cx="2143424" cy="1685986"/>
          </a:xfrm>
        </p:spPr>
        <p:txBody>
          <a:bodyPr/>
          <a:lstStyle/>
          <a:p>
            <a:r>
              <a:rPr lang="es-ES" dirty="0"/>
              <a:t>FIN?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2FC23-9AD6-4163-9D22-D9C57FFF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7858"/>
            <a:ext cx="10517068" cy="2848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2AA59E-C765-4484-A655-F9EAD6A24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304" y="4136231"/>
            <a:ext cx="2143424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92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B3FB-67FD-472E-9943-090B1091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Algunas definiciones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370EB-478B-4AA7-B56E-047BE8F5D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0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1A9B-2CBF-49E3-B8EE-C3E98F80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Super llave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3388-C0EF-4F64-AF76-2DE59098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super llave es el conjunto de </a:t>
            </a:r>
            <a:r>
              <a:rPr lang="es-ES" b="1" dirty="0"/>
              <a:t>uno</a:t>
            </a:r>
            <a:r>
              <a:rPr lang="es-ES" dirty="0"/>
              <a:t> o </a:t>
            </a:r>
            <a:r>
              <a:rPr lang="es-ES" b="1" dirty="0"/>
              <a:t>más</a:t>
            </a:r>
            <a:r>
              <a:rPr lang="es-ES" dirty="0"/>
              <a:t> atributos que permite identificar en forma </a:t>
            </a:r>
            <a:r>
              <a:rPr lang="es-ES" b="1" dirty="0"/>
              <a:t>inequívoca</a:t>
            </a:r>
            <a:r>
              <a:rPr lang="es-ES" dirty="0"/>
              <a:t> a una fila en una tabla</a:t>
            </a:r>
          </a:p>
          <a:p>
            <a:r>
              <a:rPr lang="es-ES" dirty="0"/>
              <a:t>Una tabla puede tener N super llaves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49B6A0-DCE6-48D3-A62F-64300FBFA3B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42900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03330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904098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54638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9338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823740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054843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28690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7401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R(A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55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9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4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3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0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60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313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57B4-A47B-4C40-8082-46229315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Llave candidata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86FE-BEE2-4851-B580-07640300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1899"/>
            <a:ext cx="10515600" cy="1840976"/>
          </a:xfrm>
        </p:spPr>
        <p:txBody>
          <a:bodyPr>
            <a:normAutofit/>
          </a:bodyPr>
          <a:lstStyle/>
          <a:p>
            <a:r>
              <a:rPr lang="es-ES" dirty="0"/>
              <a:t>Son aquellas super llaves a las que no les podemos eliminar atributos sin que pierdan su característica (de poder identificar inequívocamente su tupla)</a:t>
            </a:r>
          </a:p>
          <a:p>
            <a:r>
              <a:rPr lang="es-ES" dirty="0"/>
              <a:t>Super llave mínima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0010A1-75E9-47F2-B306-8975A67A1D8B}"/>
              </a:ext>
            </a:extLst>
          </p:cNvPr>
          <p:cNvGraphicFramePr>
            <a:graphicFrameLocks noGrp="1"/>
          </p:cNvGraphicFramePr>
          <p:nvPr/>
        </p:nvGraphicFramePr>
        <p:xfrm>
          <a:off x="691472" y="1690688"/>
          <a:ext cx="874548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721">
                  <a:extLst>
                    <a:ext uri="{9D8B030D-6E8A-4147-A177-3AD203B41FA5}">
                      <a16:colId xmlns:a16="http://schemas.microsoft.com/office/drawing/2014/main" val="180333050"/>
                    </a:ext>
                  </a:extLst>
                </a:gridCol>
                <a:gridCol w="971721">
                  <a:extLst>
                    <a:ext uri="{9D8B030D-6E8A-4147-A177-3AD203B41FA5}">
                      <a16:colId xmlns:a16="http://schemas.microsoft.com/office/drawing/2014/main" val="2790409840"/>
                    </a:ext>
                  </a:extLst>
                </a:gridCol>
                <a:gridCol w="971721">
                  <a:extLst>
                    <a:ext uri="{9D8B030D-6E8A-4147-A177-3AD203B41FA5}">
                      <a16:colId xmlns:a16="http://schemas.microsoft.com/office/drawing/2014/main" val="2154638476"/>
                    </a:ext>
                  </a:extLst>
                </a:gridCol>
                <a:gridCol w="971721">
                  <a:extLst>
                    <a:ext uri="{9D8B030D-6E8A-4147-A177-3AD203B41FA5}">
                      <a16:colId xmlns:a16="http://schemas.microsoft.com/office/drawing/2014/main" val="1309338976"/>
                    </a:ext>
                  </a:extLst>
                </a:gridCol>
                <a:gridCol w="971721">
                  <a:extLst>
                    <a:ext uri="{9D8B030D-6E8A-4147-A177-3AD203B41FA5}">
                      <a16:colId xmlns:a16="http://schemas.microsoft.com/office/drawing/2014/main" val="2482374081"/>
                    </a:ext>
                  </a:extLst>
                </a:gridCol>
                <a:gridCol w="971721">
                  <a:extLst>
                    <a:ext uri="{9D8B030D-6E8A-4147-A177-3AD203B41FA5}">
                      <a16:colId xmlns:a16="http://schemas.microsoft.com/office/drawing/2014/main" val="3205484341"/>
                    </a:ext>
                  </a:extLst>
                </a:gridCol>
                <a:gridCol w="971721">
                  <a:extLst>
                    <a:ext uri="{9D8B030D-6E8A-4147-A177-3AD203B41FA5}">
                      <a16:colId xmlns:a16="http://schemas.microsoft.com/office/drawing/2014/main" val="3322869072"/>
                    </a:ext>
                  </a:extLst>
                </a:gridCol>
                <a:gridCol w="971721">
                  <a:extLst>
                    <a:ext uri="{9D8B030D-6E8A-4147-A177-3AD203B41FA5}">
                      <a16:colId xmlns:a16="http://schemas.microsoft.com/office/drawing/2014/main" val="837401834"/>
                    </a:ext>
                  </a:extLst>
                </a:gridCol>
                <a:gridCol w="971721">
                  <a:extLst>
                    <a:ext uri="{9D8B030D-6E8A-4147-A177-3AD203B41FA5}">
                      <a16:colId xmlns:a16="http://schemas.microsoft.com/office/drawing/2014/main" val="3405762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R(A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55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9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4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3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0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60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127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57B4-A47B-4C40-8082-46229315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Llave primaria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86FE-BEE2-4851-B580-07640300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1899"/>
            <a:ext cx="10515600" cy="1840976"/>
          </a:xfrm>
        </p:spPr>
        <p:txBody>
          <a:bodyPr>
            <a:normAutofit/>
          </a:bodyPr>
          <a:lstStyle/>
          <a:p>
            <a:r>
              <a:rPr lang="es-ES" dirty="0"/>
              <a:t>Se elige una llave candidata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0010A1-75E9-47F2-B306-8975A67A1D8B}"/>
              </a:ext>
            </a:extLst>
          </p:cNvPr>
          <p:cNvGraphicFramePr>
            <a:graphicFrameLocks noGrp="1"/>
          </p:cNvGraphicFramePr>
          <p:nvPr/>
        </p:nvGraphicFramePr>
        <p:xfrm>
          <a:off x="691471" y="1690688"/>
          <a:ext cx="95089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897">
                  <a:extLst>
                    <a:ext uri="{9D8B030D-6E8A-4147-A177-3AD203B41FA5}">
                      <a16:colId xmlns:a16="http://schemas.microsoft.com/office/drawing/2014/main" val="180333050"/>
                    </a:ext>
                  </a:extLst>
                </a:gridCol>
                <a:gridCol w="950897">
                  <a:extLst>
                    <a:ext uri="{9D8B030D-6E8A-4147-A177-3AD203B41FA5}">
                      <a16:colId xmlns:a16="http://schemas.microsoft.com/office/drawing/2014/main" val="2790409840"/>
                    </a:ext>
                  </a:extLst>
                </a:gridCol>
                <a:gridCol w="950897">
                  <a:extLst>
                    <a:ext uri="{9D8B030D-6E8A-4147-A177-3AD203B41FA5}">
                      <a16:colId xmlns:a16="http://schemas.microsoft.com/office/drawing/2014/main" val="2154638476"/>
                    </a:ext>
                  </a:extLst>
                </a:gridCol>
                <a:gridCol w="950897">
                  <a:extLst>
                    <a:ext uri="{9D8B030D-6E8A-4147-A177-3AD203B41FA5}">
                      <a16:colId xmlns:a16="http://schemas.microsoft.com/office/drawing/2014/main" val="1309338976"/>
                    </a:ext>
                  </a:extLst>
                </a:gridCol>
                <a:gridCol w="950897">
                  <a:extLst>
                    <a:ext uri="{9D8B030D-6E8A-4147-A177-3AD203B41FA5}">
                      <a16:colId xmlns:a16="http://schemas.microsoft.com/office/drawing/2014/main" val="2482374081"/>
                    </a:ext>
                  </a:extLst>
                </a:gridCol>
                <a:gridCol w="950897">
                  <a:extLst>
                    <a:ext uri="{9D8B030D-6E8A-4147-A177-3AD203B41FA5}">
                      <a16:colId xmlns:a16="http://schemas.microsoft.com/office/drawing/2014/main" val="3205484341"/>
                    </a:ext>
                  </a:extLst>
                </a:gridCol>
                <a:gridCol w="950897">
                  <a:extLst>
                    <a:ext uri="{9D8B030D-6E8A-4147-A177-3AD203B41FA5}">
                      <a16:colId xmlns:a16="http://schemas.microsoft.com/office/drawing/2014/main" val="3322869072"/>
                    </a:ext>
                  </a:extLst>
                </a:gridCol>
                <a:gridCol w="950897">
                  <a:extLst>
                    <a:ext uri="{9D8B030D-6E8A-4147-A177-3AD203B41FA5}">
                      <a16:colId xmlns:a16="http://schemas.microsoft.com/office/drawing/2014/main" val="837401834"/>
                    </a:ext>
                  </a:extLst>
                </a:gridCol>
                <a:gridCol w="950897">
                  <a:extLst>
                    <a:ext uri="{9D8B030D-6E8A-4147-A177-3AD203B41FA5}">
                      <a16:colId xmlns:a16="http://schemas.microsoft.com/office/drawing/2014/main" val="3405762332"/>
                    </a:ext>
                  </a:extLst>
                </a:gridCol>
                <a:gridCol w="950897">
                  <a:extLst>
                    <a:ext uri="{9D8B030D-6E8A-4147-A177-3AD203B41FA5}">
                      <a16:colId xmlns:a16="http://schemas.microsoft.com/office/drawing/2014/main" val="3590990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R(A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55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9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4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3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0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60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808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9FFC-6F0A-4005-9492-BDB9528F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primos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4BE19-0B42-44D1-8431-84BB49EFD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atributos que </a:t>
            </a:r>
            <a:r>
              <a:rPr lang="es-ES" dirty="0">
                <a:highlight>
                  <a:srgbClr val="FFFF00"/>
                </a:highlight>
              </a:rPr>
              <a:t>son parte</a:t>
            </a:r>
            <a:r>
              <a:rPr lang="es-ES" dirty="0"/>
              <a:t> de alguna clave candidata de una relación se llama atributos </a:t>
            </a:r>
            <a:r>
              <a:rPr lang="es-ES" b="1" dirty="0"/>
              <a:t>primos</a:t>
            </a:r>
            <a:r>
              <a:rPr lang="es-ES" dirty="0"/>
              <a:t>.</a:t>
            </a:r>
          </a:p>
          <a:p>
            <a:r>
              <a:rPr lang="es-ES" dirty="0"/>
              <a:t>Los demás son atributos </a:t>
            </a:r>
            <a:r>
              <a:rPr lang="es-ES" b="1" dirty="0"/>
              <a:t>no-primos</a:t>
            </a:r>
            <a:endParaRPr lang="es-ES" dirty="0"/>
          </a:p>
          <a:p>
            <a:r>
              <a:rPr lang="es-ES" dirty="0"/>
              <a:t>Por ejemplo, EST_NUM es primo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886D8-90DB-405A-B2B3-F1F53CACC142}"/>
              </a:ext>
            </a:extLst>
          </p:cNvPr>
          <p:cNvSpPr txBox="1"/>
          <p:nvPr/>
        </p:nvSpPr>
        <p:spPr>
          <a:xfrm>
            <a:off x="3519669" y="4699635"/>
            <a:ext cx="9560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EST_NUM EST_NOMBRE EST_CELULAR EST_REGION EST_PAIS EST_EDAD</a:t>
            </a:r>
          </a:p>
          <a:p>
            <a:r>
              <a:rPr lang="en-US" dirty="0">
                <a:latin typeface="Consolas" panose="020B0609020204030204" pitchFamily="49" charset="0"/>
              </a:rPr>
              <a:t>1       JUAN       947598313   CQBO       CHILE    20</a:t>
            </a:r>
          </a:p>
          <a:p>
            <a:r>
              <a:rPr lang="en-US" dirty="0">
                <a:latin typeface="Consolas" panose="020B0609020204030204" pitchFamily="49" charset="0"/>
              </a:rPr>
              <a:t>2       JUAN       863899993   AFTA       CHILE    19</a:t>
            </a:r>
          </a:p>
          <a:p>
            <a:r>
              <a:rPr lang="en-US" dirty="0">
                <a:latin typeface="Consolas" panose="020B0609020204030204" pitchFamily="49" charset="0"/>
              </a:rPr>
              <a:t>3       PAULA      798393844   ARICA      CHILE    18</a:t>
            </a:r>
          </a:p>
          <a:p>
            <a:r>
              <a:rPr lang="en-US" dirty="0">
                <a:latin typeface="Consolas" panose="020B0609020204030204" pitchFamily="49" charset="0"/>
              </a:rPr>
              <a:t>4       PEDRO                  AFTA       CHILE    21</a:t>
            </a:r>
          </a:p>
        </p:txBody>
      </p:sp>
    </p:spTree>
    <p:extLst>
      <p:ext uri="{BB962C8B-B14F-4D97-AF65-F5344CB8AC3E}">
        <p14:creationId xmlns:p14="http://schemas.microsoft.com/office/powerpoint/2010/main" val="1450388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57B4-A47B-4C40-8082-46229315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 no-primo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86FE-BEE2-4851-B580-07640300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399"/>
            <a:ext cx="10515600" cy="100647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0010A1-75E9-47F2-B306-8975A67A1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795793"/>
              </p:ext>
            </p:extLst>
          </p:nvPr>
        </p:nvGraphicFramePr>
        <p:xfrm>
          <a:off x="691471" y="1690688"/>
          <a:ext cx="855807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897">
                  <a:extLst>
                    <a:ext uri="{9D8B030D-6E8A-4147-A177-3AD203B41FA5}">
                      <a16:colId xmlns:a16="http://schemas.microsoft.com/office/drawing/2014/main" val="180333050"/>
                    </a:ext>
                  </a:extLst>
                </a:gridCol>
                <a:gridCol w="950897">
                  <a:extLst>
                    <a:ext uri="{9D8B030D-6E8A-4147-A177-3AD203B41FA5}">
                      <a16:colId xmlns:a16="http://schemas.microsoft.com/office/drawing/2014/main" val="2790409840"/>
                    </a:ext>
                  </a:extLst>
                </a:gridCol>
                <a:gridCol w="950897">
                  <a:extLst>
                    <a:ext uri="{9D8B030D-6E8A-4147-A177-3AD203B41FA5}">
                      <a16:colId xmlns:a16="http://schemas.microsoft.com/office/drawing/2014/main" val="2154638476"/>
                    </a:ext>
                  </a:extLst>
                </a:gridCol>
                <a:gridCol w="950897">
                  <a:extLst>
                    <a:ext uri="{9D8B030D-6E8A-4147-A177-3AD203B41FA5}">
                      <a16:colId xmlns:a16="http://schemas.microsoft.com/office/drawing/2014/main" val="1309338976"/>
                    </a:ext>
                  </a:extLst>
                </a:gridCol>
                <a:gridCol w="950897">
                  <a:extLst>
                    <a:ext uri="{9D8B030D-6E8A-4147-A177-3AD203B41FA5}">
                      <a16:colId xmlns:a16="http://schemas.microsoft.com/office/drawing/2014/main" val="2482374081"/>
                    </a:ext>
                  </a:extLst>
                </a:gridCol>
                <a:gridCol w="950897">
                  <a:extLst>
                    <a:ext uri="{9D8B030D-6E8A-4147-A177-3AD203B41FA5}">
                      <a16:colId xmlns:a16="http://schemas.microsoft.com/office/drawing/2014/main" val="3205484341"/>
                    </a:ext>
                  </a:extLst>
                </a:gridCol>
                <a:gridCol w="950897">
                  <a:extLst>
                    <a:ext uri="{9D8B030D-6E8A-4147-A177-3AD203B41FA5}">
                      <a16:colId xmlns:a16="http://schemas.microsoft.com/office/drawing/2014/main" val="3322869072"/>
                    </a:ext>
                  </a:extLst>
                </a:gridCol>
                <a:gridCol w="950897">
                  <a:extLst>
                    <a:ext uri="{9D8B030D-6E8A-4147-A177-3AD203B41FA5}">
                      <a16:colId xmlns:a16="http://schemas.microsoft.com/office/drawing/2014/main" val="837401834"/>
                    </a:ext>
                  </a:extLst>
                </a:gridCol>
                <a:gridCol w="950897">
                  <a:extLst>
                    <a:ext uri="{9D8B030D-6E8A-4147-A177-3AD203B41FA5}">
                      <a16:colId xmlns:a16="http://schemas.microsoft.com/office/drawing/2014/main" val="3405762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R(A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55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9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4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3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0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6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highlight>
                            <a:srgbClr val="FFFF00"/>
                          </a:highlight>
                        </a:rPr>
                        <a:t>OK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0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477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9FFC-6F0A-4005-9492-BDB9528F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 entre una llave primaria y una llave candidata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4BE19-0B42-44D1-8431-84BB49EFD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Ambas son conjuntos atributos que se usan para acceder a tuplas desde una tabla</a:t>
            </a:r>
          </a:p>
          <a:p>
            <a:r>
              <a:rPr lang="es-ES" dirty="0"/>
              <a:t>Ambas pueden usarse para formar relaciones entre dos tablas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5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0176-5427-441A-A063-76E817C1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Anomalías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9145-9F74-48C5-BFD5-F763CBC4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Una anomalía es un estado inconsistente, incompleto o contradictorio de la base de datos.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66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3CBE-D2F1-4210-9523-3EA832C6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D34B4-B72A-42D2-A77D-A2B0FEE8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983" y="1281368"/>
            <a:ext cx="5157787" cy="823912"/>
          </a:xfrm>
        </p:spPr>
        <p:txBody>
          <a:bodyPr/>
          <a:lstStyle/>
          <a:p>
            <a:r>
              <a:rPr lang="es-ES" dirty="0"/>
              <a:t>Llave primaria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D30C7-8891-4AA4-9B85-404D94F9C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984" y="2105280"/>
            <a:ext cx="5633591" cy="4084383"/>
          </a:xfrm>
        </p:spPr>
        <p:txBody>
          <a:bodyPr/>
          <a:lstStyle/>
          <a:p>
            <a:r>
              <a:rPr lang="es-ES" dirty="0"/>
              <a:t>Conjunto de atributos (o atributo) que inequívocamente identifica las tuplas de una relación</a:t>
            </a:r>
          </a:p>
          <a:p>
            <a:r>
              <a:rPr lang="es-ES" dirty="0"/>
              <a:t>Es una super llave mínima</a:t>
            </a:r>
          </a:p>
          <a:p>
            <a:r>
              <a:rPr lang="es-ES" dirty="0"/>
              <a:t>Solo hay una en una relación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ECE58-2FA8-41BB-BD59-23578738F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81368"/>
            <a:ext cx="5183188" cy="823912"/>
          </a:xfrm>
        </p:spPr>
        <p:txBody>
          <a:bodyPr/>
          <a:lstStyle/>
          <a:p>
            <a:r>
              <a:rPr lang="es-ES" dirty="0"/>
              <a:t>Llave candidata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C2668-C7E9-455D-B14D-04AABDDA9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105280"/>
            <a:ext cx="5484181" cy="4084383"/>
          </a:xfrm>
        </p:spPr>
        <p:txBody>
          <a:bodyPr/>
          <a:lstStyle/>
          <a:p>
            <a:r>
              <a:rPr lang="es-ES" dirty="0"/>
              <a:t>Conjunto de atributos (o atributo) que inequívocamente identifica las tuplas de una relación</a:t>
            </a:r>
          </a:p>
          <a:p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existir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relación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contener</a:t>
            </a:r>
            <a:r>
              <a:rPr lang="en-US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263417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3CBE-D2F1-4210-9523-3EA832C6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Estudiante (ID, </a:t>
            </a:r>
            <a:r>
              <a:rPr lang="es-ES" sz="4000" dirty="0" err="1"/>
              <a:t>name</a:t>
            </a:r>
            <a:r>
              <a:rPr lang="es-ES" sz="4000" dirty="0"/>
              <a:t>, </a:t>
            </a:r>
            <a:r>
              <a:rPr lang="es-ES" sz="4000" dirty="0" err="1"/>
              <a:t>apellidoM</a:t>
            </a:r>
            <a:r>
              <a:rPr lang="es-ES" sz="4000" dirty="0"/>
              <a:t>, </a:t>
            </a:r>
            <a:r>
              <a:rPr lang="es-ES" sz="4000" dirty="0" err="1"/>
              <a:t>apellidoR</a:t>
            </a:r>
            <a:r>
              <a:rPr lang="es-ES" sz="4000" dirty="0"/>
              <a:t>, edad)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D34B4-B72A-42D2-A77D-A2B0FEE84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Llave primaria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D30C7-8891-4AA4-9B85-404D94F9C9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Solo ID puede ser la llave primaria, ya que nombre* y edad pueden repetirse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ECE58-2FA8-41BB-BD59-23578738F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Llave candidata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C2668-C7E9-455D-B14D-04AABDDA904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Hay dos llaves candidatas:</a:t>
            </a:r>
          </a:p>
          <a:p>
            <a:r>
              <a:rPr lang="es-ES" dirty="0"/>
              <a:t>ID</a:t>
            </a:r>
          </a:p>
          <a:p>
            <a:r>
              <a:rPr lang="es-ES" dirty="0"/>
              <a:t>(nombre, </a:t>
            </a:r>
            <a:r>
              <a:rPr lang="es-ES" dirty="0" err="1"/>
              <a:t>apellidoM</a:t>
            </a:r>
            <a:r>
              <a:rPr lang="es-ES" dirty="0"/>
              <a:t>, </a:t>
            </a:r>
            <a:r>
              <a:rPr lang="es-ES" dirty="0" err="1"/>
              <a:t>apellidoP</a:t>
            </a:r>
            <a:r>
              <a:rPr lang="es-ES" dirty="0"/>
              <a:t>, edad)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60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7702-37D5-4E78-8142-FB2A14FC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 Normal Boyce-Codd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4E00B-DF55-4DA8-9C23-6A6545433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5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3D9B-752A-42CE-B834-D0C6B653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65037"/>
          </a:xfrm>
        </p:spPr>
        <p:txBody>
          <a:bodyPr>
            <a:normAutofit fontScale="90000"/>
          </a:bodyPr>
          <a:lstStyle/>
          <a:p>
            <a:r>
              <a:rPr lang="es-ES" dirty="0"/>
              <a:t>Una tabla está en Forma Normal Boyce Codd si, y sólo si, está en la Tercera Forma Normal y además cada </a:t>
            </a:r>
            <a:r>
              <a:rPr lang="es-ES" b="1" dirty="0"/>
              <a:t>determinante</a:t>
            </a:r>
            <a:r>
              <a:rPr lang="es-ES" dirty="0"/>
              <a:t> es una </a:t>
            </a:r>
            <a:r>
              <a:rPr lang="es-ES" b="1" dirty="0"/>
              <a:t>clave candidata</a:t>
            </a:r>
            <a:r>
              <a:rPr lang="es-ES" dirty="0"/>
              <a:t>, es decir, </a:t>
            </a:r>
            <a:r>
              <a:rPr lang="es-ES" b="1" dirty="0"/>
              <a:t>no existen dependencias funcionales no triviales</a:t>
            </a:r>
            <a:r>
              <a:rPr lang="es-ES" dirty="0"/>
              <a:t> de los atributos que no sean un conjunto de la clave candidata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43E0E-BBE1-406A-9C0E-6C3436F1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7555"/>
            <a:ext cx="10515600" cy="20094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</a:t>
            </a:r>
            <a:r>
              <a:rPr lang="en-US" dirty="0" err="1"/>
              <a:t>entiendo</a:t>
            </a:r>
            <a:r>
              <a:rPr lang="en-US" dirty="0"/>
              <a:t> nada</a:t>
            </a:r>
          </a:p>
        </p:txBody>
      </p:sp>
    </p:spTree>
    <p:extLst>
      <p:ext uri="{BB962C8B-B14F-4D97-AF65-F5344CB8AC3E}">
        <p14:creationId xmlns:p14="http://schemas.microsoft.com/office/powerpoint/2010/main" val="104690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6326-F5B5-4A84-B27B-D6CD2696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14ED3-8550-45E4-BC10-9BE6F94E9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0377" cy="4351338"/>
          </a:xfrm>
        </p:spPr>
        <p:txBody>
          <a:bodyPr/>
          <a:lstStyle/>
          <a:p>
            <a:r>
              <a:rPr lang="es-ES" dirty="0"/>
              <a:t>Un empleado puede trabajar en varios departamentos.</a:t>
            </a:r>
          </a:p>
          <a:p>
            <a:r>
              <a:rPr lang="es-ES" dirty="0"/>
              <a:t>Un asesor asesora a varios trabajadores.</a:t>
            </a:r>
          </a:p>
          <a:p>
            <a:r>
              <a:rPr lang="es-ES" dirty="0"/>
              <a:t>Sólo puede haber un asesor por departamento.</a:t>
            </a:r>
          </a:p>
          <a:p>
            <a:r>
              <a:rPr lang="es-ES" dirty="0"/>
              <a:t>La llave primaria es compuesta: </a:t>
            </a:r>
            <a:r>
              <a:rPr lang="es-ES" b="1" u="sng" dirty="0" err="1"/>
              <a:t>id_empleado</a:t>
            </a:r>
            <a:r>
              <a:rPr lang="es-ES" dirty="0"/>
              <a:t>, </a:t>
            </a:r>
            <a:r>
              <a:rPr lang="es-ES" b="1" u="sng" dirty="0" err="1"/>
              <a:t>id_departamento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1E732-A90C-45C4-A0DE-E2EAB1801095}"/>
              </a:ext>
            </a:extLst>
          </p:cNvPr>
          <p:cNvSpPr txBox="1"/>
          <p:nvPr/>
        </p:nvSpPr>
        <p:spPr>
          <a:xfrm>
            <a:off x="6708531" y="1366838"/>
            <a:ext cx="5002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err="1">
                <a:latin typeface="Consolas" panose="020B0609020204030204" pitchFamily="49" charset="0"/>
              </a:rPr>
              <a:t>Id_empleado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b="1" u="sng" dirty="0" err="1">
                <a:latin typeface="Consolas" panose="020B0609020204030204" pitchFamily="49" charset="0"/>
              </a:rPr>
              <a:t>id_departamento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Id_asesor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1           2               1</a:t>
            </a:r>
          </a:p>
          <a:p>
            <a:r>
              <a:rPr lang="es-ES" dirty="0">
                <a:latin typeface="Consolas" panose="020B0609020204030204" pitchFamily="49" charset="0"/>
              </a:rPr>
              <a:t>1           3               2</a:t>
            </a:r>
          </a:p>
          <a:p>
            <a:r>
              <a:rPr lang="es-ES" dirty="0">
                <a:latin typeface="Consolas" panose="020B0609020204030204" pitchFamily="49" charset="0"/>
              </a:rPr>
              <a:t>2           4               3</a:t>
            </a:r>
          </a:p>
          <a:p>
            <a:r>
              <a:rPr lang="es-ES" dirty="0">
                <a:latin typeface="Consolas" panose="020B0609020204030204" pitchFamily="49" charset="0"/>
              </a:rPr>
              <a:t>3           2               1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729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5903-3037-4D6B-B15E-D1899EDF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problema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0E0DB-D486-4079-AE41-0B8685DF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0185" cy="4351338"/>
          </a:xfrm>
        </p:spPr>
        <p:txBody>
          <a:bodyPr/>
          <a:lstStyle/>
          <a:p>
            <a:r>
              <a:rPr lang="es-ES" dirty="0"/>
              <a:t>Si nos fijamos bien, existe una dependencia funcional de </a:t>
            </a:r>
            <a:r>
              <a:rPr lang="es-ES" b="1" dirty="0" err="1"/>
              <a:t>id_asesor</a:t>
            </a:r>
            <a:r>
              <a:rPr lang="es-ES" dirty="0"/>
              <a:t> respecto al </a:t>
            </a:r>
            <a:r>
              <a:rPr lang="es-ES" b="1" dirty="0"/>
              <a:t>departamento</a:t>
            </a:r>
            <a:r>
              <a:rPr lang="es-ES" dirty="0"/>
              <a:t> y resulta que </a:t>
            </a:r>
            <a:r>
              <a:rPr lang="es-ES" b="1" dirty="0" err="1"/>
              <a:t>id_asesor</a:t>
            </a:r>
            <a:r>
              <a:rPr lang="es-ES" dirty="0"/>
              <a:t> no es clave candidata. </a:t>
            </a:r>
          </a:p>
          <a:p>
            <a:r>
              <a:rPr lang="es-ES" dirty="0"/>
              <a:t>Esto produce una redundancia de </a:t>
            </a:r>
            <a:r>
              <a:rPr lang="es-ES" b="1" dirty="0" err="1"/>
              <a:t>id_asesor</a:t>
            </a:r>
            <a:r>
              <a:rPr lang="es-ES" dirty="0"/>
              <a:t> e </a:t>
            </a:r>
            <a:r>
              <a:rPr lang="es-ES" b="1" dirty="0" err="1"/>
              <a:t>id_departamento</a:t>
            </a:r>
            <a:r>
              <a:rPr lang="es-ES" dirty="0"/>
              <a:t> que se puede evitar.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E0CA8-D1BB-436A-8C50-CC1A91FA229C}"/>
              </a:ext>
            </a:extLst>
          </p:cNvPr>
          <p:cNvSpPr txBox="1"/>
          <p:nvPr/>
        </p:nvSpPr>
        <p:spPr>
          <a:xfrm>
            <a:off x="6840415" y="1537750"/>
            <a:ext cx="5002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err="1">
                <a:latin typeface="Consolas" panose="020B0609020204030204" pitchFamily="49" charset="0"/>
              </a:rPr>
              <a:t>Id_empleado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b="1" u="sng" dirty="0" err="1">
                <a:latin typeface="Consolas" panose="020B0609020204030204" pitchFamily="49" charset="0"/>
              </a:rPr>
              <a:t>id_departamento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Id_asesor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1           2               1</a:t>
            </a:r>
          </a:p>
          <a:p>
            <a:r>
              <a:rPr lang="es-ES" dirty="0">
                <a:latin typeface="Consolas" panose="020B0609020204030204" pitchFamily="49" charset="0"/>
              </a:rPr>
              <a:t>1           3               2</a:t>
            </a:r>
          </a:p>
          <a:p>
            <a:r>
              <a:rPr lang="es-ES" dirty="0">
                <a:latin typeface="Consolas" panose="020B0609020204030204" pitchFamily="49" charset="0"/>
              </a:rPr>
              <a:t>2           4               3</a:t>
            </a:r>
          </a:p>
          <a:p>
            <a:r>
              <a:rPr lang="es-ES" dirty="0">
                <a:latin typeface="Consolas" panose="020B0609020204030204" pitchFamily="49" charset="0"/>
              </a:rPr>
              <a:t>3           2               1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218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0A63-45A5-4FD5-B5C0-142E784A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560DD-0018-4CEB-A6CF-25197EF2B978}"/>
              </a:ext>
            </a:extLst>
          </p:cNvPr>
          <p:cNvSpPr txBox="1"/>
          <p:nvPr/>
        </p:nvSpPr>
        <p:spPr>
          <a:xfrm>
            <a:off x="7367956" y="2092570"/>
            <a:ext cx="39536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err="1">
                <a:latin typeface="Consolas" panose="020B0609020204030204" pitchFamily="49" charset="0"/>
              </a:rPr>
              <a:t>Id_empleado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b="1" u="sng" dirty="0" err="1">
                <a:latin typeface="Consolas" panose="020B0609020204030204" pitchFamily="49" charset="0"/>
              </a:rPr>
              <a:t>Id_asesor</a:t>
            </a:r>
            <a:endParaRPr lang="es-ES" b="1" u="sng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1           1</a:t>
            </a:r>
          </a:p>
          <a:p>
            <a:r>
              <a:rPr lang="es-ES" dirty="0">
                <a:latin typeface="Consolas" panose="020B0609020204030204" pitchFamily="49" charset="0"/>
              </a:rPr>
              <a:t>1           2</a:t>
            </a:r>
          </a:p>
          <a:p>
            <a:r>
              <a:rPr lang="es-ES" dirty="0">
                <a:latin typeface="Consolas" panose="020B0609020204030204" pitchFamily="49" charset="0"/>
              </a:rPr>
              <a:t>2           3</a:t>
            </a:r>
          </a:p>
          <a:p>
            <a:r>
              <a:rPr lang="es-ES" dirty="0">
                <a:latin typeface="Consolas" panose="020B0609020204030204" pitchFamily="49" charset="0"/>
              </a:rPr>
              <a:t>3           1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b="1" u="sng" dirty="0" err="1">
                <a:latin typeface="Consolas" panose="020B0609020204030204" pitchFamily="49" charset="0"/>
              </a:rPr>
              <a:t>Id_asesor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Id_departamento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1         2</a:t>
            </a:r>
          </a:p>
          <a:p>
            <a:r>
              <a:rPr lang="es-ES" dirty="0">
                <a:latin typeface="Consolas" panose="020B0609020204030204" pitchFamily="49" charset="0"/>
              </a:rPr>
              <a:t>2         3</a:t>
            </a:r>
          </a:p>
          <a:p>
            <a:r>
              <a:rPr lang="es-ES" dirty="0">
                <a:latin typeface="Consolas" panose="020B0609020204030204" pitchFamily="49" charset="0"/>
              </a:rPr>
              <a:t>3         4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376BA-111A-4152-83BE-4B4E21D52E64}"/>
              </a:ext>
            </a:extLst>
          </p:cNvPr>
          <p:cNvSpPr txBox="1"/>
          <p:nvPr/>
        </p:nvSpPr>
        <p:spPr>
          <a:xfrm>
            <a:off x="442547" y="2523966"/>
            <a:ext cx="5002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err="1">
                <a:latin typeface="Consolas" panose="020B0609020204030204" pitchFamily="49" charset="0"/>
              </a:rPr>
              <a:t>Id_empleado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b="1" u="sng" dirty="0" err="1">
                <a:latin typeface="Consolas" panose="020B0609020204030204" pitchFamily="49" charset="0"/>
              </a:rPr>
              <a:t>id_departamento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Id_asesor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1           2               1</a:t>
            </a:r>
          </a:p>
          <a:p>
            <a:r>
              <a:rPr lang="es-ES" dirty="0">
                <a:latin typeface="Consolas" panose="020B0609020204030204" pitchFamily="49" charset="0"/>
              </a:rPr>
              <a:t>1           3               2</a:t>
            </a:r>
          </a:p>
          <a:p>
            <a:r>
              <a:rPr lang="es-ES" dirty="0">
                <a:latin typeface="Consolas" panose="020B0609020204030204" pitchFamily="49" charset="0"/>
              </a:rPr>
              <a:t>2           4               3</a:t>
            </a:r>
          </a:p>
          <a:p>
            <a:r>
              <a:rPr lang="es-ES" dirty="0">
                <a:latin typeface="Consolas" panose="020B0609020204030204" pitchFamily="49" charset="0"/>
              </a:rPr>
              <a:t>3           2               1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86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02EE-09DA-4899-9BFE-1AB02B67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 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95E4-EADC-4591-A51D-4D3FD572A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3621" cy="4351338"/>
          </a:xfrm>
        </p:spPr>
        <p:txBody>
          <a:bodyPr/>
          <a:lstStyle/>
          <a:p>
            <a:r>
              <a:rPr lang="es-ES" dirty="0"/>
              <a:t>En este ejemplo, un profesor enseña un tema, pero un tema lo pueden enseñar varios profesores</a:t>
            </a:r>
          </a:p>
          <a:p>
            <a:r>
              <a:rPr lang="en-US" dirty="0"/>
              <a:t>1NF ok!</a:t>
            </a:r>
          </a:p>
          <a:p>
            <a:r>
              <a:rPr lang="en-US" dirty="0"/>
              <a:t>2NF ok!</a:t>
            </a:r>
          </a:p>
          <a:p>
            <a:r>
              <a:rPr lang="en-US" dirty="0"/>
              <a:t>3NF ok!</a:t>
            </a:r>
          </a:p>
          <a:p>
            <a:r>
              <a:rPr lang="en-US" dirty="0"/>
              <a:t>BCNF no!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CDCDB-8F4F-4303-AC85-F8159E37F630}"/>
              </a:ext>
            </a:extLst>
          </p:cNvPr>
          <p:cNvSpPr txBox="1"/>
          <p:nvPr/>
        </p:nvSpPr>
        <p:spPr>
          <a:xfrm>
            <a:off x="6977849" y="591583"/>
            <a:ext cx="4580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latin typeface="Consolas" panose="020B0609020204030204" pitchFamily="49" charset="0"/>
              </a:rPr>
              <a:t>student_id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b="1" u="sng" dirty="0">
                <a:latin typeface="Consolas" panose="020B0609020204030204" pitchFamily="49" charset="0"/>
              </a:rPr>
              <a:t>subject</a:t>
            </a:r>
            <a:r>
              <a:rPr lang="en-US" dirty="0">
                <a:latin typeface="Consolas" panose="020B0609020204030204" pitchFamily="49" charset="0"/>
              </a:rPr>
              <a:t>	professor</a:t>
            </a:r>
          </a:p>
          <a:p>
            <a:r>
              <a:rPr lang="en-US" dirty="0">
                <a:latin typeface="Consolas" panose="020B0609020204030204" pitchFamily="49" charset="0"/>
              </a:rPr>
              <a:t>101	      Java	</a:t>
            </a:r>
            <a:r>
              <a:rPr lang="en-US" dirty="0" err="1">
                <a:latin typeface="Consolas" panose="020B0609020204030204" pitchFamily="49" charset="0"/>
              </a:rPr>
              <a:t>P.Java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101	      C++	</a:t>
            </a:r>
            <a:r>
              <a:rPr lang="en-US" dirty="0" err="1">
                <a:latin typeface="Consolas" panose="020B0609020204030204" pitchFamily="49" charset="0"/>
              </a:rPr>
              <a:t>P.Cpp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102	      Java	P.Java2</a:t>
            </a:r>
          </a:p>
          <a:p>
            <a:r>
              <a:rPr lang="en-US" dirty="0">
                <a:latin typeface="Consolas" panose="020B0609020204030204" pitchFamily="49" charset="0"/>
              </a:rPr>
              <a:t>103	      C#	</a:t>
            </a:r>
            <a:r>
              <a:rPr lang="en-US" dirty="0" err="1">
                <a:latin typeface="Consolas" panose="020B0609020204030204" pitchFamily="49" charset="0"/>
              </a:rPr>
              <a:t>P.Chash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104	      Java	</a:t>
            </a:r>
            <a:r>
              <a:rPr lang="en-US" dirty="0" err="1">
                <a:latin typeface="Consolas" panose="020B0609020204030204" pitchFamily="49" charset="0"/>
              </a:rPr>
              <a:t>P.Java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02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0BB8-D5A6-444A-AE5F-74012AF5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qué?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310B-B928-4B15-937D-27641E87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8395"/>
            <a:ext cx="5953217" cy="4028567"/>
          </a:xfrm>
        </p:spPr>
        <p:txBody>
          <a:bodyPr/>
          <a:lstStyle/>
          <a:p>
            <a:r>
              <a:rPr lang="es-ES" dirty="0"/>
              <a:t>Hay una dependencia entre </a:t>
            </a:r>
            <a:r>
              <a:rPr lang="es-ES" dirty="0" err="1"/>
              <a:t>subject</a:t>
            </a:r>
            <a:r>
              <a:rPr lang="es-ES" dirty="0"/>
              <a:t> y profesor: El </a:t>
            </a:r>
            <a:r>
              <a:rPr lang="es-ES" b="1" dirty="0"/>
              <a:t>profesor</a:t>
            </a:r>
            <a:r>
              <a:rPr lang="es-ES" dirty="0"/>
              <a:t> define a </a:t>
            </a:r>
            <a:r>
              <a:rPr lang="es-ES" dirty="0" err="1"/>
              <a:t>subject</a:t>
            </a:r>
            <a:r>
              <a:rPr lang="es-ES" dirty="0"/>
              <a:t>.</a:t>
            </a:r>
          </a:p>
          <a:p>
            <a:r>
              <a:rPr lang="es-ES" b="1" dirty="0" err="1"/>
              <a:t>Subject</a:t>
            </a:r>
            <a:r>
              <a:rPr lang="es-ES" dirty="0"/>
              <a:t> es un atributo primo (pertenece a la llave), </a:t>
            </a:r>
            <a:r>
              <a:rPr lang="es-ES" b="1" dirty="0"/>
              <a:t>profesor</a:t>
            </a:r>
            <a:r>
              <a:rPr lang="es-ES" dirty="0"/>
              <a:t> es un atributo </a:t>
            </a:r>
            <a:r>
              <a:rPr lang="es-ES" b="1" dirty="0"/>
              <a:t>no-primo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3B313-1B0D-49D2-AF37-4404B9F2CDE7}"/>
              </a:ext>
            </a:extLst>
          </p:cNvPr>
          <p:cNvSpPr txBox="1"/>
          <p:nvPr/>
        </p:nvSpPr>
        <p:spPr>
          <a:xfrm>
            <a:off x="7324078" y="245354"/>
            <a:ext cx="4580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latin typeface="Consolas" panose="020B0609020204030204" pitchFamily="49" charset="0"/>
              </a:rPr>
              <a:t>student_id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b="1" u="sng" dirty="0">
                <a:latin typeface="Consolas" panose="020B0609020204030204" pitchFamily="49" charset="0"/>
              </a:rPr>
              <a:t>subject</a:t>
            </a:r>
            <a:r>
              <a:rPr lang="en-US" dirty="0">
                <a:latin typeface="Consolas" panose="020B0609020204030204" pitchFamily="49" charset="0"/>
              </a:rPr>
              <a:t>	professor</a:t>
            </a:r>
          </a:p>
          <a:p>
            <a:r>
              <a:rPr lang="en-US" dirty="0">
                <a:latin typeface="Consolas" panose="020B0609020204030204" pitchFamily="49" charset="0"/>
              </a:rPr>
              <a:t>101	      Java	</a:t>
            </a:r>
            <a:r>
              <a:rPr lang="en-US" dirty="0" err="1">
                <a:latin typeface="Consolas" panose="020B0609020204030204" pitchFamily="49" charset="0"/>
              </a:rPr>
              <a:t>P.Java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101	      C++	</a:t>
            </a:r>
            <a:r>
              <a:rPr lang="en-US" dirty="0" err="1">
                <a:latin typeface="Consolas" panose="020B0609020204030204" pitchFamily="49" charset="0"/>
              </a:rPr>
              <a:t>P.Cpp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102	      Java	P.Java2</a:t>
            </a:r>
          </a:p>
          <a:p>
            <a:r>
              <a:rPr lang="en-US" dirty="0">
                <a:latin typeface="Consolas" panose="020B0609020204030204" pitchFamily="49" charset="0"/>
              </a:rPr>
              <a:t>103	      C#	</a:t>
            </a:r>
            <a:r>
              <a:rPr lang="en-US" dirty="0" err="1">
                <a:latin typeface="Consolas" panose="020B0609020204030204" pitchFamily="49" charset="0"/>
              </a:rPr>
              <a:t>P.Chash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104	      Java	</a:t>
            </a:r>
            <a:r>
              <a:rPr lang="en-US" dirty="0" err="1">
                <a:latin typeface="Consolas" panose="020B0609020204030204" pitchFamily="49" charset="0"/>
              </a:rPr>
              <a:t>P.Java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27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CBDA-C962-4462-A5E9-666825B6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E80B-B73E-4402-8A6B-55E45CBE3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0052" cy="4351338"/>
          </a:xfrm>
        </p:spPr>
        <p:txBody>
          <a:bodyPr/>
          <a:lstStyle/>
          <a:p>
            <a:r>
              <a:rPr lang="es-ES" dirty="0"/>
              <a:t>Descomponer la tabla en dos</a:t>
            </a:r>
          </a:p>
          <a:p>
            <a:r>
              <a:rPr lang="es-ES" dirty="0"/>
              <a:t>Al final, cada atributo representa un hecho acerca de la llave, la llave completa y nada más que la llave.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BE5B5-E76A-4CBE-949E-F228A8D7F5F6}"/>
              </a:ext>
            </a:extLst>
          </p:cNvPr>
          <p:cNvSpPr txBox="1"/>
          <p:nvPr/>
        </p:nvSpPr>
        <p:spPr>
          <a:xfrm>
            <a:off x="7226054" y="245354"/>
            <a:ext cx="4580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latin typeface="Consolas" panose="020B0609020204030204" pitchFamily="49" charset="0"/>
              </a:rPr>
              <a:t>student_id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b="1" u="sng" dirty="0">
                <a:latin typeface="Consolas" panose="020B0609020204030204" pitchFamily="49" charset="0"/>
              </a:rPr>
              <a:t>subject</a:t>
            </a:r>
            <a:r>
              <a:rPr lang="en-US" dirty="0">
                <a:latin typeface="Consolas" panose="020B0609020204030204" pitchFamily="49" charset="0"/>
              </a:rPr>
              <a:t>	professor</a:t>
            </a:r>
          </a:p>
          <a:p>
            <a:r>
              <a:rPr lang="en-US" dirty="0">
                <a:latin typeface="Consolas" panose="020B0609020204030204" pitchFamily="49" charset="0"/>
              </a:rPr>
              <a:t>101	      Java	</a:t>
            </a:r>
            <a:r>
              <a:rPr lang="en-US" dirty="0" err="1">
                <a:latin typeface="Consolas" panose="020B0609020204030204" pitchFamily="49" charset="0"/>
              </a:rPr>
              <a:t>P.Java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101	      C++	</a:t>
            </a:r>
            <a:r>
              <a:rPr lang="en-US" dirty="0" err="1">
                <a:latin typeface="Consolas" panose="020B0609020204030204" pitchFamily="49" charset="0"/>
              </a:rPr>
              <a:t>P.Cpp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102	      Java	P.Java2</a:t>
            </a:r>
          </a:p>
          <a:p>
            <a:r>
              <a:rPr lang="en-US" dirty="0">
                <a:latin typeface="Consolas" panose="020B0609020204030204" pitchFamily="49" charset="0"/>
              </a:rPr>
              <a:t>103	      C#	</a:t>
            </a:r>
            <a:r>
              <a:rPr lang="en-US" dirty="0" err="1">
                <a:latin typeface="Consolas" panose="020B0609020204030204" pitchFamily="49" charset="0"/>
              </a:rPr>
              <a:t>P.Chash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104	      Java	</a:t>
            </a:r>
            <a:r>
              <a:rPr lang="en-US" dirty="0" err="1">
                <a:latin typeface="Consolas" panose="020B0609020204030204" pitchFamily="49" charset="0"/>
              </a:rPr>
              <a:t>P.Java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FE6F7-F982-4D7F-A80A-1DB97F247235}"/>
              </a:ext>
            </a:extLst>
          </p:cNvPr>
          <p:cNvSpPr txBox="1"/>
          <p:nvPr/>
        </p:nvSpPr>
        <p:spPr>
          <a:xfrm>
            <a:off x="7226054" y="3290426"/>
            <a:ext cx="4580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latin typeface="Consolas" panose="020B0609020204030204" pitchFamily="49" charset="0"/>
              </a:rPr>
              <a:t>student_id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b="1" u="sng" dirty="0" err="1">
                <a:latin typeface="Consolas" panose="020B0609020204030204" pitchFamily="49" charset="0"/>
              </a:rPr>
              <a:t>prof_id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101	      1</a:t>
            </a:r>
          </a:p>
          <a:p>
            <a:r>
              <a:rPr lang="en-US" dirty="0">
                <a:latin typeface="Consolas" panose="020B0609020204030204" pitchFamily="49" charset="0"/>
              </a:rPr>
              <a:t>101	      2</a:t>
            </a:r>
          </a:p>
          <a:p>
            <a:r>
              <a:rPr lang="en-US" dirty="0">
                <a:latin typeface="Consolas" panose="020B0609020204030204" pitchFamily="49" charset="0"/>
              </a:rPr>
              <a:t>102	      3</a:t>
            </a:r>
          </a:p>
          <a:p>
            <a:r>
              <a:rPr lang="en-US" dirty="0">
                <a:latin typeface="Consolas" panose="020B0609020204030204" pitchFamily="49" charset="0"/>
              </a:rPr>
              <a:t>103	      4</a:t>
            </a:r>
          </a:p>
          <a:p>
            <a:r>
              <a:rPr lang="en-US" dirty="0">
                <a:latin typeface="Consolas" panose="020B0609020204030204" pitchFamily="49" charset="0"/>
              </a:rPr>
              <a:t>104	     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893A0-8920-45E9-A8FB-5B8898B6D785}"/>
              </a:ext>
            </a:extLst>
          </p:cNvPr>
          <p:cNvSpPr txBox="1"/>
          <p:nvPr/>
        </p:nvSpPr>
        <p:spPr>
          <a:xfrm>
            <a:off x="7226054" y="5135318"/>
            <a:ext cx="4297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latin typeface="Consolas" panose="020B0609020204030204" pitchFamily="49" charset="0"/>
              </a:rPr>
              <a:t>prof_id</a:t>
            </a:r>
            <a:r>
              <a:rPr lang="en-US" dirty="0">
                <a:latin typeface="Consolas" panose="020B0609020204030204" pitchFamily="49" charset="0"/>
              </a:rPr>
              <a:t>   subject	professor</a:t>
            </a:r>
          </a:p>
          <a:p>
            <a:r>
              <a:rPr lang="en-US" dirty="0">
                <a:latin typeface="Consolas" panose="020B0609020204030204" pitchFamily="49" charset="0"/>
              </a:rPr>
              <a:t>1	      Java	</a:t>
            </a:r>
            <a:r>
              <a:rPr lang="en-US" dirty="0" err="1">
                <a:latin typeface="Consolas" panose="020B0609020204030204" pitchFamily="49" charset="0"/>
              </a:rPr>
              <a:t>P.Java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2	      C++	</a:t>
            </a:r>
            <a:r>
              <a:rPr lang="en-US" dirty="0" err="1">
                <a:latin typeface="Consolas" panose="020B0609020204030204" pitchFamily="49" charset="0"/>
              </a:rPr>
              <a:t>P.Cpp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3	      Java	P.Java2</a:t>
            </a:r>
          </a:p>
          <a:p>
            <a:r>
              <a:rPr lang="en-US" dirty="0">
                <a:latin typeface="Consolas" panose="020B0609020204030204" pitchFamily="49" charset="0"/>
              </a:rPr>
              <a:t>4	      C#	</a:t>
            </a:r>
            <a:r>
              <a:rPr lang="en-US" dirty="0" err="1">
                <a:latin typeface="Consolas" panose="020B0609020204030204" pitchFamily="49" charset="0"/>
              </a:rPr>
              <a:t>P.Chash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95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3401-D78B-49D6-B51F-190011DC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Inconsistencia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359E-7DDF-4007-9B70-9AD4C4AEC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Puede que un registro diga una cosa, pero otro registro diga algo diferente.</a:t>
            </a:r>
          </a:p>
          <a:p>
            <a:pPr marL="0" indent="0">
              <a:buNone/>
            </a:pPr>
            <a:r>
              <a:rPr lang="es-ES" dirty="0"/>
              <a:t>Por ejemplo: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CL" noProof="0" dirty="0"/>
              <a:t>INFO_PROVEEDOR(</a:t>
            </a:r>
            <a:r>
              <a:rPr lang="es-CL" u="sng" noProof="0" dirty="0"/>
              <a:t>nombre</a:t>
            </a:r>
            <a:r>
              <a:rPr lang="es-CL" noProof="0" dirty="0"/>
              <a:t>, </a:t>
            </a:r>
            <a:r>
              <a:rPr lang="es-CL" noProof="0" dirty="0" err="1"/>
              <a:t>direcc</a:t>
            </a:r>
            <a:r>
              <a:rPr lang="es-CL" noProof="0" dirty="0"/>
              <a:t>, </a:t>
            </a:r>
            <a:r>
              <a:rPr lang="es-CL" u="sng" noProof="0" dirty="0" err="1"/>
              <a:t>item</a:t>
            </a:r>
            <a:r>
              <a:rPr lang="es-CL" noProof="0" dirty="0"/>
              <a:t>, precio)</a:t>
            </a:r>
          </a:p>
          <a:p>
            <a:pPr marL="0" indent="0">
              <a:buNone/>
            </a:pPr>
            <a:endParaRPr lang="es-CL" noProof="0" dirty="0"/>
          </a:p>
          <a:p>
            <a:pPr marL="0" indent="0">
              <a:buNone/>
            </a:pPr>
            <a:r>
              <a:rPr lang="es-ES" dirty="0"/>
              <a:t>Producto de la redundancia, se puede tener una dirección en una tupla y otra diferente para un mismo proveedor.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08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6858-3ADD-4ED2-95EC-E4549D61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resumen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C066E-D656-4B8D-8DE6-DECE1D08F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598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4A25D1-A9A8-4C5D-BF07-3D79823AF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47891"/>
              </p:ext>
            </p:extLst>
          </p:nvPr>
        </p:nvGraphicFramePr>
        <p:xfrm>
          <a:off x="1847175" y="15748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928">
                  <a:extLst>
                    <a:ext uri="{9D8B030D-6E8A-4147-A177-3AD203B41FA5}">
                      <a16:colId xmlns:a16="http://schemas.microsoft.com/office/drawing/2014/main" val="1987615513"/>
                    </a:ext>
                  </a:extLst>
                </a:gridCol>
                <a:gridCol w="3646529">
                  <a:extLst>
                    <a:ext uri="{9D8B030D-6E8A-4147-A177-3AD203B41FA5}">
                      <a16:colId xmlns:a16="http://schemas.microsoft.com/office/drawing/2014/main" val="4214070292"/>
                    </a:ext>
                  </a:extLst>
                </a:gridCol>
                <a:gridCol w="3760543">
                  <a:extLst>
                    <a:ext uri="{9D8B030D-6E8A-4147-A177-3AD203B41FA5}">
                      <a16:colId xmlns:a16="http://schemas.microsoft.com/office/drawing/2014/main" val="4071479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Detalle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3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Valores atómicos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7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Dependencia parcial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Parte de la PK → no-primo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8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Dependencia transitiva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no-primo → no-primo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2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BCNF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Dependencia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no-primo → primo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7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2213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A179-F81E-6B7B-1A3C-B414BFAC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OJO con las llaves y la PK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8E68-242E-0338-E0F2-A5BFBB63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Todo el análisis anterior se debe realizar sobre las llaves candidatas.</a:t>
            </a:r>
          </a:p>
          <a:p>
            <a:r>
              <a:rPr lang="es-ES" dirty="0"/>
              <a:t>El hecho de agregar una PK sintética no hace que la tabla mágicamente esté normalizada</a:t>
            </a:r>
          </a:p>
          <a:p>
            <a:r>
              <a:rPr lang="es-ES" dirty="0"/>
              <a:t>El análisis de dependencias se debe realizar sobre todas las llaves candidatas de la tabla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30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B442-9EAE-406E-B525-7FCE7F2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0AB6-474E-42A5-9540-EF939AA06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noProof="0" dirty="0"/>
              <a:t>INFO_PROVEEDOR(</a:t>
            </a:r>
            <a:r>
              <a:rPr lang="es-CL" u="sng" noProof="0" dirty="0"/>
              <a:t>nombre</a:t>
            </a:r>
            <a:r>
              <a:rPr lang="es-CL" noProof="0" dirty="0"/>
              <a:t>, </a:t>
            </a:r>
            <a:r>
              <a:rPr lang="es-CL" noProof="0" dirty="0" err="1"/>
              <a:t>direcc</a:t>
            </a:r>
            <a:r>
              <a:rPr lang="es-CL" noProof="0" dirty="0"/>
              <a:t>, </a:t>
            </a:r>
            <a:r>
              <a:rPr lang="es-CL" u="sng" noProof="0" dirty="0" err="1"/>
              <a:t>item</a:t>
            </a:r>
            <a:r>
              <a:rPr lang="es-CL" noProof="0" dirty="0"/>
              <a:t>, precio)</a:t>
            </a:r>
          </a:p>
          <a:p>
            <a:endParaRPr lang="en-US" dirty="0"/>
          </a:p>
          <a:p>
            <a:r>
              <a:rPr lang="es-ES" dirty="0"/>
              <a:t>Hasta que no exista un ítem no es posible guardar la información de los proveedores</a:t>
            </a:r>
          </a:p>
          <a:p>
            <a:r>
              <a:rPr lang="es-ES" dirty="0"/>
              <a:t>Hasta que no exista un proveedor no es posible guardar la información de los </a:t>
            </a:r>
            <a:r>
              <a:rPr lang="es-ES" dirty="0" err="1"/>
              <a:t>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9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0FC2-A104-47D7-85BB-30AACAA8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Eliminación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A9A2-D4FC-422C-894E-FB0229B6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noProof="0" dirty="0"/>
              <a:t>INFO_PROVEEDOR(</a:t>
            </a:r>
            <a:r>
              <a:rPr lang="es-CL" u="sng" noProof="0" dirty="0"/>
              <a:t>nombre</a:t>
            </a:r>
            <a:r>
              <a:rPr lang="es-CL" noProof="0" dirty="0"/>
              <a:t>, </a:t>
            </a:r>
            <a:r>
              <a:rPr lang="es-CL" noProof="0" dirty="0" err="1"/>
              <a:t>direcc</a:t>
            </a:r>
            <a:r>
              <a:rPr lang="es-CL" noProof="0" dirty="0"/>
              <a:t>, </a:t>
            </a:r>
            <a:r>
              <a:rPr lang="es-CL" u="sng" noProof="0" dirty="0" err="1"/>
              <a:t>item</a:t>
            </a:r>
            <a:r>
              <a:rPr lang="es-CL" noProof="0" dirty="0"/>
              <a:t>, precio)</a:t>
            </a:r>
          </a:p>
          <a:p>
            <a:endParaRPr lang="en-US" dirty="0"/>
          </a:p>
          <a:p>
            <a:r>
              <a:rPr lang="es-ES" dirty="0"/>
              <a:t>Al eliminar el último ítem de un proveedor, desaparece la información asociada al proveedor</a:t>
            </a:r>
          </a:p>
          <a:p>
            <a:r>
              <a:rPr lang="es-ES" dirty="0"/>
              <a:t>Al eliminar el último proveedor de un </a:t>
            </a:r>
            <a:r>
              <a:rPr lang="es-ES" dirty="0" err="1"/>
              <a:t>item</a:t>
            </a:r>
            <a:r>
              <a:rPr lang="es-ES" dirty="0"/>
              <a:t>, desaparece la información del ítem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7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1CED-132C-440F-B16C-1F24A6E1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hay que hacer?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23175-B8C9-45BB-B320-767AC3B92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proceso de </a:t>
            </a:r>
            <a:r>
              <a:rPr lang="es-ES" b="1" dirty="0"/>
              <a:t>normalización</a:t>
            </a:r>
            <a:r>
              <a:rPr lang="es-ES" dirty="0"/>
              <a:t> generará una serie de </a:t>
            </a:r>
            <a:r>
              <a:rPr lang="es-ES" b="1" dirty="0"/>
              <a:t>cambios</a:t>
            </a:r>
            <a:r>
              <a:rPr lang="es-ES" dirty="0"/>
              <a:t> a la estructura de las tablas que componen la base de datos</a:t>
            </a:r>
          </a:p>
          <a:p>
            <a:r>
              <a:rPr lang="es-ES" dirty="0"/>
              <a:t>Muchas veces sucederá que para poder rescatar la </a:t>
            </a:r>
            <a:r>
              <a:rPr lang="es-ES" b="1" dirty="0"/>
              <a:t>misma</a:t>
            </a:r>
            <a:r>
              <a:rPr lang="es-ES" dirty="0"/>
              <a:t> información será necesario hacer </a:t>
            </a:r>
            <a:r>
              <a:rPr lang="es-ES" b="1" dirty="0" err="1"/>
              <a:t>joins</a:t>
            </a:r>
            <a:r>
              <a:rPr lang="es-ES" dirty="0"/>
              <a:t> entre las tablas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2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2931-5541-4292-BD77-AC38DB21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¿Y si no lo hago?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77E1D-45CF-43EE-B4EF-9E3F1B82B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aplicación de estas medidas no debe ser considerada como </a:t>
            </a:r>
            <a:r>
              <a:rPr lang="es-ES" b="1" dirty="0"/>
              <a:t>opcional</a:t>
            </a:r>
            <a:r>
              <a:rPr lang="es-ES" dirty="0"/>
              <a:t>, sino como un paso </a:t>
            </a:r>
            <a:r>
              <a:rPr lang="es-ES" b="1" dirty="0"/>
              <a:t>necesario</a:t>
            </a:r>
            <a:r>
              <a:rPr lang="es-ES" dirty="0"/>
              <a:t> para garantizar un diseño de base de datos de éxito.</a:t>
            </a:r>
          </a:p>
          <a:p>
            <a:endParaRPr lang="es-ES" dirty="0"/>
          </a:p>
          <a:p>
            <a:r>
              <a:rPr lang="es-ES" dirty="0"/>
              <a:t>El </a:t>
            </a:r>
            <a:r>
              <a:rPr lang="es-ES" b="1" dirty="0"/>
              <a:t>no normalizar </a:t>
            </a:r>
            <a:r>
              <a:rPr lang="es-ES" dirty="0"/>
              <a:t>pueden tener consecuencias como la anormal </a:t>
            </a:r>
            <a:r>
              <a:rPr lang="es-ES" b="1" dirty="0"/>
              <a:t>lentitud</a:t>
            </a:r>
            <a:r>
              <a:rPr lang="es-ES" dirty="0"/>
              <a:t> ejecución de los procesos, </a:t>
            </a:r>
            <a:r>
              <a:rPr lang="es-ES" b="1" dirty="0"/>
              <a:t>ineficiencia</a:t>
            </a:r>
            <a:r>
              <a:rPr lang="es-ES" dirty="0"/>
              <a:t> en las operaciones,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5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2657</Words>
  <Application>Microsoft Office PowerPoint</Application>
  <PresentationFormat>Widescreen</PresentationFormat>
  <Paragraphs>484</Paragraphs>
  <Slides>52</Slides>
  <Notes>2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Consolas</vt:lpstr>
      <vt:lpstr>Georgia</vt:lpstr>
      <vt:lpstr>Office Theme</vt:lpstr>
      <vt:lpstr>Normalización</vt:lpstr>
      <vt:lpstr>¿Qué?</vt:lpstr>
      <vt:lpstr>Redundancias</vt:lpstr>
      <vt:lpstr>Anomalías</vt:lpstr>
      <vt:lpstr>Inconsistencia</vt:lpstr>
      <vt:lpstr>Inserción</vt:lpstr>
      <vt:lpstr>Eliminación</vt:lpstr>
      <vt:lpstr>¿Qué hay que hacer?</vt:lpstr>
      <vt:lpstr>¿Y si no lo hago?</vt:lpstr>
      <vt:lpstr>Existen 6 formas normales</vt:lpstr>
      <vt:lpstr>6 formas</vt:lpstr>
      <vt:lpstr>Normalización</vt:lpstr>
      <vt:lpstr>El proceso</vt:lpstr>
      <vt:lpstr>Primera Forma Normal</vt:lpstr>
      <vt:lpstr>Una tabla se encuentra en primera forma normal si, y sólo si, todos los atributos contienen valores atómicos y no existen grupos repetidos.</vt:lpstr>
      <vt:lpstr>Por ejemplo</vt:lpstr>
      <vt:lpstr>¿Solución?</vt:lpstr>
      <vt:lpstr>En resumen</vt:lpstr>
      <vt:lpstr>Segunda Forma Normal</vt:lpstr>
      <vt:lpstr>Una tabla está en segunda forma normal, si y sólo si está en la primera forma normal y además cada atributo que no sea clave, depende de forma funcional completa respecto a la clave principal.</vt:lpstr>
      <vt:lpstr>Por ejemplo</vt:lpstr>
      <vt:lpstr>Otro ejemplo</vt:lpstr>
      <vt:lpstr>Solución</vt:lpstr>
      <vt:lpstr>Otro ejemplo</vt:lpstr>
      <vt:lpstr>Solución</vt:lpstr>
      <vt:lpstr>En resumen</vt:lpstr>
      <vt:lpstr>Tercera Forma Normal</vt:lpstr>
      <vt:lpstr>Una tabla se encuentra en la Tercera Forma Normal cuando si, y sólo si, se encuentra en la Segunda Forma Normal y además ningún atributo que no sea clave depende transitivamente de las claves de la tabla</vt:lpstr>
      <vt:lpstr>Por ejemplo</vt:lpstr>
      <vt:lpstr>Solución</vt:lpstr>
      <vt:lpstr>Otro ejemplo</vt:lpstr>
      <vt:lpstr>Solución</vt:lpstr>
      <vt:lpstr>Algunas definiciones</vt:lpstr>
      <vt:lpstr>Super llave</vt:lpstr>
      <vt:lpstr>Llave candidata</vt:lpstr>
      <vt:lpstr>Llave primaria</vt:lpstr>
      <vt:lpstr>Atributos primos</vt:lpstr>
      <vt:lpstr>Atributo no-primo</vt:lpstr>
      <vt:lpstr>Diferencia entre una llave primaria y una llave candidata</vt:lpstr>
      <vt:lpstr>Diferencia</vt:lpstr>
      <vt:lpstr>Estudiante (ID, name, apellidoM, apellidoR, edad)</vt:lpstr>
      <vt:lpstr>Forma Normal Boyce-Codd</vt:lpstr>
      <vt:lpstr>Una tabla está en Forma Normal Boyce Codd si, y sólo si, está en la Tercera Forma Normal y además cada determinante es una clave candidata, es decir, no existen dependencias funcionales no triviales de los atributos que no sean un conjunto de la clave candidata</vt:lpstr>
      <vt:lpstr>Un ejemplo</vt:lpstr>
      <vt:lpstr>El problema</vt:lpstr>
      <vt:lpstr>Solución</vt:lpstr>
      <vt:lpstr>Otro ejemplo</vt:lpstr>
      <vt:lpstr>Por qué?</vt:lpstr>
      <vt:lpstr>Solución</vt:lpstr>
      <vt:lpstr>En resumen</vt:lpstr>
      <vt:lpstr>PowerPoint Presentation</vt:lpstr>
      <vt:lpstr>OJO con las llaves y la PK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Normalización</dc:title>
  <dc:creator>Eric Ross</dc:creator>
  <cp:lastModifiedBy>Eric Ross</cp:lastModifiedBy>
  <cp:revision>29</cp:revision>
  <dcterms:created xsi:type="dcterms:W3CDTF">2020-07-21T21:07:34Z</dcterms:created>
  <dcterms:modified xsi:type="dcterms:W3CDTF">2022-06-20T19:23:11Z</dcterms:modified>
</cp:coreProperties>
</file>