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85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3" r:id="rId26"/>
    <p:sldId id="281" r:id="rId27"/>
    <p:sldId id="28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5" autoAdjust="0"/>
    <p:restoredTop sz="94660"/>
  </p:normalViewPr>
  <p:slideViewPr>
    <p:cSldViewPr snapToGrid="0">
      <p:cViewPr varScale="1">
        <p:scale>
          <a:sx n="64" d="100"/>
          <a:sy n="64" d="100"/>
        </p:scale>
        <p:origin x="11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PSk9tRsK2I&amp;t=35s" TargetMode="External"/><Relationship Id="rId2" Type="http://schemas.openxmlformats.org/officeDocument/2006/relationships/hyperlink" Target="https://www.youtube.com/watch?v=PvLaPKPzq2I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youtube.com/watch?v=D9eF_B8URnw&amp;ab_channel=NesoAcademy" TargetMode="External"/><Relationship Id="rId4" Type="http://schemas.openxmlformats.org/officeDocument/2006/relationships/hyperlink" Target="https://www.youtube.com/watch?v=yFEdBR-rP9g&amp;ab_channel=NesoAcadem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C5D05-9372-6DB9-B3EF-BEB72537D3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La Máquina de Turing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C279DA-6AF0-4D26-938F-41A4C39259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Fundamentos de la Computación</a:t>
            </a:r>
          </a:p>
          <a:p>
            <a:r>
              <a:rPr lang="es-ES" dirty="0"/>
              <a:t>Claudio Cortés Mondaca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40399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DC549-9AD8-72A2-E045-B35F2D745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MT (Tabla de transiciones)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D854DDFA-7536-C058-F539-1551E1CCADD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0321" y="1952298"/>
          <a:ext cx="9730506" cy="1337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1751">
                  <a:extLst>
                    <a:ext uri="{9D8B030D-6E8A-4147-A177-3AD203B41FA5}">
                      <a16:colId xmlns:a16="http://schemas.microsoft.com/office/drawing/2014/main" val="3615613090"/>
                    </a:ext>
                  </a:extLst>
                </a:gridCol>
                <a:gridCol w="1621751">
                  <a:extLst>
                    <a:ext uri="{9D8B030D-6E8A-4147-A177-3AD203B41FA5}">
                      <a16:colId xmlns:a16="http://schemas.microsoft.com/office/drawing/2014/main" val="995246375"/>
                    </a:ext>
                  </a:extLst>
                </a:gridCol>
                <a:gridCol w="1621751">
                  <a:extLst>
                    <a:ext uri="{9D8B030D-6E8A-4147-A177-3AD203B41FA5}">
                      <a16:colId xmlns:a16="http://schemas.microsoft.com/office/drawing/2014/main" val="4159052313"/>
                    </a:ext>
                  </a:extLst>
                </a:gridCol>
                <a:gridCol w="1621751">
                  <a:extLst>
                    <a:ext uri="{9D8B030D-6E8A-4147-A177-3AD203B41FA5}">
                      <a16:colId xmlns:a16="http://schemas.microsoft.com/office/drawing/2014/main" val="3308024077"/>
                    </a:ext>
                  </a:extLst>
                </a:gridCol>
                <a:gridCol w="1621751">
                  <a:extLst>
                    <a:ext uri="{9D8B030D-6E8A-4147-A177-3AD203B41FA5}">
                      <a16:colId xmlns:a16="http://schemas.microsoft.com/office/drawing/2014/main" val="486759216"/>
                    </a:ext>
                  </a:extLst>
                </a:gridCol>
                <a:gridCol w="1621751">
                  <a:extLst>
                    <a:ext uri="{9D8B030D-6E8A-4147-A177-3AD203B41FA5}">
                      <a16:colId xmlns:a16="http://schemas.microsoft.com/office/drawing/2014/main" val="1529983588"/>
                    </a:ext>
                  </a:extLst>
                </a:gridCol>
              </a:tblGrid>
              <a:tr h="73046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 </a:t>
                      </a:r>
                      <a:r>
                        <a:rPr lang="es-ES" sz="1400" dirty="0">
                          <a:sym typeface="Symbol"/>
                        </a:rPr>
                        <a:t>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0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1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X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Y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B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1936386"/>
                  </a:ext>
                </a:extLst>
              </a:tr>
              <a:tr h="73046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q0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 dirty="0">
                          <a:effectLst/>
                        </a:rPr>
                        <a:t>(q1,X,R)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2527918"/>
                  </a:ext>
                </a:extLst>
              </a:tr>
              <a:tr h="73046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q1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(q1,0,R)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(q2,Y,L)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 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(q1,Y,R)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97275330"/>
                  </a:ext>
                </a:extLst>
              </a:tr>
              <a:tr h="73046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>
                          <a:effectLst/>
                        </a:rPr>
                        <a:t>q2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 dirty="0">
                          <a:effectLst/>
                        </a:rPr>
                        <a:t>(q2,0,L)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(q3,X,R)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(q2,Y,L)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1310068"/>
                  </a:ext>
                </a:extLst>
              </a:tr>
              <a:tr h="99112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q3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(q1,X,R)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(q3,Y,R)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(q4,B,R)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7678968"/>
                  </a:ext>
                </a:extLst>
              </a:tr>
              <a:tr h="73046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q4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 dirty="0">
                          <a:effectLst/>
                        </a:rPr>
                        <a:t>-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7847460"/>
                  </a:ext>
                </a:extLst>
              </a:tr>
            </a:tbl>
          </a:graphicData>
        </a:graphic>
      </p:graphicFrame>
      <p:sp>
        <p:nvSpPr>
          <p:cNvPr id="5" name="Globo: flecha hacia abajo 4">
            <a:extLst>
              <a:ext uri="{FF2B5EF4-FFF2-40B4-BE49-F238E27FC236}">
                <a16:creationId xmlns:a16="http://schemas.microsoft.com/office/drawing/2014/main" id="{8E2D1BFC-D5F7-1237-3969-B82E7A836978}"/>
              </a:ext>
            </a:extLst>
          </p:cNvPr>
          <p:cNvSpPr/>
          <p:nvPr/>
        </p:nvSpPr>
        <p:spPr>
          <a:xfrm>
            <a:off x="2361249" y="3861489"/>
            <a:ext cx="1157288" cy="844243"/>
          </a:xfrm>
          <a:prstGeom prst="downArrow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q1</a:t>
            </a:r>
            <a:endParaRPr lang="es-CL" dirty="0"/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B32CC1A5-86B2-910B-0C9F-2687F26529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254324"/>
              </p:ext>
            </p:extLst>
          </p:nvPr>
        </p:nvGraphicFramePr>
        <p:xfrm>
          <a:off x="1200150" y="4807298"/>
          <a:ext cx="812800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0645981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70191396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0232245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8745939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678376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352576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17782528"/>
                    </a:ext>
                  </a:extLst>
                </a:gridCol>
              </a:tblGrid>
              <a:tr h="290406">
                <a:tc>
                  <a:txBody>
                    <a:bodyPr/>
                    <a:lstStyle/>
                    <a:p>
                      <a:r>
                        <a:rPr lang="es-ES" dirty="0"/>
                        <a:t>X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974709"/>
                  </a:ext>
                </a:extLst>
              </a:tr>
            </a:tbl>
          </a:graphicData>
        </a:graphic>
      </p:graphicFrame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FB11A7E6-513A-7FD3-AE1D-EEFC98E0E73B}"/>
              </a:ext>
            </a:extLst>
          </p:cNvPr>
          <p:cNvSpPr/>
          <p:nvPr/>
        </p:nvSpPr>
        <p:spPr>
          <a:xfrm>
            <a:off x="2982279" y="3568393"/>
            <a:ext cx="536258" cy="274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3144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DC549-9AD8-72A2-E045-B35F2D745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MT (Tabla de transiciones)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D854DDFA-7536-C058-F539-1551E1CCADD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0321" y="1952298"/>
          <a:ext cx="9730506" cy="1337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1751">
                  <a:extLst>
                    <a:ext uri="{9D8B030D-6E8A-4147-A177-3AD203B41FA5}">
                      <a16:colId xmlns:a16="http://schemas.microsoft.com/office/drawing/2014/main" val="3615613090"/>
                    </a:ext>
                  </a:extLst>
                </a:gridCol>
                <a:gridCol w="1621751">
                  <a:extLst>
                    <a:ext uri="{9D8B030D-6E8A-4147-A177-3AD203B41FA5}">
                      <a16:colId xmlns:a16="http://schemas.microsoft.com/office/drawing/2014/main" val="995246375"/>
                    </a:ext>
                  </a:extLst>
                </a:gridCol>
                <a:gridCol w="1621751">
                  <a:extLst>
                    <a:ext uri="{9D8B030D-6E8A-4147-A177-3AD203B41FA5}">
                      <a16:colId xmlns:a16="http://schemas.microsoft.com/office/drawing/2014/main" val="4159052313"/>
                    </a:ext>
                  </a:extLst>
                </a:gridCol>
                <a:gridCol w="1621751">
                  <a:extLst>
                    <a:ext uri="{9D8B030D-6E8A-4147-A177-3AD203B41FA5}">
                      <a16:colId xmlns:a16="http://schemas.microsoft.com/office/drawing/2014/main" val="3308024077"/>
                    </a:ext>
                  </a:extLst>
                </a:gridCol>
                <a:gridCol w="1621751">
                  <a:extLst>
                    <a:ext uri="{9D8B030D-6E8A-4147-A177-3AD203B41FA5}">
                      <a16:colId xmlns:a16="http://schemas.microsoft.com/office/drawing/2014/main" val="486759216"/>
                    </a:ext>
                  </a:extLst>
                </a:gridCol>
                <a:gridCol w="1621751">
                  <a:extLst>
                    <a:ext uri="{9D8B030D-6E8A-4147-A177-3AD203B41FA5}">
                      <a16:colId xmlns:a16="http://schemas.microsoft.com/office/drawing/2014/main" val="1529983588"/>
                    </a:ext>
                  </a:extLst>
                </a:gridCol>
              </a:tblGrid>
              <a:tr h="73046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 </a:t>
                      </a:r>
                      <a:r>
                        <a:rPr lang="es-ES" sz="1400" dirty="0">
                          <a:sym typeface="Symbol"/>
                        </a:rPr>
                        <a:t>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0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1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X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Y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B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1936386"/>
                  </a:ext>
                </a:extLst>
              </a:tr>
              <a:tr h="73046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q0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 dirty="0">
                          <a:effectLst/>
                        </a:rPr>
                        <a:t>(q1,X,R)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2527918"/>
                  </a:ext>
                </a:extLst>
              </a:tr>
              <a:tr h="73046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q1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(q1,0,R)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(q2,Y,L)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 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(q1,Y,R)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97275330"/>
                  </a:ext>
                </a:extLst>
              </a:tr>
              <a:tr h="73046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>
                          <a:effectLst/>
                        </a:rPr>
                        <a:t>q2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 dirty="0">
                          <a:effectLst/>
                        </a:rPr>
                        <a:t>(q2,0,L)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(q3,X,R)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(q2,Y,L)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1310068"/>
                  </a:ext>
                </a:extLst>
              </a:tr>
              <a:tr h="99112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q3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(q1,X,R)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(q3,Y,R)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(q4,B,R)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7678968"/>
                  </a:ext>
                </a:extLst>
              </a:tr>
              <a:tr h="73046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q4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 dirty="0">
                          <a:effectLst/>
                        </a:rPr>
                        <a:t>-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7847460"/>
                  </a:ext>
                </a:extLst>
              </a:tr>
            </a:tbl>
          </a:graphicData>
        </a:graphic>
      </p:graphicFrame>
      <p:sp>
        <p:nvSpPr>
          <p:cNvPr id="5" name="Globo: flecha hacia abajo 4">
            <a:extLst>
              <a:ext uri="{FF2B5EF4-FFF2-40B4-BE49-F238E27FC236}">
                <a16:creationId xmlns:a16="http://schemas.microsoft.com/office/drawing/2014/main" id="{8E2D1BFC-D5F7-1237-3969-B82E7A836978}"/>
              </a:ext>
            </a:extLst>
          </p:cNvPr>
          <p:cNvSpPr/>
          <p:nvPr/>
        </p:nvSpPr>
        <p:spPr>
          <a:xfrm>
            <a:off x="3514726" y="3934134"/>
            <a:ext cx="1157288" cy="844243"/>
          </a:xfrm>
          <a:prstGeom prst="downArrow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4" name="AutoShape 2">
            <a:extLst>
              <a:ext uri="{FF2B5EF4-FFF2-40B4-BE49-F238E27FC236}">
                <a16:creationId xmlns:a16="http://schemas.microsoft.com/office/drawing/2014/main" id="{22207078-F85E-CFD8-3731-CDDF1D56256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200150" y="4821238"/>
            <a:ext cx="81629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778A9208-7104-8B15-0CEB-86B35EBC9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088" y="4845050"/>
            <a:ext cx="1160463" cy="368300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2F5D9A5B-40FF-DEEB-CCE3-1FBABFBF2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8550" y="4845050"/>
            <a:ext cx="1162050" cy="368300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8FB4263D-33C0-FD49-481A-E7CE6EFC9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0600" y="4845050"/>
            <a:ext cx="1160463" cy="368300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D5D7C5A1-E3ED-61BF-3EC1-781064613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1063" y="4845050"/>
            <a:ext cx="1162050" cy="368300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CEDF14A3-86B8-F220-E65E-2B8FB79B5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3113" y="4845050"/>
            <a:ext cx="1162050" cy="368300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2DF3AC00-1945-7097-0620-33DD9CBB0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5163" y="4845050"/>
            <a:ext cx="1160463" cy="368300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FD433ADC-7BB8-A170-1A6F-6DF5FD88E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5625" y="4845050"/>
            <a:ext cx="1162050" cy="368300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2" name="Line 11">
            <a:extLst>
              <a:ext uri="{FF2B5EF4-FFF2-40B4-BE49-F238E27FC236}">
                <a16:creationId xmlns:a16="http://schemas.microsoft.com/office/drawing/2014/main" id="{85E78326-FCA1-F2F2-B6EA-7A9F97A69F5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8550" y="4838700"/>
            <a:ext cx="0" cy="39370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" name="Line 12">
            <a:extLst>
              <a:ext uri="{FF2B5EF4-FFF2-40B4-BE49-F238E27FC236}">
                <a16:creationId xmlns:a16="http://schemas.microsoft.com/office/drawing/2014/main" id="{B02D0CEA-8F21-195F-B227-C502C084CF4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0600" y="4838700"/>
            <a:ext cx="0" cy="39370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" name="Line 13">
            <a:extLst>
              <a:ext uri="{FF2B5EF4-FFF2-40B4-BE49-F238E27FC236}">
                <a16:creationId xmlns:a16="http://schemas.microsoft.com/office/drawing/2014/main" id="{B102F770-9332-0A1F-39EB-D58F2504DA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1063" y="4838700"/>
            <a:ext cx="0" cy="39370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" name="Line 14">
            <a:extLst>
              <a:ext uri="{FF2B5EF4-FFF2-40B4-BE49-F238E27FC236}">
                <a16:creationId xmlns:a16="http://schemas.microsoft.com/office/drawing/2014/main" id="{668BD8D8-724D-CD7D-5BEC-0936D9B9B5D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53113" y="4838700"/>
            <a:ext cx="0" cy="39370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" name="Line 15">
            <a:extLst>
              <a:ext uri="{FF2B5EF4-FFF2-40B4-BE49-F238E27FC236}">
                <a16:creationId xmlns:a16="http://schemas.microsoft.com/office/drawing/2014/main" id="{A5D2A634-3C56-7241-70DD-FA88E6827E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5163" y="4838700"/>
            <a:ext cx="0" cy="39370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7" name="Line 16">
            <a:extLst>
              <a:ext uri="{FF2B5EF4-FFF2-40B4-BE49-F238E27FC236}">
                <a16:creationId xmlns:a16="http://schemas.microsoft.com/office/drawing/2014/main" id="{97822396-8069-7A05-3134-3AA3F062834B}"/>
              </a:ext>
            </a:extLst>
          </p:cNvPr>
          <p:cNvSpPr>
            <a:spLocks noChangeShapeType="1"/>
          </p:cNvSpPr>
          <p:nvPr/>
        </p:nvSpPr>
        <p:spPr bwMode="auto">
          <a:xfrm>
            <a:off x="8175625" y="4838700"/>
            <a:ext cx="0" cy="39370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8" name="Line 17">
            <a:extLst>
              <a:ext uri="{FF2B5EF4-FFF2-40B4-BE49-F238E27FC236}">
                <a16:creationId xmlns:a16="http://schemas.microsoft.com/office/drawing/2014/main" id="{5049D054-86B0-E446-91C1-FF6F1F456F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8088" y="4838700"/>
            <a:ext cx="0" cy="39370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9" name="Line 18">
            <a:extLst>
              <a:ext uri="{FF2B5EF4-FFF2-40B4-BE49-F238E27FC236}">
                <a16:creationId xmlns:a16="http://schemas.microsoft.com/office/drawing/2014/main" id="{117FCABC-0A1F-CAD1-8105-49D6F9D3FD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337675" y="4838700"/>
            <a:ext cx="0" cy="39370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0" name="Line 19">
            <a:extLst>
              <a:ext uri="{FF2B5EF4-FFF2-40B4-BE49-F238E27FC236}">
                <a16:creationId xmlns:a16="http://schemas.microsoft.com/office/drawing/2014/main" id="{692D4E6E-FE24-B412-4250-C940F3CE50D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1738" y="4845050"/>
            <a:ext cx="8142288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1" name="Line 20">
            <a:extLst>
              <a:ext uri="{FF2B5EF4-FFF2-40B4-BE49-F238E27FC236}">
                <a16:creationId xmlns:a16="http://schemas.microsoft.com/office/drawing/2014/main" id="{2C24712D-ADCD-7028-DF5E-044B041B7C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1738" y="5213350"/>
            <a:ext cx="8142288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2" name="Rectangle 21">
            <a:extLst>
              <a:ext uri="{FF2B5EF4-FFF2-40B4-BE49-F238E27FC236}">
                <a16:creationId xmlns:a16="http://schemas.microsoft.com/office/drawing/2014/main" id="{F38C9405-796E-1299-89D2-81147F4C9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7700" y="4889500"/>
            <a:ext cx="2571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B</a:t>
            </a: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22">
            <a:extLst>
              <a:ext uri="{FF2B5EF4-FFF2-40B4-BE49-F238E27FC236}">
                <a16:creationId xmlns:a16="http://schemas.microsoft.com/office/drawing/2014/main" id="{F19E54BF-96BF-210A-B363-1EC65F144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7238" y="4889500"/>
            <a:ext cx="2571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B</a:t>
            </a: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23">
            <a:extLst>
              <a:ext uri="{FF2B5EF4-FFF2-40B4-BE49-F238E27FC236}">
                <a16:creationId xmlns:a16="http://schemas.microsoft.com/office/drawing/2014/main" id="{9D477462-18FC-A3B9-5D27-518502F8C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5188" y="4889500"/>
            <a:ext cx="2571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B</a:t>
            </a: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24">
            <a:extLst>
              <a:ext uri="{FF2B5EF4-FFF2-40B4-BE49-F238E27FC236}">
                <a16:creationId xmlns:a16="http://schemas.microsoft.com/office/drawing/2014/main" id="{33D522F6-6F23-B813-E513-23CEC8FEF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3138" y="4889500"/>
            <a:ext cx="2571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1</a:t>
            </a: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25">
            <a:extLst>
              <a:ext uri="{FF2B5EF4-FFF2-40B4-BE49-F238E27FC236}">
                <a16:creationId xmlns:a16="http://schemas.microsoft.com/office/drawing/2014/main" id="{57F4AFAB-C6BC-AA71-27A6-616E003C4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2675" y="4889500"/>
            <a:ext cx="2555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1</a:t>
            </a: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26">
            <a:extLst>
              <a:ext uri="{FF2B5EF4-FFF2-40B4-BE49-F238E27FC236}">
                <a16:creationId xmlns:a16="http://schemas.microsoft.com/office/drawing/2014/main" id="{BAC0E154-DD84-384E-E088-5368ADE35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625" y="4889500"/>
            <a:ext cx="2571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0</a:t>
            </a: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27">
            <a:extLst>
              <a:ext uri="{FF2B5EF4-FFF2-40B4-BE49-F238E27FC236}">
                <a16:creationId xmlns:a16="http://schemas.microsoft.com/office/drawing/2014/main" id="{2BE3BA00-6E48-D50B-8E95-EE9509417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163" y="4889500"/>
            <a:ext cx="1378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X</a:t>
            </a: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494E9265-56C7-E194-8C9B-993D9A5D0D0C}"/>
              </a:ext>
            </a:extLst>
          </p:cNvPr>
          <p:cNvSpPr txBox="1"/>
          <p:nvPr/>
        </p:nvSpPr>
        <p:spPr>
          <a:xfrm>
            <a:off x="3750469" y="7112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Y</a:t>
            </a:r>
            <a:endParaRPr lang="es-CL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BC3FB2BD-329F-89D2-5E32-C8F162533090}"/>
              </a:ext>
            </a:extLst>
          </p:cNvPr>
          <p:cNvSpPr txBox="1"/>
          <p:nvPr/>
        </p:nvSpPr>
        <p:spPr>
          <a:xfrm>
            <a:off x="-1358900" y="392785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q2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3713BD5F-1D9A-25DC-41B7-5DA13E1D84BE}"/>
              </a:ext>
            </a:extLst>
          </p:cNvPr>
          <p:cNvSpPr txBox="1"/>
          <p:nvPr/>
        </p:nvSpPr>
        <p:spPr>
          <a:xfrm>
            <a:off x="3878263" y="4033089"/>
            <a:ext cx="53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q1</a:t>
            </a:r>
            <a:endParaRPr lang="es-CL" dirty="0">
              <a:solidFill>
                <a:schemeClr val="bg1"/>
              </a:solidFill>
            </a:endParaRPr>
          </a:p>
          <a:p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44" name="Flecha: a la derecha 43">
            <a:extLst>
              <a:ext uri="{FF2B5EF4-FFF2-40B4-BE49-F238E27FC236}">
                <a16:creationId xmlns:a16="http://schemas.microsoft.com/office/drawing/2014/main" id="{E9D69FAC-6A67-ACE0-0E11-3B5F5A323D8E}"/>
              </a:ext>
            </a:extLst>
          </p:cNvPr>
          <p:cNvSpPr/>
          <p:nvPr/>
        </p:nvSpPr>
        <p:spPr>
          <a:xfrm rot="10800000">
            <a:off x="3535680" y="3610393"/>
            <a:ext cx="536258" cy="274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46307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1.11111E-6 L -0.01901 -0.3319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" y="-1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1 2.96296E-6 L 0.42578 0.0136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72" y="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9" grpId="0"/>
      <p:bldP spid="42" grpId="0"/>
      <p:bldP spid="43" grpId="0"/>
      <p:bldP spid="4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DC549-9AD8-72A2-E045-B35F2D745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MT (Tabla de transiciones)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D854DDFA-7536-C058-F539-1551E1CCADD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0321" y="1952298"/>
          <a:ext cx="9730506" cy="1337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1751">
                  <a:extLst>
                    <a:ext uri="{9D8B030D-6E8A-4147-A177-3AD203B41FA5}">
                      <a16:colId xmlns:a16="http://schemas.microsoft.com/office/drawing/2014/main" val="3615613090"/>
                    </a:ext>
                  </a:extLst>
                </a:gridCol>
                <a:gridCol w="1621751">
                  <a:extLst>
                    <a:ext uri="{9D8B030D-6E8A-4147-A177-3AD203B41FA5}">
                      <a16:colId xmlns:a16="http://schemas.microsoft.com/office/drawing/2014/main" val="995246375"/>
                    </a:ext>
                  </a:extLst>
                </a:gridCol>
                <a:gridCol w="1621751">
                  <a:extLst>
                    <a:ext uri="{9D8B030D-6E8A-4147-A177-3AD203B41FA5}">
                      <a16:colId xmlns:a16="http://schemas.microsoft.com/office/drawing/2014/main" val="4159052313"/>
                    </a:ext>
                  </a:extLst>
                </a:gridCol>
                <a:gridCol w="1621751">
                  <a:extLst>
                    <a:ext uri="{9D8B030D-6E8A-4147-A177-3AD203B41FA5}">
                      <a16:colId xmlns:a16="http://schemas.microsoft.com/office/drawing/2014/main" val="3308024077"/>
                    </a:ext>
                  </a:extLst>
                </a:gridCol>
                <a:gridCol w="1621751">
                  <a:extLst>
                    <a:ext uri="{9D8B030D-6E8A-4147-A177-3AD203B41FA5}">
                      <a16:colId xmlns:a16="http://schemas.microsoft.com/office/drawing/2014/main" val="486759216"/>
                    </a:ext>
                  </a:extLst>
                </a:gridCol>
                <a:gridCol w="1621751">
                  <a:extLst>
                    <a:ext uri="{9D8B030D-6E8A-4147-A177-3AD203B41FA5}">
                      <a16:colId xmlns:a16="http://schemas.microsoft.com/office/drawing/2014/main" val="1529983588"/>
                    </a:ext>
                  </a:extLst>
                </a:gridCol>
              </a:tblGrid>
              <a:tr h="73046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 </a:t>
                      </a:r>
                      <a:r>
                        <a:rPr lang="es-ES" sz="1400" dirty="0">
                          <a:sym typeface="Symbol"/>
                        </a:rPr>
                        <a:t>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0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1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X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Y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B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1936386"/>
                  </a:ext>
                </a:extLst>
              </a:tr>
              <a:tr h="73046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q0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 dirty="0">
                          <a:effectLst/>
                        </a:rPr>
                        <a:t>(q1,X,R)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2527918"/>
                  </a:ext>
                </a:extLst>
              </a:tr>
              <a:tr h="73046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q1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(q1,0,R)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(q2,Y,L)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 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(q1,Y,R)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97275330"/>
                  </a:ext>
                </a:extLst>
              </a:tr>
              <a:tr h="73046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>
                          <a:effectLst/>
                        </a:rPr>
                        <a:t>q2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 dirty="0">
                          <a:effectLst/>
                        </a:rPr>
                        <a:t>(q2,0,L)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(q3,X,R)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(q2,Y,L)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1310068"/>
                  </a:ext>
                </a:extLst>
              </a:tr>
              <a:tr h="99112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q3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(q1,X,R)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(q3,Y,R)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(q4,B,R)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7678968"/>
                  </a:ext>
                </a:extLst>
              </a:tr>
              <a:tr h="73046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q4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 dirty="0">
                          <a:effectLst/>
                        </a:rPr>
                        <a:t>-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7847460"/>
                  </a:ext>
                </a:extLst>
              </a:tr>
            </a:tbl>
          </a:graphicData>
        </a:graphic>
      </p:graphicFrame>
      <p:sp>
        <p:nvSpPr>
          <p:cNvPr id="5" name="Globo: flecha hacia abajo 4">
            <a:extLst>
              <a:ext uri="{FF2B5EF4-FFF2-40B4-BE49-F238E27FC236}">
                <a16:creationId xmlns:a16="http://schemas.microsoft.com/office/drawing/2014/main" id="{8E2D1BFC-D5F7-1237-3969-B82E7A836978}"/>
              </a:ext>
            </a:extLst>
          </p:cNvPr>
          <p:cNvSpPr/>
          <p:nvPr/>
        </p:nvSpPr>
        <p:spPr>
          <a:xfrm>
            <a:off x="2460625" y="3945244"/>
            <a:ext cx="1157288" cy="844243"/>
          </a:xfrm>
          <a:prstGeom prst="downArrow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4" name="AutoShape 2">
            <a:extLst>
              <a:ext uri="{FF2B5EF4-FFF2-40B4-BE49-F238E27FC236}">
                <a16:creationId xmlns:a16="http://schemas.microsoft.com/office/drawing/2014/main" id="{22207078-F85E-CFD8-3731-CDDF1D56256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200150" y="4821238"/>
            <a:ext cx="81629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778A9208-7104-8B15-0CEB-86B35EBC9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088" y="4845050"/>
            <a:ext cx="1160463" cy="368300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2F5D9A5B-40FF-DEEB-CCE3-1FBABFBF2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8550" y="4845050"/>
            <a:ext cx="1162050" cy="368300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8FB4263D-33C0-FD49-481A-E7CE6EFC9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0600" y="4845050"/>
            <a:ext cx="1160463" cy="368300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D5D7C5A1-E3ED-61BF-3EC1-781064613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1063" y="4845050"/>
            <a:ext cx="1162050" cy="368300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CEDF14A3-86B8-F220-E65E-2B8FB79B5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3113" y="4845050"/>
            <a:ext cx="1162050" cy="368300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2DF3AC00-1945-7097-0620-33DD9CBB0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5163" y="4845050"/>
            <a:ext cx="1160463" cy="368300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FD433ADC-7BB8-A170-1A6F-6DF5FD88E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5625" y="4845050"/>
            <a:ext cx="1162050" cy="368300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2" name="Line 11">
            <a:extLst>
              <a:ext uri="{FF2B5EF4-FFF2-40B4-BE49-F238E27FC236}">
                <a16:creationId xmlns:a16="http://schemas.microsoft.com/office/drawing/2014/main" id="{85E78326-FCA1-F2F2-B6EA-7A9F97A69F5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8550" y="4838700"/>
            <a:ext cx="0" cy="39370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" name="Line 12">
            <a:extLst>
              <a:ext uri="{FF2B5EF4-FFF2-40B4-BE49-F238E27FC236}">
                <a16:creationId xmlns:a16="http://schemas.microsoft.com/office/drawing/2014/main" id="{B02D0CEA-8F21-195F-B227-C502C084CF4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0600" y="4838700"/>
            <a:ext cx="0" cy="39370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" name="Line 13">
            <a:extLst>
              <a:ext uri="{FF2B5EF4-FFF2-40B4-BE49-F238E27FC236}">
                <a16:creationId xmlns:a16="http://schemas.microsoft.com/office/drawing/2014/main" id="{B102F770-9332-0A1F-39EB-D58F2504DA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1063" y="4838700"/>
            <a:ext cx="0" cy="39370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" name="Line 14">
            <a:extLst>
              <a:ext uri="{FF2B5EF4-FFF2-40B4-BE49-F238E27FC236}">
                <a16:creationId xmlns:a16="http://schemas.microsoft.com/office/drawing/2014/main" id="{668BD8D8-724D-CD7D-5BEC-0936D9B9B5D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53113" y="4838700"/>
            <a:ext cx="0" cy="39370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" name="Line 15">
            <a:extLst>
              <a:ext uri="{FF2B5EF4-FFF2-40B4-BE49-F238E27FC236}">
                <a16:creationId xmlns:a16="http://schemas.microsoft.com/office/drawing/2014/main" id="{A5D2A634-3C56-7241-70DD-FA88E6827E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5163" y="4838700"/>
            <a:ext cx="0" cy="39370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7" name="Line 16">
            <a:extLst>
              <a:ext uri="{FF2B5EF4-FFF2-40B4-BE49-F238E27FC236}">
                <a16:creationId xmlns:a16="http://schemas.microsoft.com/office/drawing/2014/main" id="{97822396-8069-7A05-3134-3AA3F062834B}"/>
              </a:ext>
            </a:extLst>
          </p:cNvPr>
          <p:cNvSpPr>
            <a:spLocks noChangeShapeType="1"/>
          </p:cNvSpPr>
          <p:nvPr/>
        </p:nvSpPr>
        <p:spPr bwMode="auto">
          <a:xfrm>
            <a:off x="8175625" y="4838700"/>
            <a:ext cx="0" cy="39370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8" name="Line 17">
            <a:extLst>
              <a:ext uri="{FF2B5EF4-FFF2-40B4-BE49-F238E27FC236}">
                <a16:creationId xmlns:a16="http://schemas.microsoft.com/office/drawing/2014/main" id="{5049D054-86B0-E446-91C1-FF6F1F456F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8088" y="4838700"/>
            <a:ext cx="0" cy="39370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9" name="Line 18">
            <a:extLst>
              <a:ext uri="{FF2B5EF4-FFF2-40B4-BE49-F238E27FC236}">
                <a16:creationId xmlns:a16="http://schemas.microsoft.com/office/drawing/2014/main" id="{117FCABC-0A1F-CAD1-8105-49D6F9D3FD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337675" y="4838700"/>
            <a:ext cx="0" cy="39370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0" name="Line 19">
            <a:extLst>
              <a:ext uri="{FF2B5EF4-FFF2-40B4-BE49-F238E27FC236}">
                <a16:creationId xmlns:a16="http://schemas.microsoft.com/office/drawing/2014/main" id="{692D4E6E-FE24-B412-4250-C940F3CE50D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1738" y="4845050"/>
            <a:ext cx="8142288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1" name="Line 20">
            <a:extLst>
              <a:ext uri="{FF2B5EF4-FFF2-40B4-BE49-F238E27FC236}">
                <a16:creationId xmlns:a16="http://schemas.microsoft.com/office/drawing/2014/main" id="{2C24712D-ADCD-7028-DF5E-044B041B7C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1738" y="5213350"/>
            <a:ext cx="8142288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2" name="Rectangle 21">
            <a:extLst>
              <a:ext uri="{FF2B5EF4-FFF2-40B4-BE49-F238E27FC236}">
                <a16:creationId xmlns:a16="http://schemas.microsoft.com/office/drawing/2014/main" id="{F38C9405-796E-1299-89D2-81147F4C9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7700" y="4889500"/>
            <a:ext cx="2571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B</a:t>
            </a: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22">
            <a:extLst>
              <a:ext uri="{FF2B5EF4-FFF2-40B4-BE49-F238E27FC236}">
                <a16:creationId xmlns:a16="http://schemas.microsoft.com/office/drawing/2014/main" id="{F19E54BF-96BF-210A-B363-1EC65F144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7238" y="4889500"/>
            <a:ext cx="2571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B</a:t>
            </a: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23">
            <a:extLst>
              <a:ext uri="{FF2B5EF4-FFF2-40B4-BE49-F238E27FC236}">
                <a16:creationId xmlns:a16="http://schemas.microsoft.com/office/drawing/2014/main" id="{9D477462-18FC-A3B9-5D27-518502F8C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5188" y="4889500"/>
            <a:ext cx="2571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B</a:t>
            </a: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24">
            <a:extLst>
              <a:ext uri="{FF2B5EF4-FFF2-40B4-BE49-F238E27FC236}">
                <a16:creationId xmlns:a16="http://schemas.microsoft.com/office/drawing/2014/main" id="{33D522F6-6F23-B813-E513-23CEC8FEF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3138" y="4889500"/>
            <a:ext cx="2571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1</a:t>
            </a: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25">
            <a:extLst>
              <a:ext uri="{FF2B5EF4-FFF2-40B4-BE49-F238E27FC236}">
                <a16:creationId xmlns:a16="http://schemas.microsoft.com/office/drawing/2014/main" id="{57F4AFAB-C6BC-AA71-27A6-616E003C4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2675" y="4889500"/>
            <a:ext cx="14106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CL" b="1" dirty="0">
                <a:solidFill>
                  <a:srgbClr val="FFFFFF"/>
                </a:solidFill>
                <a:latin typeface="Trebuchet MS" panose="020B0603020202020204" pitchFamily="34" charset="0"/>
              </a:rPr>
              <a:t>Y</a:t>
            </a: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26">
            <a:extLst>
              <a:ext uri="{FF2B5EF4-FFF2-40B4-BE49-F238E27FC236}">
                <a16:creationId xmlns:a16="http://schemas.microsoft.com/office/drawing/2014/main" id="{BAC0E154-DD84-384E-E088-5368ADE35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625" y="4889500"/>
            <a:ext cx="2571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0</a:t>
            </a: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27">
            <a:extLst>
              <a:ext uri="{FF2B5EF4-FFF2-40B4-BE49-F238E27FC236}">
                <a16:creationId xmlns:a16="http://schemas.microsoft.com/office/drawing/2014/main" id="{2BE3BA00-6E48-D50B-8E95-EE9509417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163" y="4889500"/>
            <a:ext cx="1378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X</a:t>
            </a: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3713BD5F-1D9A-25DC-41B7-5DA13E1D84BE}"/>
              </a:ext>
            </a:extLst>
          </p:cNvPr>
          <p:cNvSpPr txBox="1"/>
          <p:nvPr/>
        </p:nvSpPr>
        <p:spPr>
          <a:xfrm>
            <a:off x="2824162" y="4044199"/>
            <a:ext cx="53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q2</a:t>
            </a:r>
            <a:endParaRPr lang="es-CL" dirty="0">
              <a:solidFill>
                <a:schemeClr val="bg1"/>
              </a:solidFill>
            </a:endParaRPr>
          </a:p>
          <a:p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44" name="Flecha: a la derecha 43">
            <a:extLst>
              <a:ext uri="{FF2B5EF4-FFF2-40B4-BE49-F238E27FC236}">
                <a16:creationId xmlns:a16="http://schemas.microsoft.com/office/drawing/2014/main" id="{E9D69FAC-6A67-ACE0-0E11-3B5F5A323D8E}"/>
              </a:ext>
            </a:extLst>
          </p:cNvPr>
          <p:cNvSpPr/>
          <p:nvPr/>
        </p:nvSpPr>
        <p:spPr>
          <a:xfrm rot="10800000">
            <a:off x="2517551" y="3609379"/>
            <a:ext cx="536258" cy="274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6617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DC549-9AD8-72A2-E045-B35F2D745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MT (Tabla de transiciones)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D854DDFA-7536-C058-F539-1551E1CCADD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0321" y="1952298"/>
          <a:ext cx="9730506" cy="1337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1751">
                  <a:extLst>
                    <a:ext uri="{9D8B030D-6E8A-4147-A177-3AD203B41FA5}">
                      <a16:colId xmlns:a16="http://schemas.microsoft.com/office/drawing/2014/main" val="3615613090"/>
                    </a:ext>
                  </a:extLst>
                </a:gridCol>
                <a:gridCol w="1621751">
                  <a:extLst>
                    <a:ext uri="{9D8B030D-6E8A-4147-A177-3AD203B41FA5}">
                      <a16:colId xmlns:a16="http://schemas.microsoft.com/office/drawing/2014/main" val="995246375"/>
                    </a:ext>
                  </a:extLst>
                </a:gridCol>
                <a:gridCol w="1621751">
                  <a:extLst>
                    <a:ext uri="{9D8B030D-6E8A-4147-A177-3AD203B41FA5}">
                      <a16:colId xmlns:a16="http://schemas.microsoft.com/office/drawing/2014/main" val="4159052313"/>
                    </a:ext>
                  </a:extLst>
                </a:gridCol>
                <a:gridCol w="1621751">
                  <a:extLst>
                    <a:ext uri="{9D8B030D-6E8A-4147-A177-3AD203B41FA5}">
                      <a16:colId xmlns:a16="http://schemas.microsoft.com/office/drawing/2014/main" val="3308024077"/>
                    </a:ext>
                  </a:extLst>
                </a:gridCol>
                <a:gridCol w="1621751">
                  <a:extLst>
                    <a:ext uri="{9D8B030D-6E8A-4147-A177-3AD203B41FA5}">
                      <a16:colId xmlns:a16="http://schemas.microsoft.com/office/drawing/2014/main" val="486759216"/>
                    </a:ext>
                  </a:extLst>
                </a:gridCol>
                <a:gridCol w="1621751">
                  <a:extLst>
                    <a:ext uri="{9D8B030D-6E8A-4147-A177-3AD203B41FA5}">
                      <a16:colId xmlns:a16="http://schemas.microsoft.com/office/drawing/2014/main" val="1529983588"/>
                    </a:ext>
                  </a:extLst>
                </a:gridCol>
              </a:tblGrid>
              <a:tr h="73046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 </a:t>
                      </a:r>
                      <a:r>
                        <a:rPr lang="es-ES" sz="1400" dirty="0">
                          <a:sym typeface="Symbol"/>
                        </a:rPr>
                        <a:t>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0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1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X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Y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B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1936386"/>
                  </a:ext>
                </a:extLst>
              </a:tr>
              <a:tr h="73046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q0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 dirty="0">
                          <a:effectLst/>
                        </a:rPr>
                        <a:t>(q1,X,R)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2527918"/>
                  </a:ext>
                </a:extLst>
              </a:tr>
              <a:tr h="73046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q1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(q1,0,R)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(q2,Y,L)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 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(q1,Y,R)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97275330"/>
                  </a:ext>
                </a:extLst>
              </a:tr>
              <a:tr h="73046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>
                          <a:effectLst/>
                        </a:rPr>
                        <a:t>q2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 dirty="0">
                          <a:effectLst/>
                        </a:rPr>
                        <a:t>(q2,0,L)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(q3,X,R)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(q2,Y,L)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1310068"/>
                  </a:ext>
                </a:extLst>
              </a:tr>
              <a:tr h="99112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q3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(q1,X,R)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(q3,Y,R)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(q4,B,R)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7678968"/>
                  </a:ext>
                </a:extLst>
              </a:tr>
              <a:tr h="73046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q4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 dirty="0">
                          <a:effectLst/>
                        </a:rPr>
                        <a:t>-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7847460"/>
                  </a:ext>
                </a:extLst>
              </a:tr>
            </a:tbl>
          </a:graphicData>
        </a:graphic>
      </p:graphicFrame>
      <p:sp>
        <p:nvSpPr>
          <p:cNvPr id="5" name="Globo: flecha hacia abajo 4">
            <a:extLst>
              <a:ext uri="{FF2B5EF4-FFF2-40B4-BE49-F238E27FC236}">
                <a16:creationId xmlns:a16="http://schemas.microsoft.com/office/drawing/2014/main" id="{8E2D1BFC-D5F7-1237-3969-B82E7A836978}"/>
              </a:ext>
            </a:extLst>
          </p:cNvPr>
          <p:cNvSpPr/>
          <p:nvPr/>
        </p:nvSpPr>
        <p:spPr>
          <a:xfrm>
            <a:off x="1211262" y="3930144"/>
            <a:ext cx="1157288" cy="844243"/>
          </a:xfrm>
          <a:prstGeom prst="downArrow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4" name="AutoShape 2">
            <a:extLst>
              <a:ext uri="{FF2B5EF4-FFF2-40B4-BE49-F238E27FC236}">
                <a16:creationId xmlns:a16="http://schemas.microsoft.com/office/drawing/2014/main" id="{22207078-F85E-CFD8-3731-CDDF1D56256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200150" y="4821238"/>
            <a:ext cx="81629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778A9208-7104-8B15-0CEB-86B35EBC9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088" y="4845050"/>
            <a:ext cx="1160463" cy="368300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2F5D9A5B-40FF-DEEB-CCE3-1FBABFBF2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8550" y="4845050"/>
            <a:ext cx="1162050" cy="368300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8FB4263D-33C0-FD49-481A-E7CE6EFC9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0600" y="4845050"/>
            <a:ext cx="1160463" cy="368300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D5D7C5A1-E3ED-61BF-3EC1-781064613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1063" y="4845050"/>
            <a:ext cx="1162050" cy="368300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CEDF14A3-86B8-F220-E65E-2B8FB79B5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3113" y="4845050"/>
            <a:ext cx="1162050" cy="368300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2DF3AC00-1945-7097-0620-33DD9CBB0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5163" y="4845050"/>
            <a:ext cx="1160463" cy="368300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FD433ADC-7BB8-A170-1A6F-6DF5FD88E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5625" y="4845050"/>
            <a:ext cx="1162050" cy="368300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2" name="Line 11">
            <a:extLst>
              <a:ext uri="{FF2B5EF4-FFF2-40B4-BE49-F238E27FC236}">
                <a16:creationId xmlns:a16="http://schemas.microsoft.com/office/drawing/2014/main" id="{85E78326-FCA1-F2F2-B6EA-7A9F97A69F5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8550" y="4838700"/>
            <a:ext cx="0" cy="39370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" name="Line 12">
            <a:extLst>
              <a:ext uri="{FF2B5EF4-FFF2-40B4-BE49-F238E27FC236}">
                <a16:creationId xmlns:a16="http://schemas.microsoft.com/office/drawing/2014/main" id="{B02D0CEA-8F21-195F-B227-C502C084CF4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0600" y="4838700"/>
            <a:ext cx="0" cy="39370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" name="Line 13">
            <a:extLst>
              <a:ext uri="{FF2B5EF4-FFF2-40B4-BE49-F238E27FC236}">
                <a16:creationId xmlns:a16="http://schemas.microsoft.com/office/drawing/2014/main" id="{B102F770-9332-0A1F-39EB-D58F2504DA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1063" y="4838700"/>
            <a:ext cx="0" cy="39370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" name="Line 14">
            <a:extLst>
              <a:ext uri="{FF2B5EF4-FFF2-40B4-BE49-F238E27FC236}">
                <a16:creationId xmlns:a16="http://schemas.microsoft.com/office/drawing/2014/main" id="{668BD8D8-724D-CD7D-5BEC-0936D9B9B5D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53113" y="4838700"/>
            <a:ext cx="0" cy="39370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" name="Line 15">
            <a:extLst>
              <a:ext uri="{FF2B5EF4-FFF2-40B4-BE49-F238E27FC236}">
                <a16:creationId xmlns:a16="http://schemas.microsoft.com/office/drawing/2014/main" id="{A5D2A634-3C56-7241-70DD-FA88E6827E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5163" y="4838700"/>
            <a:ext cx="0" cy="39370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7" name="Line 16">
            <a:extLst>
              <a:ext uri="{FF2B5EF4-FFF2-40B4-BE49-F238E27FC236}">
                <a16:creationId xmlns:a16="http://schemas.microsoft.com/office/drawing/2014/main" id="{97822396-8069-7A05-3134-3AA3F062834B}"/>
              </a:ext>
            </a:extLst>
          </p:cNvPr>
          <p:cNvSpPr>
            <a:spLocks noChangeShapeType="1"/>
          </p:cNvSpPr>
          <p:nvPr/>
        </p:nvSpPr>
        <p:spPr bwMode="auto">
          <a:xfrm>
            <a:off x="8175625" y="4838700"/>
            <a:ext cx="0" cy="39370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8" name="Line 17">
            <a:extLst>
              <a:ext uri="{FF2B5EF4-FFF2-40B4-BE49-F238E27FC236}">
                <a16:creationId xmlns:a16="http://schemas.microsoft.com/office/drawing/2014/main" id="{5049D054-86B0-E446-91C1-FF6F1F456F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8088" y="4838700"/>
            <a:ext cx="0" cy="39370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9" name="Line 18">
            <a:extLst>
              <a:ext uri="{FF2B5EF4-FFF2-40B4-BE49-F238E27FC236}">
                <a16:creationId xmlns:a16="http://schemas.microsoft.com/office/drawing/2014/main" id="{117FCABC-0A1F-CAD1-8105-49D6F9D3FD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337675" y="4838700"/>
            <a:ext cx="0" cy="39370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0" name="Line 19">
            <a:extLst>
              <a:ext uri="{FF2B5EF4-FFF2-40B4-BE49-F238E27FC236}">
                <a16:creationId xmlns:a16="http://schemas.microsoft.com/office/drawing/2014/main" id="{692D4E6E-FE24-B412-4250-C940F3CE50D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1738" y="4845050"/>
            <a:ext cx="8142288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1" name="Line 20">
            <a:extLst>
              <a:ext uri="{FF2B5EF4-FFF2-40B4-BE49-F238E27FC236}">
                <a16:creationId xmlns:a16="http://schemas.microsoft.com/office/drawing/2014/main" id="{2C24712D-ADCD-7028-DF5E-044B041B7C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1738" y="5213350"/>
            <a:ext cx="8142288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2" name="Rectangle 21">
            <a:extLst>
              <a:ext uri="{FF2B5EF4-FFF2-40B4-BE49-F238E27FC236}">
                <a16:creationId xmlns:a16="http://schemas.microsoft.com/office/drawing/2014/main" id="{F38C9405-796E-1299-89D2-81147F4C9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7700" y="4889500"/>
            <a:ext cx="2571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B</a:t>
            </a: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22">
            <a:extLst>
              <a:ext uri="{FF2B5EF4-FFF2-40B4-BE49-F238E27FC236}">
                <a16:creationId xmlns:a16="http://schemas.microsoft.com/office/drawing/2014/main" id="{F19E54BF-96BF-210A-B363-1EC65F144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7238" y="4889500"/>
            <a:ext cx="2571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B</a:t>
            </a: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23">
            <a:extLst>
              <a:ext uri="{FF2B5EF4-FFF2-40B4-BE49-F238E27FC236}">
                <a16:creationId xmlns:a16="http://schemas.microsoft.com/office/drawing/2014/main" id="{9D477462-18FC-A3B9-5D27-518502F8C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5188" y="4889500"/>
            <a:ext cx="2571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B</a:t>
            </a: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24">
            <a:extLst>
              <a:ext uri="{FF2B5EF4-FFF2-40B4-BE49-F238E27FC236}">
                <a16:creationId xmlns:a16="http://schemas.microsoft.com/office/drawing/2014/main" id="{33D522F6-6F23-B813-E513-23CEC8FEF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3138" y="4889500"/>
            <a:ext cx="2571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1</a:t>
            </a: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25">
            <a:extLst>
              <a:ext uri="{FF2B5EF4-FFF2-40B4-BE49-F238E27FC236}">
                <a16:creationId xmlns:a16="http://schemas.microsoft.com/office/drawing/2014/main" id="{57F4AFAB-C6BC-AA71-27A6-616E003C4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2675" y="4889500"/>
            <a:ext cx="14106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CL" b="1" dirty="0">
                <a:solidFill>
                  <a:srgbClr val="FFFFFF"/>
                </a:solidFill>
                <a:latin typeface="Trebuchet MS" panose="020B0603020202020204" pitchFamily="34" charset="0"/>
              </a:rPr>
              <a:t>Y</a:t>
            </a: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26">
            <a:extLst>
              <a:ext uri="{FF2B5EF4-FFF2-40B4-BE49-F238E27FC236}">
                <a16:creationId xmlns:a16="http://schemas.microsoft.com/office/drawing/2014/main" id="{BAC0E154-DD84-384E-E088-5368ADE35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625" y="4889500"/>
            <a:ext cx="2571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0</a:t>
            </a: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27">
            <a:extLst>
              <a:ext uri="{FF2B5EF4-FFF2-40B4-BE49-F238E27FC236}">
                <a16:creationId xmlns:a16="http://schemas.microsoft.com/office/drawing/2014/main" id="{2BE3BA00-6E48-D50B-8E95-EE9509417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163" y="4889500"/>
            <a:ext cx="1378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X</a:t>
            </a: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3713BD5F-1D9A-25DC-41B7-5DA13E1D84BE}"/>
              </a:ext>
            </a:extLst>
          </p:cNvPr>
          <p:cNvSpPr txBox="1"/>
          <p:nvPr/>
        </p:nvSpPr>
        <p:spPr>
          <a:xfrm>
            <a:off x="1567815" y="4009853"/>
            <a:ext cx="53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q2</a:t>
            </a:r>
            <a:endParaRPr lang="es-CL" dirty="0">
              <a:solidFill>
                <a:schemeClr val="bg1"/>
              </a:solidFill>
            </a:endParaRPr>
          </a:p>
          <a:p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44" name="Flecha: a la derecha 43">
            <a:extLst>
              <a:ext uri="{FF2B5EF4-FFF2-40B4-BE49-F238E27FC236}">
                <a16:creationId xmlns:a16="http://schemas.microsoft.com/office/drawing/2014/main" id="{E9D69FAC-6A67-ACE0-0E11-3B5F5A323D8E}"/>
              </a:ext>
            </a:extLst>
          </p:cNvPr>
          <p:cNvSpPr/>
          <p:nvPr/>
        </p:nvSpPr>
        <p:spPr>
          <a:xfrm>
            <a:off x="1832292" y="3585945"/>
            <a:ext cx="536258" cy="274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456889B-CE02-0634-C757-1FC6D23F9F8F}"/>
              </a:ext>
            </a:extLst>
          </p:cNvPr>
          <p:cNvSpPr txBox="1"/>
          <p:nvPr/>
        </p:nvSpPr>
        <p:spPr>
          <a:xfrm>
            <a:off x="-1358900" y="392785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q3</a:t>
            </a:r>
            <a:endParaRPr lang="es-C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49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1 2.96296E-6 L 0.24023 0.0127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01" y="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 animBg="1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DC549-9AD8-72A2-E045-B35F2D745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MT (Tabla de transiciones)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D854DDFA-7536-C058-F539-1551E1CCADD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0321" y="1952298"/>
          <a:ext cx="9730506" cy="1337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1751">
                  <a:extLst>
                    <a:ext uri="{9D8B030D-6E8A-4147-A177-3AD203B41FA5}">
                      <a16:colId xmlns:a16="http://schemas.microsoft.com/office/drawing/2014/main" val="3615613090"/>
                    </a:ext>
                  </a:extLst>
                </a:gridCol>
                <a:gridCol w="1621751">
                  <a:extLst>
                    <a:ext uri="{9D8B030D-6E8A-4147-A177-3AD203B41FA5}">
                      <a16:colId xmlns:a16="http://schemas.microsoft.com/office/drawing/2014/main" val="995246375"/>
                    </a:ext>
                  </a:extLst>
                </a:gridCol>
                <a:gridCol w="1621751">
                  <a:extLst>
                    <a:ext uri="{9D8B030D-6E8A-4147-A177-3AD203B41FA5}">
                      <a16:colId xmlns:a16="http://schemas.microsoft.com/office/drawing/2014/main" val="4159052313"/>
                    </a:ext>
                  </a:extLst>
                </a:gridCol>
                <a:gridCol w="1621751">
                  <a:extLst>
                    <a:ext uri="{9D8B030D-6E8A-4147-A177-3AD203B41FA5}">
                      <a16:colId xmlns:a16="http://schemas.microsoft.com/office/drawing/2014/main" val="3308024077"/>
                    </a:ext>
                  </a:extLst>
                </a:gridCol>
                <a:gridCol w="1621751">
                  <a:extLst>
                    <a:ext uri="{9D8B030D-6E8A-4147-A177-3AD203B41FA5}">
                      <a16:colId xmlns:a16="http://schemas.microsoft.com/office/drawing/2014/main" val="486759216"/>
                    </a:ext>
                  </a:extLst>
                </a:gridCol>
                <a:gridCol w="1621751">
                  <a:extLst>
                    <a:ext uri="{9D8B030D-6E8A-4147-A177-3AD203B41FA5}">
                      <a16:colId xmlns:a16="http://schemas.microsoft.com/office/drawing/2014/main" val="1529983588"/>
                    </a:ext>
                  </a:extLst>
                </a:gridCol>
              </a:tblGrid>
              <a:tr h="73046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 </a:t>
                      </a:r>
                      <a:r>
                        <a:rPr lang="es-ES" sz="1400" dirty="0">
                          <a:sym typeface="Symbol"/>
                        </a:rPr>
                        <a:t>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0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1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X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Y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B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1936386"/>
                  </a:ext>
                </a:extLst>
              </a:tr>
              <a:tr h="73046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q0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 dirty="0">
                          <a:effectLst/>
                        </a:rPr>
                        <a:t>(q1,X,R)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2527918"/>
                  </a:ext>
                </a:extLst>
              </a:tr>
              <a:tr h="73046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q1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(q1,0,R)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(q2,Y,L)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 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(q1,Y,R)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97275330"/>
                  </a:ext>
                </a:extLst>
              </a:tr>
              <a:tr h="73046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>
                          <a:effectLst/>
                        </a:rPr>
                        <a:t>q2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 dirty="0">
                          <a:effectLst/>
                        </a:rPr>
                        <a:t>(q2,0,L)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(q3,X,R)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(q2,Y,L)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1310068"/>
                  </a:ext>
                </a:extLst>
              </a:tr>
              <a:tr h="99112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q3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(q1,X,R)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(q3,Y,R)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(q4,B,R)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7678968"/>
                  </a:ext>
                </a:extLst>
              </a:tr>
              <a:tr h="73046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q4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 dirty="0">
                          <a:effectLst/>
                        </a:rPr>
                        <a:t>-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7847460"/>
                  </a:ext>
                </a:extLst>
              </a:tr>
            </a:tbl>
          </a:graphicData>
        </a:graphic>
      </p:graphicFrame>
      <p:sp>
        <p:nvSpPr>
          <p:cNvPr id="5" name="Globo: flecha hacia abajo 4">
            <a:extLst>
              <a:ext uri="{FF2B5EF4-FFF2-40B4-BE49-F238E27FC236}">
                <a16:creationId xmlns:a16="http://schemas.microsoft.com/office/drawing/2014/main" id="{8E2D1BFC-D5F7-1237-3969-B82E7A836978}"/>
              </a:ext>
            </a:extLst>
          </p:cNvPr>
          <p:cNvSpPr/>
          <p:nvPr/>
        </p:nvSpPr>
        <p:spPr>
          <a:xfrm>
            <a:off x="2373312" y="3945244"/>
            <a:ext cx="1157288" cy="844243"/>
          </a:xfrm>
          <a:prstGeom prst="downArrow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4" name="AutoShape 2">
            <a:extLst>
              <a:ext uri="{FF2B5EF4-FFF2-40B4-BE49-F238E27FC236}">
                <a16:creationId xmlns:a16="http://schemas.microsoft.com/office/drawing/2014/main" id="{22207078-F85E-CFD8-3731-CDDF1D56256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200150" y="4821238"/>
            <a:ext cx="81629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778A9208-7104-8B15-0CEB-86B35EBC9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088" y="4845050"/>
            <a:ext cx="1160463" cy="368300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2F5D9A5B-40FF-DEEB-CCE3-1FBABFBF2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8550" y="4845050"/>
            <a:ext cx="1162050" cy="368300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8FB4263D-33C0-FD49-481A-E7CE6EFC9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0600" y="4845050"/>
            <a:ext cx="1160463" cy="368300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D5D7C5A1-E3ED-61BF-3EC1-781064613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1063" y="4845050"/>
            <a:ext cx="1162050" cy="368300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CEDF14A3-86B8-F220-E65E-2B8FB79B5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3113" y="4845050"/>
            <a:ext cx="1162050" cy="368300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2DF3AC00-1945-7097-0620-33DD9CBB0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5163" y="4845050"/>
            <a:ext cx="1160463" cy="368300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FD433ADC-7BB8-A170-1A6F-6DF5FD88E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5625" y="4845050"/>
            <a:ext cx="1162050" cy="368300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2" name="Line 11">
            <a:extLst>
              <a:ext uri="{FF2B5EF4-FFF2-40B4-BE49-F238E27FC236}">
                <a16:creationId xmlns:a16="http://schemas.microsoft.com/office/drawing/2014/main" id="{85E78326-FCA1-F2F2-B6EA-7A9F97A69F5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8550" y="4838700"/>
            <a:ext cx="0" cy="39370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" name="Line 12">
            <a:extLst>
              <a:ext uri="{FF2B5EF4-FFF2-40B4-BE49-F238E27FC236}">
                <a16:creationId xmlns:a16="http://schemas.microsoft.com/office/drawing/2014/main" id="{B02D0CEA-8F21-195F-B227-C502C084CF4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0600" y="4838700"/>
            <a:ext cx="0" cy="39370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" name="Line 13">
            <a:extLst>
              <a:ext uri="{FF2B5EF4-FFF2-40B4-BE49-F238E27FC236}">
                <a16:creationId xmlns:a16="http://schemas.microsoft.com/office/drawing/2014/main" id="{B102F770-9332-0A1F-39EB-D58F2504DA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1063" y="4838700"/>
            <a:ext cx="0" cy="39370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" name="Line 14">
            <a:extLst>
              <a:ext uri="{FF2B5EF4-FFF2-40B4-BE49-F238E27FC236}">
                <a16:creationId xmlns:a16="http://schemas.microsoft.com/office/drawing/2014/main" id="{668BD8D8-724D-CD7D-5BEC-0936D9B9B5D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53113" y="4838700"/>
            <a:ext cx="0" cy="39370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" name="Line 15">
            <a:extLst>
              <a:ext uri="{FF2B5EF4-FFF2-40B4-BE49-F238E27FC236}">
                <a16:creationId xmlns:a16="http://schemas.microsoft.com/office/drawing/2014/main" id="{A5D2A634-3C56-7241-70DD-FA88E6827E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5163" y="4838700"/>
            <a:ext cx="0" cy="39370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7" name="Line 16">
            <a:extLst>
              <a:ext uri="{FF2B5EF4-FFF2-40B4-BE49-F238E27FC236}">
                <a16:creationId xmlns:a16="http://schemas.microsoft.com/office/drawing/2014/main" id="{97822396-8069-7A05-3134-3AA3F062834B}"/>
              </a:ext>
            </a:extLst>
          </p:cNvPr>
          <p:cNvSpPr>
            <a:spLocks noChangeShapeType="1"/>
          </p:cNvSpPr>
          <p:nvPr/>
        </p:nvSpPr>
        <p:spPr bwMode="auto">
          <a:xfrm>
            <a:off x="8175625" y="4838700"/>
            <a:ext cx="0" cy="39370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8" name="Line 17">
            <a:extLst>
              <a:ext uri="{FF2B5EF4-FFF2-40B4-BE49-F238E27FC236}">
                <a16:creationId xmlns:a16="http://schemas.microsoft.com/office/drawing/2014/main" id="{5049D054-86B0-E446-91C1-FF6F1F456F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8088" y="4838700"/>
            <a:ext cx="0" cy="39370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9" name="Line 18">
            <a:extLst>
              <a:ext uri="{FF2B5EF4-FFF2-40B4-BE49-F238E27FC236}">
                <a16:creationId xmlns:a16="http://schemas.microsoft.com/office/drawing/2014/main" id="{117FCABC-0A1F-CAD1-8105-49D6F9D3FD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337675" y="4838700"/>
            <a:ext cx="0" cy="39370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0" name="Line 19">
            <a:extLst>
              <a:ext uri="{FF2B5EF4-FFF2-40B4-BE49-F238E27FC236}">
                <a16:creationId xmlns:a16="http://schemas.microsoft.com/office/drawing/2014/main" id="{692D4E6E-FE24-B412-4250-C940F3CE50D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1738" y="4845050"/>
            <a:ext cx="8142288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1" name="Line 20">
            <a:extLst>
              <a:ext uri="{FF2B5EF4-FFF2-40B4-BE49-F238E27FC236}">
                <a16:creationId xmlns:a16="http://schemas.microsoft.com/office/drawing/2014/main" id="{2C24712D-ADCD-7028-DF5E-044B041B7C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1738" y="5213350"/>
            <a:ext cx="8142288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2" name="Rectangle 21">
            <a:extLst>
              <a:ext uri="{FF2B5EF4-FFF2-40B4-BE49-F238E27FC236}">
                <a16:creationId xmlns:a16="http://schemas.microsoft.com/office/drawing/2014/main" id="{F38C9405-796E-1299-89D2-81147F4C9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7700" y="4889500"/>
            <a:ext cx="2571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B</a:t>
            </a: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22">
            <a:extLst>
              <a:ext uri="{FF2B5EF4-FFF2-40B4-BE49-F238E27FC236}">
                <a16:creationId xmlns:a16="http://schemas.microsoft.com/office/drawing/2014/main" id="{F19E54BF-96BF-210A-B363-1EC65F144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7238" y="4889500"/>
            <a:ext cx="2571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B</a:t>
            </a: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23">
            <a:extLst>
              <a:ext uri="{FF2B5EF4-FFF2-40B4-BE49-F238E27FC236}">
                <a16:creationId xmlns:a16="http://schemas.microsoft.com/office/drawing/2014/main" id="{9D477462-18FC-A3B9-5D27-518502F8C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5188" y="4889500"/>
            <a:ext cx="2571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B</a:t>
            </a: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24">
            <a:extLst>
              <a:ext uri="{FF2B5EF4-FFF2-40B4-BE49-F238E27FC236}">
                <a16:creationId xmlns:a16="http://schemas.microsoft.com/office/drawing/2014/main" id="{33D522F6-6F23-B813-E513-23CEC8FEF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3138" y="4889500"/>
            <a:ext cx="2571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1</a:t>
            </a: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25">
            <a:extLst>
              <a:ext uri="{FF2B5EF4-FFF2-40B4-BE49-F238E27FC236}">
                <a16:creationId xmlns:a16="http://schemas.microsoft.com/office/drawing/2014/main" id="{57F4AFAB-C6BC-AA71-27A6-616E003C4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2675" y="4889500"/>
            <a:ext cx="14106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CL" b="1" dirty="0">
                <a:solidFill>
                  <a:srgbClr val="FFFFFF"/>
                </a:solidFill>
                <a:latin typeface="Trebuchet MS" panose="020B0603020202020204" pitchFamily="34" charset="0"/>
              </a:rPr>
              <a:t>Y</a:t>
            </a: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26">
            <a:extLst>
              <a:ext uri="{FF2B5EF4-FFF2-40B4-BE49-F238E27FC236}">
                <a16:creationId xmlns:a16="http://schemas.microsoft.com/office/drawing/2014/main" id="{BAC0E154-DD84-384E-E088-5368ADE35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625" y="4889500"/>
            <a:ext cx="2571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0</a:t>
            </a: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27">
            <a:extLst>
              <a:ext uri="{FF2B5EF4-FFF2-40B4-BE49-F238E27FC236}">
                <a16:creationId xmlns:a16="http://schemas.microsoft.com/office/drawing/2014/main" id="{2BE3BA00-6E48-D50B-8E95-EE9509417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163" y="4889500"/>
            <a:ext cx="1378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X</a:t>
            </a: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3713BD5F-1D9A-25DC-41B7-5DA13E1D84BE}"/>
              </a:ext>
            </a:extLst>
          </p:cNvPr>
          <p:cNvSpPr txBox="1"/>
          <p:nvPr/>
        </p:nvSpPr>
        <p:spPr>
          <a:xfrm>
            <a:off x="2729865" y="4024953"/>
            <a:ext cx="53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q3</a:t>
            </a:r>
            <a:endParaRPr lang="es-CL" dirty="0">
              <a:solidFill>
                <a:schemeClr val="bg1"/>
              </a:solidFill>
            </a:endParaRPr>
          </a:p>
          <a:p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44" name="Flecha: a la derecha 43">
            <a:extLst>
              <a:ext uri="{FF2B5EF4-FFF2-40B4-BE49-F238E27FC236}">
                <a16:creationId xmlns:a16="http://schemas.microsoft.com/office/drawing/2014/main" id="{E9D69FAC-6A67-ACE0-0E11-3B5F5A323D8E}"/>
              </a:ext>
            </a:extLst>
          </p:cNvPr>
          <p:cNvSpPr/>
          <p:nvPr/>
        </p:nvSpPr>
        <p:spPr>
          <a:xfrm>
            <a:off x="2994342" y="3573704"/>
            <a:ext cx="536258" cy="274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4BA653F-E21C-95D4-0CB9-A50D68C748E1}"/>
              </a:ext>
            </a:extLst>
          </p:cNvPr>
          <p:cNvSpPr txBox="1"/>
          <p:nvPr/>
        </p:nvSpPr>
        <p:spPr>
          <a:xfrm>
            <a:off x="-1435100" y="48895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X</a:t>
            </a:r>
            <a:endParaRPr lang="es-CL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710D579-E53B-8B01-85CD-E82BE107D56E}"/>
              </a:ext>
            </a:extLst>
          </p:cNvPr>
          <p:cNvSpPr txBox="1"/>
          <p:nvPr/>
        </p:nvSpPr>
        <p:spPr>
          <a:xfrm>
            <a:off x="-1358900" y="392785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q1</a:t>
            </a:r>
            <a:endParaRPr lang="es-C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75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81481E-6 L 0.31119 -0.0071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60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29 -0.01366 L 0.33515 0.0152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93" y="1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3" grpId="0"/>
      <p:bldP spid="44" grpId="0" animBg="1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DC549-9AD8-72A2-E045-B35F2D745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MT (Tabla de transiciones)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D854DDFA-7536-C058-F539-1551E1CCADD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0321" y="1952298"/>
          <a:ext cx="9730506" cy="1337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1751">
                  <a:extLst>
                    <a:ext uri="{9D8B030D-6E8A-4147-A177-3AD203B41FA5}">
                      <a16:colId xmlns:a16="http://schemas.microsoft.com/office/drawing/2014/main" val="3615613090"/>
                    </a:ext>
                  </a:extLst>
                </a:gridCol>
                <a:gridCol w="1621751">
                  <a:extLst>
                    <a:ext uri="{9D8B030D-6E8A-4147-A177-3AD203B41FA5}">
                      <a16:colId xmlns:a16="http://schemas.microsoft.com/office/drawing/2014/main" val="995246375"/>
                    </a:ext>
                  </a:extLst>
                </a:gridCol>
                <a:gridCol w="1621751">
                  <a:extLst>
                    <a:ext uri="{9D8B030D-6E8A-4147-A177-3AD203B41FA5}">
                      <a16:colId xmlns:a16="http://schemas.microsoft.com/office/drawing/2014/main" val="4159052313"/>
                    </a:ext>
                  </a:extLst>
                </a:gridCol>
                <a:gridCol w="1621751">
                  <a:extLst>
                    <a:ext uri="{9D8B030D-6E8A-4147-A177-3AD203B41FA5}">
                      <a16:colId xmlns:a16="http://schemas.microsoft.com/office/drawing/2014/main" val="3308024077"/>
                    </a:ext>
                  </a:extLst>
                </a:gridCol>
                <a:gridCol w="1621751">
                  <a:extLst>
                    <a:ext uri="{9D8B030D-6E8A-4147-A177-3AD203B41FA5}">
                      <a16:colId xmlns:a16="http://schemas.microsoft.com/office/drawing/2014/main" val="486759216"/>
                    </a:ext>
                  </a:extLst>
                </a:gridCol>
                <a:gridCol w="1621751">
                  <a:extLst>
                    <a:ext uri="{9D8B030D-6E8A-4147-A177-3AD203B41FA5}">
                      <a16:colId xmlns:a16="http://schemas.microsoft.com/office/drawing/2014/main" val="1529983588"/>
                    </a:ext>
                  </a:extLst>
                </a:gridCol>
              </a:tblGrid>
              <a:tr h="73046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 </a:t>
                      </a:r>
                      <a:r>
                        <a:rPr lang="es-ES" sz="1400" dirty="0">
                          <a:sym typeface="Symbol"/>
                        </a:rPr>
                        <a:t>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0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1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X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Y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B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1936386"/>
                  </a:ext>
                </a:extLst>
              </a:tr>
              <a:tr h="73046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q0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 dirty="0">
                          <a:effectLst/>
                        </a:rPr>
                        <a:t>(q1,X,R)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2527918"/>
                  </a:ext>
                </a:extLst>
              </a:tr>
              <a:tr h="73046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q1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(q1,0,R)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(q2,Y,L)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 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(q1,Y,R)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97275330"/>
                  </a:ext>
                </a:extLst>
              </a:tr>
              <a:tr h="73046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>
                          <a:effectLst/>
                        </a:rPr>
                        <a:t>q2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 dirty="0">
                          <a:effectLst/>
                        </a:rPr>
                        <a:t>(q2,0,L)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(q3,X,R)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(q2,Y,L)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1310068"/>
                  </a:ext>
                </a:extLst>
              </a:tr>
              <a:tr h="99112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q3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(q1,X,R)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(q3,Y,R)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(q4,B,R)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7678968"/>
                  </a:ext>
                </a:extLst>
              </a:tr>
              <a:tr h="73046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q4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 dirty="0">
                          <a:effectLst/>
                        </a:rPr>
                        <a:t>-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7847460"/>
                  </a:ext>
                </a:extLst>
              </a:tr>
            </a:tbl>
          </a:graphicData>
        </a:graphic>
      </p:graphicFrame>
      <p:sp>
        <p:nvSpPr>
          <p:cNvPr id="5" name="Globo: flecha hacia abajo 4">
            <a:extLst>
              <a:ext uri="{FF2B5EF4-FFF2-40B4-BE49-F238E27FC236}">
                <a16:creationId xmlns:a16="http://schemas.microsoft.com/office/drawing/2014/main" id="{8E2D1BFC-D5F7-1237-3969-B82E7A836978}"/>
              </a:ext>
            </a:extLst>
          </p:cNvPr>
          <p:cNvSpPr/>
          <p:nvPr/>
        </p:nvSpPr>
        <p:spPr>
          <a:xfrm>
            <a:off x="3530600" y="3930144"/>
            <a:ext cx="1157288" cy="844243"/>
          </a:xfrm>
          <a:prstGeom prst="downArrow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4" name="AutoShape 2">
            <a:extLst>
              <a:ext uri="{FF2B5EF4-FFF2-40B4-BE49-F238E27FC236}">
                <a16:creationId xmlns:a16="http://schemas.microsoft.com/office/drawing/2014/main" id="{22207078-F85E-CFD8-3731-CDDF1D56256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200150" y="4821238"/>
            <a:ext cx="81629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778A9208-7104-8B15-0CEB-86B35EBC9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088" y="4845050"/>
            <a:ext cx="1160463" cy="368300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2F5D9A5B-40FF-DEEB-CCE3-1FBABFBF2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8550" y="4845050"/>
            <a:ext cx="1162050" cy="368300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 dirty="0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8FB4263D-33C0-FD49-481A-E7CE6EFC9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0600" y="4845050"/>
            <a:ext cx="1160463" cy="368300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D5D7C5A1-E3ED-61BF-3EC1-781064613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1063" y="4845050"/>
            <a:ext cx="1162050" cy="368300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CEDF14A3-86B8-F220-E65E-2B8FB79B5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3113" y="4845050"/>
            <a:ext cx="1162050" cy="368300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2DF3AC00-1945-7097-0620-33DD9CBB0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5163" y="4845050"/>
            <a:ext cx="1160463" cy="368300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FD433ADC-7BB8-A170-1A6F-6DF5FD88E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5625" y="4845050"/>
            <a:ext cx="1162050" cy="368300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2" name="Line 11">
            <a:extLst>
              <a:ext uri="{FF2B5EF4-FFF2-40B4-BE49-F238E27FC236}">
                <a16:creationId xmlns:a16="http://schemas.microsoft.com/office/drawing/2014/main" id="{85E78326-FCA1-F2F2-B6EA-7A9F97A69F5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8550" y="4838700"/>
            <a:ext cx="0" cy="39370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" name="Line 12">
            <a:extLst>
              <a:ext uri="{FF2B5EF4-FFF2-40B4-BE49-F238E27FC236}">
                <a16:creationId xmlns:a16="http://schemas.microsoft.com/office/drawing/2014/main" id="{B02D0CEA-8F21-195F-B227-C502C084CF4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0600" y="4838700"/>
            <a:ext cx="0" cy="39370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" name="Line 13">
            <a:extLst>
              <a:ext uri="{FF2B5EF4-FFF2-40B4-BE49-F238E27FC236}">
                <a16:creationId xmlns:a16="http://schemas.microsoft.com/office/drawing/2014/main" id="{B102F770-9332-0A1F-39EB-D58F2504DA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1063" y="4838700"/>
            <a:ext cx="0" cy="39370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" name="Line 14">
            <a:extLst>
              <a:ext uri="{FF2B5EF4-FFF2-40B4-BE49-F238E27FC236}">
                <a16:creationId xmlns:a16="http://schemas.microsoft.com/office/drawing/2014/main" id="{668BD8D8-724D-CD7D-5BEC-0936D9B9B5D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53113" y="4838700"/>
            <a:ext cx="0" cy="39370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" name="Line 15">
            <a:extLst>
              <a:ext uri="{FF2B5EF4-FFF2-40B4-BE49-F238E27FC236}">
                <a16:creationId xmlns:a16="http://schemas.microsoft.com/office/drawing/2014/main" id="{A5D2A634-3C56-7241-70DD-FA88E6827E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5163" y="4838700"/>
            <a:ext cx="0" cy="39370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7" name="Line 16">
            <a:extLst>
              <a:ext uri="{FF2B5EF4-FFF2-40B4-BE49-F238E27FC236}">
                <a16:creationId xmlns:a16="http://schemas.microsoft.com/office/drawing/2014/main" id="{97822396-8069-7A05-3134-3AA3F062834B}"/>
              </a:ext>
            </a:extLst>
          </p:cNvPr>
          <p:cNvSpPr>
            <a:spLocks noChangeShapeType="1"/>
          </p:cNvSpPr>
          <p:nvPr/>
        </p:nvSpPr>
        <p:spPr bwMode="auto">
          <a:xfrm>
            <a:off x="8175625" y="4838700"/>
            <a:ext cx="0" cy="39370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8" name="Line 17">
            <a:extLst>
              <a:ext uri="{FF2B5EF4-FFF2-40B4-BE49-F238E27FC236}">
                <a16:creationId xmlns:a16="http://schemas.microsoft.com/office/drawing/2014/main" id="{5049D054-86B0-E446-91C1-FF6F1F456F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8088" y="4838700"/>
            <a:ext cx="0" cy="39370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9" name="Line 18">
            <a:extLst>
              <a:ext uri="{FF2B5EF4-FFF2-40B4-BE49-F238E27FC236}">
                <a16:creationId xmlns:a16="http://schemas.microsoft.com/office/drawing/2014/main" id="{117FCABC-0A1F-CAD1-8105-49D6F9D3FD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337675" y="4838700"/>
            <a:ext cx="0" cy="39370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0" name="Line 19">
            <a:extLst>
              <a:ext uri="{FF2B5EF4-FFF2-40B4-BE49-F238E27FC236}">
                <a16:creationId xmlns:a16="http://schemas.microsoft.com/office/drawing/2014/main" id="{692D4E6E-FE24-B412-4250-C940F3CE50D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1738" y="4845050"/>
            <a:ext cx="8142288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1" name="Line 20">
            <a:extLst>
              <a:ext uri="{FF2B5EF4-FFF2-40B4-BE49-F238E27FC236}">
                <a16:creationId xmlns:a16="http://schemas.microsoft.com/office/drawing/2014/main" id="{2C24712D-ADCD-7028-DF5E-044B041B7C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1738" y="5213350"/>
            <a:ext cx="8142288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2" name="Rectangle 21">
            <a:extLst>
              <a:ext uri="{FF2B5EF4-FFF2-40B4-BE49-F238E27FC236}">
                <a16:creationId xmlns:a16="http://schemas.microsoft.com/office/drawing/2014/main" id="{F38C9405-796E-1299-89D2-81147F4C9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7700" y="4889500"/>
            <a:ext cx="2571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B</a:t>
            </a: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22">
            <a:extLst>
              <a:ext uri="{FF2B5EF4-FFF2-40B4-BE49-F238E27FC236}">
                <a16:creationId xmlns:a16="http://schemas.microsoft.com/office/drawing/2014/main" id="{F19E54BF-96BF-210A-B363-1EC65F144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7238" y="4889500"/>
            <a:ext cx="2571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B</a:t>
            </a: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23">
            <a:extLst>
              <a:ext uri="{FF2B5EF4-FFF2-40B4-BE49-F238E27FC236}">
                <a16:creationId xmlns:a16="http://schemas.microsoft.com/office/drawing/2014/main" id="{9D477462-18FC-A3B9-5D27-518502F8C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5188" y="4889500"/>
            <a:ext cx="2571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B</a:t>
            </a: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24">
            <a:extLst>
              <a:ext uri="{FF2B5EF4-FFF2-40B4-BE49-F238E27FC236}">
                <a16:creationId xmlns:a16="http://schemas.microsoft.com/office/drawing/2014/main" id="{33D522F6-6F23-B813-E513-23CEC8FEF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3138" y="4889500"/>
            <a:ext cx="2571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1</a:t>
            </a: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25">
            <a:extLst>
              <a:ext uri="{FF2B5EF4-FFF2-40B4-BE49-F238E27FC236}">
                <a16:creationId xmlns:a16="http://schemas.microsoft.com/office/drawing/2014/main" id="{57F4AFAB-C6BC-AA71-27A6-616E003C4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2675" y="4889500"/>
            <a:ext cx="14106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CL" b="1" dirty="0">
                <a:solidFill>
                  <a:srgbClr val="FFFFFF"/>
                </a:solidFill>
                <a:latin typeface="Trebuchet MS" panose="020B0603020202020204" pitchFamily="34" charset="0"/>
              </a:rPr>
              <a:t>Y</a:t>
            </a: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26">
            <a:extLst>
              <a:ext uri="{FF2B5EF4-FFF2-40B4-BE49-F238E27FC236}">
                <a16:creationId xmlns:a16="http://schemas.microsoft.com/office/drawing/2014/main" id="{BAC0E154-DD84-384E-E088-5368ADE35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625" y="4889500"/>
            <a:ext cx="1378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CL" b="1" dirty="0">
                <a:solidFill>
                  <a:srgbClr val="FFFFFF"/>
                </a:solidFill>
                <a:latin typeface="Trebuchet MS" panose="020B0603020202020204" pitchFamily="34" charset="0"/>
              </a:rPr>
              <a:t>X</a:t>
            </a: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27">
            <a:extLst>
              <a:ext uri="{FF2B5EF4-FFF2-40B4-BE49-F238E27FC236}">
                <a16:creationId xmlns:a16="http://schemas.microsoft.com/office/drawing/2014/main" id="{2BE3BA00-6E48-D50B-8E95-EE9509417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163" y="4889500"/>
            <a:ext cx="1378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X</a:t>
            </a: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3713BD5F-1D9A-25DC-41B7-5DA13E1D84BE}"/>
              </a:ext>
            </a:extLst>
          </p:cNvPr>
          <p:cNvSpPr txBox="1"/>
          <p:nvPr/>
        </p:nvSpPr>
        <p:spPr>
          <a:xfrm>
            <a:off x="3887153" y="4009853"/>
            <a:ext cx="53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q1</a:t>
            </a:r>
            <a:endParaRPr lang="es-CL" dirty="0">
              <a:solidFill>
                <a:schemeClr val="bg1"/>
              </a:solidFill>
            </a:endParaRPr>
          </a:p>
          <a:p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44" name="Flecha: a la derecha 43">
            <a:extLst>
              <a:ext uri="{FF2B5EF4-FFF2-40B4-BE49-F238E27FC236}">
                <a16:creationId xmlns:a16="http://schemas.microsoft.com/office/drawing/2014/main" id="{E9D69FAC-6A67-ACE0-0E11-3B5F5A323D8E}"/>
              </a:ext>
            </a:extLst>
          </p:cNvPr>
          <p:cNvSpPr/>
          <p:nvPr/>
        </p:nvSpPr>
        <p:spPr>
          <a:xfrm>
            <a:off x="4153853" y="3609030"/>
            <a:ext cx="536258" cy="274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1662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DC549-9AD8-72A2-E045-B35F2D745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MT (Tabla de transiciones)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D854DDFA-7536-C058-F539-1551E1CCADD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0321" y="1952298"/>
          <a:ext cx="9730506" cy="1337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1751">
                  <a:extLst>
                    <a:ext uri="{9D8B030D-6E8A-4147-A177-3AD203B41FA5}">
                      <a16:colId xmlns:a16="http://schemas.microsoft.com/office/drawing/2014/main" val="3615613090"/>
                    </a:ext>
                  </a:extLst>
                </a:gridCol>
                <a:gridCol w="1621751">
                  <a:extLst>
                    <a:ext uri="{9D8B030D-6E8A-4147-A177-3AD203B41FA5}">
                      <a16:colId xmlns:a16="http://schemas.microsoft.com/office/drawing/2014/main" val="995246375"/>
                    </a:ext>
                  </a:extLst>
                </a:gridCol>
                <a:gridCol w="1621751">
                  <a:extLst>
                    <a:ext uri="{9D8B030D-6E8A-4147-A177-3AD203B41FA5}">
                      <a16:colId xmlns:a16="http://schemas.microsoft.com/office/drawing/2014/main" val="4159052313"/>
                    </a:ext>
                  </a:extLst>
                </a:gridCol>
                <a:gridCol w="1621751">
                  <a:extLst>
                    <a:ext uri="{9D8B030D-6E8A-4147-A177-3AD203B41FA5}">
                      <a16:colId xmlns:a16="http://schemas.microsoft.com/office/drawing/2014/main" val="3308024077"/>
                    </a:ext>
                  </a:extLst>
                </a:gridCol>
                <a:gridCol w="1621751">
                  <a:extLst>
                    <a:ext uri="{9D8B030D-6E8A-4147-A177-3AD203B41FA5}">
                      <a16:colId xmlns:a16="http://schemas.microsoft.com/office/drawing/2014/main" val="486759216"/>
                    </a:ext>
                  </a:extLst>
                </a:gridCol>
                <a:gridCol w="1621751">
                  <a:extLst>
                    <a:ext uri="{9D8B030D-6E8A-4147-A177-3AD203B41FA5}">
                      <a16:colId xmlns:a16="http://schemas.microsoft.com/office/drawing/2014/main" val="1529983588"/>
                    </a:ext>
                  </a:extLst>
                </a:gridCol>
              </a:tblGrid>
              <a:tr h="73046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 </a:t>
                      </a:r>
                      <a:r>
                        <a:rPr lang="es-ES" sz="1400" dirty="0">
                          <a:sym typeface="Symbol"/>
                        </a:rPr>
                        <a:t>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0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1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X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Y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B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1936386"/>
                  </a:ext>
                </a:extLst>
              </a:tr>
              <a:tr h="73046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q0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 dirty="0">
                          <a:effectLst/>
                        </a:rPr>
                        <a:t>(q1,X,R)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2527918"/>
                  </a:ext>
                </a:extLst>
              </a:tr>
              <a:tr h="73046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q1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(q1,0,R)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(q2,Y,L)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 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(q1,Y,R)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97275330"/>
                  </a:ext>
                </a:extLst>
              </a:tr>
              <a:tr h="73046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>
                          <a:effectLst/>
                        </a:rPr>
                        <a:t>q2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 dirty="0">
                          <a:effectLst/>
                        </a:rPr>
                        <a:t>(q2,0,L)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(q3,X,R)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(q2,Y,L)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1310068"/>
                  </a:ext>
                </a:extLst>
              </a:tr>
              <a:tr h="99112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q3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(q1,X,R)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(q3,Y,R)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(q4,B,R)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7678968"/>
                  </a:ext>
                </a:extLst>
              </a:tr>
              <a:tr h="73046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q4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 dirty="0">
                          <a:effectLst/>
                        </a:rPr>
                        <a:t>-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7847460"/>
                  </a:ext>
                </a:extLst>
              </a:tr>
            </a:tbl>
          </a:graphicData>
        </a:graphic>
      </p:graphicFrame>
      <p:sp>
        <p:nvSpPr>
          <p:cNvPr id="5" name="Globo: flecha hacia abajo 4">
            <a:extLst>
              <a:ext uri="{FF2B5EF4-FFF2-40B4-BE49-F238E27FC236}">
                <a16:creationId xmlns:a16="http://schemas.microsoft.com/office/drawing/2014/main" id="{8E2D1BFC-D5F7-1237-3969-B82E7A836978}"/>
              </a:ext>
            </a:extLst>
          </p:cNvPr>
          <p:cNvSpPr/>
          <p:nvPr/>
        </p:nvSpPr>
        <p:spPr>
          <a:xfrm>
            <a:off x="4691063" y="3927782"/>
            <a:ext cx="1157288" cy="844243"/>
          </a:xfrm>
          <a:prstGeom prst="downArrow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4" name="AutoShape 2">
            <a:extLst>
              <a:ext uri="{FF2B5EF4-FFF2-40B4-BE49-F238E27FC236}">
                <a16:creationId xmlns:a16="http://schemas.microsoft.com/office/drawing/2014/main" id="{22207078-F85E-CFD8-3731-CDDF1D56256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200150" y="4821238"/>
            <a:ext cx="81629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778A9208-7104-8B15-0CEB-86B35EBC9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088" y="4845050"/>
            <a:ext cx="1160463" cy="368300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2F5D9A5B-40FF-DEEB-CCE3-1FBABFBF2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8550" y="4845050"/>
            <a:ext cx="1162050" cy="368300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 dirty="0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8FB4263D-33C0-FD49-481A-E7CE6EFC9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0600" y="4845050"/>
            <a:ext cx="1160463" cy="368300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D5D7C5A1-E3ED-61BF-3EC1-781064613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1063" y="4845050"/>
            <a:ext cx="1162050" cy="368300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CEDF14A3-86B8-F220-E65E-2B8FB79B5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3113" y="4845050"/>
            <a:ext cx="1162050" cy="368300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2DF3AC00-1945-7097-0620-33DD9CBB0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5163" y="4845050"/>
            <a:ext cx="1160463" cy="368300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FD433ADC-7BB8-A170-1A6F-6DF5FD88E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5625" y="4845050"/>
            <a:ext cx="1162050" cy="368300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2" name="Line 11">
            <a:extLst>
              <a:ext uri="{FF2B5EF4-FFF2-40B4-BE49-F238E27FC236}">
                <a16:creationId xmlns:a16="http://schemas.microsoft.com/office/drawing/2014/main" id="{85E78326-FCA1-F2F2-B6EA-7A9F97A69F5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8550" y="4838700"/>
            <a:ext cx="0" cy="39370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" name="Line 12">
            <a:extLst>
              <a:ext uri="{FF2B5EF4-FFF2-40B4-BE49-F238E27FC236}">
                <a16:creationId xmlns:a16="http://schemas.microsoft.com/office/drawing/2014/main" id="{B02D0CEA-8F21-195F-B227-C502C084CF4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0600" y="4838700"/>
            <a:ext cx="0" cy="39370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" name="Line 13">
            <a:extLst>
              <a:ext uri="{FF2B5EF4-FFF2-40B4-BE49-F238E27FC236}">
                <a16:creationId xmlns:a16="http://schemas.microsoft.com/office/drawing/2014/main" id="{B102F770-9332-0A1F-39EB-D58F2504DA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1063" y="4838700"/>
            <a:ext cx="0" cy="39370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" name="Line 14">
            <a:extLst>
              <a:ext uri="{FF2B5EF4-FFF2-40B4-BE49-F238E27FC236}">
                <a16:creationId xmlns:a16="http://schemas.microsoft.com/office/drawing/2014/main" id="{668BD8D8-724D-CD7D-5BEC-0936D9B9B5D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53113" y="4838700"/>
            <a:ext cx="0" cy="39370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" name="Line 15">
            <a:extLst>
              <a:ext uri="{FF2B5EF4-FFF2-40B4-BE49-F238E27FC236}">
                <a16:creationId xmlns:a16="http://schemas.microsoft.com/office/drawing/2014/main" id="{A5D2A634-3C56-7241-70DD-FA88E6827E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5163" y="4838700"/>
            <a:ext cx="0" cy="39370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7" name="Line 16">
            <a:extLst>
              <a:ext uri="{FF2B5EF4-FFF2-40B4-BE49-F238E27FC236}">
                <a16:creationId xmlns:a16="http://schemas.microsoft.com/office/drawing/2014/main" id="{97822396-8069-7A05-3134-3AA3F062834B}"/>
              </a:ext>
            </a:extLst>
          </p:cNvPr>
          <p:cNvSpPr>
            <a:spLocks noChangeShapeType="1"/>
          </p:cNvSpPr>
          <p:nvPr/>
        </p:nvSpPr>
        <p:spPr bwMode="auto">
          <a:xfrm>
            <a:off x="8175625" y="4838700"/>
            <a:ext cx="0" cy="39370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8" name="Line 17">
            <a:extLst>
              <a:ext uri="{FF2B5EF4-FFF2-40B4-BE49-F238E27FC236}">
                <a16:creationId xmlns:a16="http://schemas.microsoft.com/office/drawing/2014/main" id="{5049D054-86B0-E446-91C1-FF6F1F456F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8088" y="4838700"/>
            <a:ext cx="0" cy="39370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9" name="Line 18">
            <a:extLst>
              <a:ext uri="{FF2B5EF4-FFF2-40B4-BE49-F238E27FC236}">
                <a16:creationId xmlns:a16="http://schemas.microsoft.com/office/drawing/2014/main" id="{117FCABC-0A1F-CAD1-8105-49D6F9D3FD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337675" y="4838700"/>
            <a:ext cx="0" cy="39370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0" name="Line 19">
            <a:extLst>
              <a:ext uri="{FF2B5EF4-FFF2-40B4-BE49-F238E27FC236}">
                <a16:creationId xmlns:a16="http://schemas.microsoft.com/office/drawing/2014/main" id="{692D4E6E-FE24-B412-4250-C940F3CE50D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1738" y="4845050"/>
            <a:ext cx="8142288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1" name="Line 20">
            <a:extLst>
              <a:ext uri="{FF2B5EF4-FFF2-40B4-BE49-F238E27FC236}">
                <a16:creationId xmlns:a16="http://schemas.microsoft.com/office/drawing/2014/main" id="{2C24712D-ADCD-7028-DF5E-044B041B7C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1738" y="5213350"/>
            <a:ext cx="8142288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2" name="Rectangle 21">
            <a:extLst>
              <a:ext uri="{FF2B5EF4-FFF2-40B4-BE49-F238E27FC236}">
                <a16:creationId xmlns:a16="http://schemas.microsoft.com/office/drawing/2014/main" id="{F38C9405-796E-1299-89D2-81147F4C9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7700" y="4889500"/>
            <a:ext cx="2571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B</a:t>
            </a: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22">
            <a:extLst>
              <a:ext uri="{FF2B5EF4-FFF2-40B4-BE49-F238E27FC236}">
                <a16:creationId xmlns:a16="http://schemas.microsoft.com/office/drawing/2014/main" id="{F19E54BF-96BF-210A-B363-1EC65F144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7238" y="4889500"/>
            <a:ext cx="2571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B</a:t>
            </a: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23">
            <a:extLst>
              <a:ext uri="{FF2B5EF4-FFF2-40B4-BE49-F238E27FC236}">
                <a16:creationId xmlns:a16="http://schemas.microsoft.com/office/drawing/2014/main" id="{9D477462-18FC-A3B9-5D27-518502F8C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5188" y="4889500"/>
            <a:ext cx="2571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B</a:t>
            </a: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24">
            <a:extLst>
              <a:ext uri="{FF2B5EF4-FFF2-40B4-BE49-F238E27FC236}">
                <a16:creationId xmlns:a16="http://schemas.microsoft.com/office/drawing/2014/main" id="{33D522F6-6F23-B813-E513-23CEC8FEF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3138" y="4889500"/>
            <a:ext cx="2571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1</a:t>
            </a: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25">
            <a:extLst>
              <a:ext uri="{FF2B5EF4-FFF2-40B4-BE49-F238E27FC236}">
                <a16:creationId xmlns:a16="http://schemas.microsoft.com/office/drawing/2014/main" id="{57F4AFAB-C6BC-AA71-27A6-616E003C4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2675" y="4889500"/>
            <a:ext cx="14106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CL" b="1" dirty="0">
                <a:solidFill>
                  <a:srgbClr val="FFFFFF"/>
                </a:solidFill>
                <a:latin typeface="Trebuchet MS" panose="020B0603020202020204" pitchFamily="34" charset="0"/>
              </a:rPr>
              <a:t>Y</a:t>
            </a: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26">
            <a:extLst>
              <a:ext uri="{FF2B5EF4-FFF2-40B4-BE49-F238E27FC236}">
                <a16:creationId xmlns:a16="http://schemas.microsoft.com/office/drawing/2014/main" id="{BAC0E154-DD84-384E-E088-5368ADE35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625" y="4889500"/>
            <a:ext cx="1378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CL" b="1" dirty="0">
                <a:solidFill>
                  <a:srgbClr val="FFFFFF"/>
                </a:solidFill>
                <a:latin typeface="Trebuchet MS" panose="020B0603020202020204" pitchFamily="34" charset="0"/>
              </a:rPr>
              <a:t>X</a:t>
            </a: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27">
            <a:extLst>
              <a:ext uri="{FF2B5EF4-FFF2-40B4-BE49-F238E27FC236}">
                <a16:creationId xmlns:a16="http://schemas.microsoft.com/office/drawing/2014/main" id="{2BE3BA00-6E48-D50B-8E95-EE9509417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163" y="4889500"/>
            <a:ext cx="1378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X</a:t>
            </a: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3713BD5F-1D9A-25DC-41B7-5DA13E1D84BE}"/>
              </a:ext>
            </a:extLst>
          </p:cNvPr>
          <p:cNvSpPr txBox="1"/>
          <p:nvPr/>
        </p:nvSpPr>
        <p:spPr>
          <a:xfrm>
            <a:off x="5047616" y="4007491"/>
            <a:ext cx="53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q1</a:t>
            </a:r>
            <a:endParaRPr lang="es-CL" dirty="0">
              <a:solidFill>
                <a:schemeClr val="bg1"/>
              </a:solidFill>
            </a:endParaRPr>
          </a:p>
          <a:p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44" name="Flecha: a la derecha 43">
            <a:extLst>
              <a:ext uri="{FF2B5EF4-FFF2-40B4-BE49-F238E27FC236}">
                <a16:creationId xmlns:a16="http://schemas.microsoft.com/office/drawing/2014/main" id="{E9D69FAC-6A67-ACE0-0E11-3B5F5A323D8E}"/>
              </a:ext>
            </a:extLst>
          </p:cNvPr>
          <p:cNvSpPr/>
          <p:nvPr/>
        </p:nvSpPr>
        <p:spPr>
          <a:xfrm rot="10800000">
            <a:off x="4691063" y="3606501"/>
            <a:ext cx="536258" cy="274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4128047-C06A-F446-F6DE-D3437A67FBE5}"/>
              </a:ext>
            </a:extLst>
          </p:cNvPr>
          <p:cNvSpPr txBox="1"/>
          <p:nvPr/>
        </p:nvSpPr>
        <p:spPr>
          <a:xfrm>
            <a:off x="4748212" y="7112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Y</a:t>
            </a:r>
            <a:endParaRPr lang="es-CL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68F5FA6-3F94-4B7A-A236-C5EBE5BC1D31}"/>
              </a:ext>
            </a:extLst>
          </p:cNvPr>
          <p:cNvSpPr txBox="1"/>
          <p:nvPr/>
        </p:nvSpPr>
        <p:spPr>
          <a:xfrm>
            <a:off x="-1358900" y="392785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q2</a:t>
            </a:r>
            <a:endParaRPr lang="es-C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24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1.11111E-6 L -0.00547 -0.3347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" y="-16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96296E-6 L 0.52552 0.0136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76" y="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3" grpId="0"/>
      <p:bldP spid="44" grpId="0" animBg="1"/>
      <p:bldP spid="3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DC549-9AD8-72A2-E045-B35F2D745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MT (Tabla de transiciones)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D854DDFA-7536-C058-F539-1551E1CCADD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0321" y="1952298"/>
          <a:ext cx="9730506" cy="1337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1751">
                  <a:extLst>
                    <a:ext uri="{9D8B030D-6E8A-4147-A177-3AD203B41FA5}">
                      <a16:colId xmlns:a16="http://schemas.microsoft.com/office/drawing/2014/main" val="3615613090"/>
                    </a:ext>
                  </a:extLst>
                </a:gridCol>
                <a:gridCol w="1621751">
                  <a:extLst>
                    <a:ext uri="{9D8B030D-6E8A-4147-A177-3AD203B41FA5}">
                      <a16:colId xmlns:a16="http://schemas.microsoft.com/office/drawing/2014/main" val="995246375"/>
                    </a:ext>
                  </a:extLst>
                </a:gridCol>
                <a:gridCol w="1621751">
                  <a:extLst>
                    <a:ext uri="{9D8B030D-6E8A-4147-A177-3AD203B41FA5}">
                      <a16:colId xmlns:a16="http://schemas.microsoft.com/office/drawing/2014/main" val="4159052313"/>
                    </a:ext>
                  </a:extLst>
                </a:gridCol>
                <a:gridCol w="1621751">
                  <a:extLst>
                    <a:ext uri="{9D8B030D-6E8A-4147-A177-3AD203B41FA5}">
                      <a16:colId xmlns:a16="http://schemas.microsoft.com/office/drawing/2014/main" val="3308024077"/>
                    </a:ext>
                  </a:extLst>
                </a:gridCol>
                <a:gridCol w="1621751">
                  <a:extLst>
                    <a:ext uri="{9D8B030D-6E8A-4147-A177-3AD203B41FA5}">
                      <a16:colId xmlns:a16="http://schemas.microsoft.com/office/drawing/2014/main" val="486759216"/>
                    </a:ext>
                  </a:extLst>
                </a:gridCol>
                <a:gridCol w="1621751">
                  <a:extLst>
                    <a:ext uri="{9D8B030D-6E8A-4147-A177-3AD203B41FA5}">
                      <a16:colId xmlns:a16="http://schemas.microsoft.com/office/drawing/2014/main" val="1529983588"/>
                    </a:ext>
                  </a:extLst>
                </a:gridCol>
              </a:tblGrid>
              <a:tr h="73046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 </a:t>
                      </a:r>
                      <a:r>
                        <a:rPr lang="es-ES" sz="1400" dirty="0">
                          <a:sym typeface="Symbol"/>
                        </a:rPr>
                        <a:t>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0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1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X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Y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B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1936386"/>
                  </a:ext>
                </a:extLst>
              </a:tr>
              <a:tr h="73046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q0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 dirty="0">
                          <a:effectLst/>
                        </a:rPr>
                        <a:t>(q1,X,R)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2527918"/>
                  </a:ext>
                </a:extLst>
              </a:tr>
              <a:tr h="73046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q1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(q1,0,R)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(q2,Y,L)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 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(q1,Y,R)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97275330"/>
                  </a:ext>
                </a:extLst>
              </a:tr>
              <a:tr h="73046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>
                          <a:effectLst/>
                        </a:rPr>
                        <a:t>q2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 dirty="0">
                          <a:effectLst/>
                        </a:rPr>
                        <a:t>(q2,0,L)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(q3,X,R)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(q2,Y,L)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1310068"/>
                  </a:ext>
                </a:extLst>
              </a:tr>
              <a:tr h="99112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q3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(q1,X,R)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(q3,Y,R)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(q4,B,R)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7678968"/>
                  </a:ext>
                </a:extLst>
              </a:tr>
              <a:tr h="73046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q4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 dirty="0">
                          <a:effectLst/>
                        </a:rPr>
                        <a:t>-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7847460"/>
                  </a:ext>
                </a:extLst>
              </a:tr>
            </a:tbl>
          </a:graphicData>
        </a:graphic>
      </p:graphicFrame>
      <p:sp>
        <p:nvSpPr>
          <p:cNvPr id="14" name="AutoShape 2">
            <a:extLst>
              <a:ext uri="{FF2B5EF4-FFF2-40B4-BE49-F238E27FC236}">
                <a16:creationId xmlns:a16="http://schemas.microsoft.com/office/drawing/2014/main" id="{22207078-F85E-CFD8-3731-CDDF1D56256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200150" y="4821238"/>
            <a:ext cx="81629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778A9208-7104-8B15-0CEB-86B35EBC9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088" y="4845050"/>
            <a:ext cx="1160463" cy="368300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2F5D9A5B-40FF-DEEB-CCE3-1FBABFBF2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8550" y="4845050"/>
            <a:ext cx="1162050" cy="368300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 dirty="0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8FB4263D-33C0-FD49-481A-E7CE6EFC9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0600" y="4845050"/>
            <a:ext cx="1160463" cy="368300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D5D7C5A1-E3ED-61BF-3EC1-781064613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1063" y="4845050"/>
            <a:ext cx="1162050" cy="368300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dirty="0"/>
              <a:t>Y</a:t>
            </a:r>
            <a:endParaRPr lang="es-CL" dirty="0"/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CEDF14A3-86B8-F220-E65E-2B8FB79B5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3113" y="4845050"/>
            <a:ext cx="1162050" cy="368300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2DF3AC00-1945-7097-0620-33DD9CBB0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5163" y="4845050"/>
            <a:ext cx="1160463" cy="368300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FD433ADC-7BB8-A170-1A6F-6DF5FD88E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5625" y="4845050"/>
            <a:ext cx="1162050" cy="368300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2" name="Line 11">
            <a:extLst>
              <a:ext uri="{FF2B5EF4-FFF2-40B4-BE49-F238E27FC236}">
                <a16:creationId xmlns:a16="http://schemas.microsoft.com/office/drawing/2014/main" id="{85E78326-FCA1-F2F2-B6EA-7A9F97A69F5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8550" y="4838700"/>
            <a:ext cx="0" cy="39370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" name="Line 12">
            <a:extLst>
              <a:ext uri="{FF2B5EF4-FFF2-40B4-BE49-F238E27FC236}">
                <a16:creationId xmlns:a16="http://schemas.microsoft.com/office/drawing/2014/main" id="{B02D0CEA-8F21-195F-B227-C502C084CF4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0600" y="4838700"/>
            <a:ext cx="0" cy="39370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" name="Line 13">
            <a:extLst>
              <a:ext uri="{FF2B5EF4-FFF2-40B4-BE49-F238E27FC236}">
                <a16:creationId xmlns:a16="http://schemas.microsoft.com/office/drawing/2014/main" id="{B102F770-9332-0A1F-39EB-D58F2504DA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1063" y="4838700"/>
            <a:ext cx="0" cy="39370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" name="Line 14">
            <a:extLst>
              <a:ext uri="{FF2B5EF4-FFF2-40B4-BE49-F238E27FC236}">
                <a16:creationId xmlns:a16="http://schemas.microsoft.com/office/drawing/2014/main" id="{668BD8D8-724D-CD7D-5BEC-0936D9B9B5D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53113" y="4838700"/>
            <a:ext cx="0" cy="39370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" name="Line 15">
            <a:extLst>
              <a:ext uri="{FF2B5EF4-FFF2-40B4-BE49-F238E27FC236}">
                <a16:creationId xmlns:a16="http://schemas.microsoft.com/office/drawing/2014/main" id="{A5D2A634-3C56-7241-70DD-FA88E6827E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5163" y="4838700"/>
            <a:ext cx="0" cy="39370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7" name="Line 16">
            <a:extLst>
              <a:ext uri="{FF2B5EF4-FFF2-40B4-BE49-F238E27FC236}">
                <a16:creationId xmlns:a16="http://schemas.microsoft.com/office/drawing/2014/main" id="{97822396-8069-7A05-3134-3AA3F062834B}"/>
              </a:ext>
            </a:extLst>
          </p:cNvPr>
          <p:cNvSpPr>
            <a:spLocks noChangeShapeType="1"/>
          </p:cNvSpPr>
          <p:nvPr/>
        </p:nvSpPr>
        <p:spPr bwMode="auto">
          <a:xfrm>
            <a:off x="8175625" y="4838700"/>
            <a:ext cx="0" cy="39370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8" name="Line 17">
            <a:extLst>
              <a:ext uri="{FF2B5EF4-FFF2-40B4-BE49-F238E27FC236}">
                <a16:creationId xmlns:a16="http://schemas.microsoft.com/office/drawing/2014/main" id="{5049D054-86B0-E446-91C1-FF6F1F456F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8088" y="4838700"/>
            <a:ext cx="0" cy="39370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9" name="Line 18">
            <a:extLst>
              <a:ext uri="{FF2B5EF4-FFF2-40B4-BE49-F238E27FC236}">
                <a16:creationId xmlns:a16="http://schemas.microsoft.com/office/drawing/2014/main" id="{117FCABC-0A1F-CAD1-8105-49D6F9D3FD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337675" y="4838700"/>
            <a:ext cx="0" cy="39370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0" name="Line 19">
            <a:extLst>
              <a:ext uri="{FF2B5EF4-FFF2-40B4-BE49-F238E27FC236}">
                <a16:creationId xmlns:a16="http://schemas.microsoft.com/office/drawing/2014/main" id="{692D4E6E-FE24-B412-4250-C940F3CE50D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1738" y="4845050"/>
            <a:ext cx="8142288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1" name="Line 20">
            <a:extLst>
              <a:ext uri="{FF2B5EF4-FFF2-40B4-BE49-F238E27FC236}">
                <a16:creationId xmlns:a16="http://schemas.microsoft.com/office/drawing/2014/main" id="{2C24712D-ADCD-7028-DF5E-044B041B7C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1738" y="5213350"/>
            <a:ext cx="8142288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2" name="Rectangle 21">
            <a:extLst>
              <a:ext uri="{FF2B5EF4-FFF2-40B4-BE49-F238E27FC236}">
                <a16:creationId xmlns:a16="http://schemas.microsoft.com/office/drawing/2014/main" id="{F38C9405-796E-1299-89D2-81147F4C9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7700" y="4889500"/>
            <a:ext cx="2571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B</a:t>
            </a: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22">
            <a:extLst>
              <a:ext uri="{FF2B5EF4-FFF2-40B4-BE49-F238E27FC236}">
                <a16:creationId xmlns:a16="http://schemas.microsoft.com/office/drawing/2014/main" id="{F19E54BF-96BF-210A-B363-1EC65F144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7238" y="4889500"/>
            <a:ext cx="2571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B</a:t>
            </a: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23">
            <a:extLst>
              <a:ext uri="{FF2B5EF4-FFF2-40B4-BE49-F238E27FC236}">
                <a16:creationId xmlns:a16="http://schemas.microsoft.com/office/drawing/2014/main" id="{9D477462-18FC-A3B9-5D27-518502F8C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5188" y="4889500"/>
            <a:ext cx="2571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B</a:t>
            </a: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25">
            <a:extLst>
              <a:ext uri="{FF2B5EF4-FFF2-40B4-BE49-F238E27FC236}">
                <a16:creationId xmlns:a16="http://schemas.microsoft.com/office/drawing/2014/main" id="{57F4AFAB-C6BC-AA71-27A6-616E003C4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2675" y="4889500"/>
            <a:ext cx="14106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CL" b="1" dirty="0">
                <a:solidFill>
                  <a:srgbClr val="FFFFFF"/>
                </a:solidFill>
                <a:latin typeface="Trebuchet MS" panose="020B0603020202020204" pitchFamily="34" charset="0"/>
              </a:rPr>
              <a:t>Y</a:t>
            </a: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26">
            <a:extLst>
              <a:ext uri="{FF2B5EF4-FFF2-40B4-BE49-F238E27FC236}">
                <a16:creationId xmlns:a16="http://schemas.microsoft.com/office/drawing/2014/main" id="{BAC0E154-DD84-384E-E088-5368ADE35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625" y="4889500"/>
            <a:ext cx="1378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CL" b="1" dirty="0">
                <a:solidFill>
                  <a:srgbClr val="FFFFFF"/>
                </a:solidFill>
                <a:latin typeface="Trebuchet MS" panose="020B0603020202020204" pitchFamily="34" charset="0"/>
              </a:rPr>
              <a:t>X</a:t>
            </a: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27">
            <a:extLst>
              <a:ext uri="{FF2B5EF4-FFF2-40B4-BE49-F238E27FC236}">
                <a16:creationId xmlns:a16="http://schemas.microsoft.com/office/drawing/2014/main" id="{2BE3BA00-6E48-D50B-8E95-EE9509417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163" y="4889500"/>
            <a:ext cx="1378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X</a:t>
            </a: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Globo: flecha hacia abajo 6">
            <a:extLst>
              <a:ext uri="{FF2B5EF4-FFF2-40B4-BE49-F238E27FC236}">
                <a16:creationId xmlns:a16="http://schemas.microsoft.com/office/drawing/2014/main" id="{C103CC6B-90E9-53C4-2F19-7597ADB7067C}"/>
              </a:ext>
            </a:extLst>
          </p:cNvPr>
          <p:cNvSpPr/>
          <p:nvPr/>
        </p:nvSpPr>
        <p:spPr>
          <a:xfrm>
            <a:off x="3512883" y="3917662"/>
            <a:ext cx="1157288" cy="844243"/>
          </a:xfrm>
          <a:prstGeom prst="downArrow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D32BE24-4E24-8D25-1B9B-D27C03BEF743}"/>
              </a:ext>
            </a:extLst>
          </p:cNvPr>
          <p:cNvSpPr txBox="1"/>
          <p:nvPr/>
        </p:nvSpPr>
        <p:spPr>
          <a:xfrm>
            <a:off x="3876420" y="4016617"/>
            <a:ext cx="53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q2</a:t>
            </a:r>
            <a:endParaRPr lang="es-CL" dirty="0">
              <a:solidFill>
                <a:schemeClr val="bg1"/>
              </a:solidFill>
            </a:endParaRPr>
          </a:p>
          <a:p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326A1A1C-4465-FFA2-00DB-D6860F7D2370}"/>
              </a:ext>
            </a:extLst>
          </p:cNvPr>
          <p:cNvSpPr/>
          <p:nvPr/>
        </p:nvSpPr>
        <p:spPr>
          <a:xfrm rot="10800000">
            <a:off x="3569809" y="3581797"/>
            <a:ext cx="536258" cy="274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4470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DC549-9AD8-72A2-E045-B35F2D745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MT (Tabla de transiciones)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D854DDFA-7536-C058-F539-1551E1CCADD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0321" y="1952298"/>
          <a:ext cx="9730506" cy="1337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1751">
                  <a:extLst>
                    <a:ext uri="{9D8B030D-6E8A-4147-A177-3AD203B41FA5}">
                      <a16:colId xmlns:a16="http://schemas.microsoft.com/office/drawing/2014/main" val="3615613090"/>
                    </a:ext>
                  </a:extLst>
                </a:gridCol>
                <a:gridCol w="1621751">
                  <a:extLst>
                    <a:ext uri="{9D8B030D-6E8A-4147-A177-3AD203B41FA5}">
                      <a16:colId xmlns:a16="http://schemas.microsoft.com/office/drawing/2014/main" val="995246375"/>
                    </a:ext>
                  </a:extLst>
                </a:gridCol>
                <a:gridCol w="1621751">
                  <a:extLst>
                    <a:ext uri="{9D8B030D-6E8A-4147-A177-3AD203B41FA5}">
                      <a16:colId xmlns:a16="http://schemas.microsoft.com/office/drawing/2014/main" val="4159052313"/>
                    </a:ext>
                  </a:extLst>
                </a:gridCol>
                <a:gridCol w="1621751">
                  <a:extLst>
                    <a:ext uri="{9D8B030D-6E8A-4147-A177-3AD203B41FA5}">
                      <a16:colId xmlns:a16="http://schemas.microsoft.com/office/drawing/2014/main" val="3308024077"/>
                    </a:ext>
                  </a:extLst>
                </a:gridCol>
                <a:gridCol w="1621751">
                  <a:extLst>
                    <a:ext uri="{9D8B030D-6E8A-4147-A177-3AD203B41FA5}">
                      <a16:colId xmlns:a16="http://schemas.microsoft.com/office/drawing/2014/main" val="486759216"/>
                    </a:ext>
                  </a:extLst>
                </a:gridCol>
                <a:gridCol w="1621751">
                  <a:extLst>
                    <a:ext uri="{9D8B030D-6E8A-4147-A177-3AD203B41FA5}">
                      <a16:colId xmlns:a16="http://schemas.microsoft.com/office/drawing/2014/main" val="1529983588"/>
                    </a:ext>
                  </a:extLst>
                </a:gridCol>
              </a:tblGrid>
              <a:tr h="73046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 </a:t>
                      </a:r>
                      <a:r>
                        <a:rPr lang="es-ES" sz="1400" dirty="0">
                          <a:sym typeface="Symbol"/>
                        </a:rPr>
                        <a:t>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0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1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X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Y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B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1936386"/>
                  </a:ext>
                </a:extLst>
              </a:tr>
              <a:tr h="73046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q0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 dirty="0">
                          <a:effectLst/>
                        </a:rPr>
                        <a:t>(q1,X,R)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2527918"/>
                  </a:ext>
                </a:extLst>
              </a:tr>
              <a:tr h="73046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q1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(q1,0,R)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(q2,Y,L)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 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(q1,Y,R)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97275330"/>
                  </a:ext>
                </a:extLst>
              </a:tr>
              <a:tr h="73046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>
                          <a:effectLst/>
                        </a:rPr>
                        <a:t>q2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 dirty="0">
                          <a:effectLst/>
                        </a:rPr>
                        <a:t>(q2,0,L)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(q3,X,R)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(q2,Y,L)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1310068"/>
                  </a:ext>
                </a:extLst>
              </a:tr>
              <a:tr h="99112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q3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(q1,X,R)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(q3,Y,R)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(q4,B,R)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7678968"/>
                  </a:ext>
                </a:extLst>
              </a:tr>
              <a:tr h="73046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q4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 dirty="0">
                          <a:effectLst/>
                        </a:rPr>
                        <a:t>-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 dirty="0">
                          <a:effectLst/>
                        </a:rPr>
                        <a:t>-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 dirty="0">
                          <a:effectLst/>
                        </a:rPr>
                        <a:t>-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7847460"/>
                  </a:ext>
                </a:extLst>
              </a:tr>
            </a:tbl>
          </a:graphicData>
        </a:graphic>
      </p:graphicFrame>
      <p:sp>
        <p:nvSpPr>
          <p:cNvPr id="14" name="AutoShape 2">
            <a:extLst>
              <a:ext uri="{FF2B5EF4-FFF2-40B4-BE49-F238E27FC236}">
                <a16:creationId xmlns:a16="http://schemas.microsoft.com/office/drawing/2014/main" id="{22207078-F85E-CFD8-3731-CDDF1D56256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200150" y="4821238"/>
            <a:ext cx="81629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778A9208-7104-8B15-0CEB-86B35EBC9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088" y="4845050"/>
            <a:ext cx="1160463" cy="368300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2F5D9A5B-40FF-DEEB-CCE3-1FBABFBF2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8550" y="4845050"/>
            <a:ext cx="1162050" cy="368300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 dirty="0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8FB4263D-33C0-FD49-481A-E7CE6EFC9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0600" y="4845050"/>
            <a:ext cx="1160463" cy="368300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D5D7C5A1-E3ED-61BF-3EC1-781064613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1063" y="4845050"/>
            <a:ext cx="1162050" cy="368300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dirty="0"/>
              <a:t>Y</a:t>
            </a:r>
            <a:endParaRPr lang="es-CL" dirty="0"/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CEDF14A3-86B8-F220-E65E-2B8FB79B5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3113" y="4845050"/>
            <a:ext cx="1162050" cy="368300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2DF3AC00-1945-7097-0620-33DD9CBB0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5163" y="4845050"/>
            <a:ext cx="1160463" cy="368300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FD433ADC-7BB8-A170-1A6F-6DF5FD88E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5625" y="4845050"/>
            <a:ext cx="1162050" cy="368300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2" name="Line 11">
            <a:extLst>
              <a:ext uri="{FF2B5EF4-FFF2-40B4-BE49-F238E27FC236}">
                <a16:creationId xmlns:a16="http://schemas.microsoft.com/office/drawing/2014/main" id="{85E78326-FCA1-F2F2-B6EA-7A9F97A69F5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8550" y="4838700"/>
            <a:ext cx="0" cy="39370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" name="Line 12">
            <a:extLst>
              <a:ext uri="{FF2B5EF4-FFF2-40B4-BE49-F238E27FC236}">
                <a16:creationId xmlns:a16="http://schemas.microsoft.com/office/drawing/2014/main" id="{B02D0CEA-8F21-195F-B227-C502C084CF4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0600" y="4838700"/>
            <a:ext cx="0" cy="39370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" name="Line 13">
            <a:extLst>
              <a:ext uri="{FF2B5EF4-FFF2-40B4-BE49-F238E27FC236}">
                <a16:creationId xmlns:a16="http://schemas.microsoft.com/office/drawing/2014/main" id="{B102F770-9332-0A1F-39EB-D58F2504DA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1063" y="4838700"/>
            <a:ext cx="0" cy="39370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" name="Line 14">
            <a:extLst>
              <a:ext uri="{FF2B5EF4-FFF2-40B4-BE49-F238E27FC236}">
                <a16:creationId xmlns:a16="http://schemas.microsoft.com/office/drawing/2014/main" id="{668BD8D8-724D-CD7D-5BEC-0936D9B9B5D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53113" y="4838700"/>
            <a:ext cx="0" cy="39370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" name="Line 15">
            <a:extLst>
              <a:ext uri="{FF2B5EF4-FFF2-40B4-BE49-F238E27FC236}">
                <a16:creationId xmlns:a16="http://schemas.microsoft.com/office/drawing/2014/main" id="{A5D2A634-3C56-7241-70DD-FA88E6827E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5163" y="4838700"/>
            <a:ext cx="0" cy="39370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7" name="Line 16">
            <a:extLst>
              <a:ext uri="{FF2B5EF4-FFF2-40B4-BE49-F238E27FC236}">
                <a16:creationId xmlns:a16="http://schemas.microsoft.com/office/drawing/2014/main" id="{97822396-8069-7A05-3134-3AA3F062834B}"/>
              </a:ext>
            </a:extLst>
          </p:cNvPr>
          <p:cNvSpPr>
            <a:spLocks noChangeShapeType="1"/>
          </p:cNvSpPr>
          <p:nvPr/>
        </p:nvSpPr>
        <p:spPr bwMode="auto">
          <a:xfrm>
            <a:off x="8175625" y="4838700"/>
            <a:ext cx="0" cy="39370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8" name="Line 17">
            <a:extLst>
              <a:ext uri="{FF2B5EF4-FFF2-40B4-BE49-F238E27FC236}">
                <a16:creationId xmlns:a16="http://schemas.microsoft.com/office/drawing/2014/main" id="{5049D054-86B0-E446-91C1-FF6F1F456F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8088" y="4838700"/>
            <a:ext cx="0" cy="39370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9" name="Line 18">
            <a:extLst>
              <a:ext uri="{FF2B5EF4-FFF2-40B4-BE49-F238E27FC236}">
                <a16:creationId xmlns:a16="http://schemas.microsoft.com/office/drawing/2014/main" id="{117FCABC-0A1F-CAD1-8105-49D6F9D3FD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337675" y="4838700"/>
            <a:ext cx="0" cy="39370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0" name="Line 19">
            <a:extLst>
              <a:ext uri="{FF2B5EF4-FFF2-40B4-BE49-F238E27FC236}">
                <a16:creationId xmlns:a16="http://schemas.microsoft.com/office/drawing/2014/main" id="{692D4E6E-FE24-B412-4250-C940F3CE50D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1738" y="4845050"/>
            <a:ext cx="8142288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1" name="Line 20">
            <a:extLst>
              <a:ext uri="{FF2B5EF4-FFF2-40B4-BE49-F238E27FC236}">
                <a16:creationId xmlns:a16="http://schemas.microsoft.com/office/drawing/2014/main" id="{2C24712D-ADCD-7028-DF5E-044B041B7C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1738" y="5213350"/>
            <a:ext cx="8142288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2" name="Rectangle 21">
            <a:extLst>
              <a:ext uri="{FF2B5EF4-FFF2-40B4-BE49-F238E27FC236}">
                <a16:creationId xmlns:a16="http://schemas.microsoft.com/office/drawing/2014/main" id="{F38C9405-796E-1299-89D2-81147F4C9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7700" y="4889500"/>
            <a:ext cx="2571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B</a:t>
            </a: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22">
            <a:extLst>
              <a:ext uri="{FF2B5EF4-FFF2-40B4-BE49-F238E27FC236}">
                <a16:creationId xmlns:a16="http://schemas.microsoft.com/office/drawing/2014/main" id="{F19E54BF-96BF-210A-B363-1EC65F144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7238" y="4889500"/>
            <a:ext cx="2571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B</a:t>
            </a: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23">
            <a:extLst>
              <a:ext uri="{FF2B5EF4-FFF2-40B4-BE49-F238E27FC236}">
                <a16:creationId xmlns:a16="http://schemas.microsoft.com/office/drawing/2014/main" id="{9D477462-18FC-A3B9-5D27-518502F8C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5188" y="4889500"/>
            <a:ext cx="2571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B</a:t>
            </a: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25">
            <a:extLst>
              <a:ext uri="{FF2B5EF4-FFF2-40B4-BE49-F238E27FC236}">
                <a16:creationId xmlns:a16="http://schemas.microsoft.com/office/drawing/2014/main" id="{57F4AFAB-C6BC-AA71-27A6-616E003C4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2675" y="4889500"/>
            <a:ext cx="14106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CL" b="1" dirty="0">
                <a:solidFill>
                  <a:srgbClr val="FFFFFF"/>
                </a:solidFill>
                <a:latin typeface="Trebuchet MS" panose="020B0603020202020204" pitchFamily="34" charset="0"/>
              </a:rPr>
              <a:t>Y</a:t>
            </a: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26">
            <a:extLst>
              <a:ext uri="{FF2B5EF4-FFF2-40B4-BE49-F238E27FC236}">
                <a16:creationId xmlns:a16="http://schemas.microsoft.com/office/drawing/2014/main" id="{BAC0E154-DD84-384E-E088-5368ADE35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625" y="4889500"/>
            <a:ext cx="1378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CL" b="1" dirty="0">
                <a:solidFill>
                  <a:srgbClr val="FFFFFF"/>
                </a:solidFill>
                <a:latin typeface="Trebuchet MS" panose="020B0603020202020204" pitchFamily="34" charset="0"/>
              </a:rPr>
              <a:t>X</a:t>
            </a: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27">
            <a:extLst>
              <a:ext uri="{FF2B5EF4-FFF2-40B4-BE49-F238E27FC236}">
                <a16:creationId xmlns:a16="http://schemas.microsoft.com/office/drawing/2014/main" id="{2BE3BA00-6E48-D50B-8E95-EE9509417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163" y="4889500"/>
            <a:ext cx="1378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X</a:t>
            </a: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Globo: flecha hacia abajo 6">
            <a:extLst>
              <a:ext uri="{FF2B5EF4-FFF2-40B4-BE49-F238E27FC236}">
                <a16:creationId xmlns:a16="http://schemas.microsoft.com/office/drawing/2014/main" id="{C103CC6B-90E9-53C4-2F19-7597ADB7067C}"/>
              </a:ext>
            </a:extLst>
          </p:cNvPr>
          <p:cNvSpPr/>
          <p:nvPr/>
        </p:nvSpPr>
        <p:spPr>
          <a:xfrm>
            <a:off x="2368550" y="3892558"/>
            <a:ext cx="1157288" cy="844243"/>
          </a:xfrm>
          <a:prstGeom prst="downArrow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D32BE24-4E24-8D25-1B9B-D27C03BEF743}"/>
              </a:ext>
            </a:extLst>
          </p:cNvPr>
          <p:cNvSpPr txBox="1"/>
          <p:nvPr/>
        </p:nvSpPr>
        <p:spPr>
          <a:xfrm>
            <a:off x="2732087" y="3991513"/>
            <a:ext cx="53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q2</a:t>
            </a:r>
            <a:endParaRPr lang="es-CL" dirty="0">
              <a:solidFill>
                <a:schemeClr val="bg1"/>
              </a:solidFill>
            </a:endParaRPr>
          </a:p>
          <a:p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326A1A1C-4465-FFA2-00DB-D6860F7D2370}"/>
              </a:ext>
            </a:extLst>
          </p:cNvPr>
          <p:cNvSpPr/>
          <p:nvPr/>
        </p:nvSpPr>
        <p:spPr>
          <a:xfrm>
            <a:off x="2997358" y="3556693"/>
            <a:ext cx="536258" cy="274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600C535-4444-8F5E-3DA2-1ACA81E9F1A1}"/>
              </a:ext>
            </a:extLst>
          </p:cNvPr>
          <p:cNvSpPr txBox="1"/>
          <p:nvPr/>
        </p:nvSpPr>
        <p:spPr>
          <a:xfrm>
            <a:off x="-1358900" y="392785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q3</a:t>
            </a:r>
            <a:endParaRPr lang="es-C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74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96296E-6 L 0.33541 0.006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71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DC549-9AD8-72A2-E045-B35F2D745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MT (Tabla de transiciones)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D854DDFA-7536-C058-F539-1551E1CCADD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0321" y="1952298"/>
          <a:ext cx="9730506" cy="1337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1751">
                  <a:extLst>
                    <a:ext uri="{9D8B030D-6E8A-4147-A177-3AD203B41FA5}">
                      <a16:colId xmlns:a16="http://schemas.microsoft.com/office/drawing/2014/main" val="3615613090"/>
                    </a:ext>
                  </a:extLst>
                </a:gridCol>
                <a:gridCol w="1621751">
                  <a:extLst>
                    <a:ext uri="{9D8B030D-6E8A-4147-A177-3AD203B41FA5}">
                      <a16:colId xmlns:a16="http://schemas.microsoft.com/office/drawing/2014/main" val="995246375"/>
                    </a:ext>
                  </a:extLst>
                </a:gridCol>
                <a:gridCol w="1621751">
                  <a:extLst>
                    <a:ext uri="{9D8B030D-6E8A-4147-A177-3AD203B41FA5}">
                      <a16:colId xmlns:a16="http://schemas.microsoft.com/office/drawing/2014/main" val="4159052313"/>
                    </a:ext>
                  </a:extLst>
                </a:gridCol>
                <a:gridCol w="1621751">
                  <a:extLst>
                    <a:ext uri="{9D8B030D-6E8A-4147-A177-3AD203B41FA5}">
                      <a16:colId xmlns:a16="http://schemas.microsoft.com/office/drawing/2014/main" val="3308024077"/>
                    </a:ext>
                  </a:extLst>
                </a:gridCol>
                <a:gridCol w="1621751">
                  <a:extLst>
                    <a:ext uri="{9D8B030D-6E8A-4147-A177-3AD203B41FA5}">
                      <a16:colId xmlns:a16="http://schemas.microsoft.com/office/drawing/2014/main" val="486759216"/>
                    </a:ext>
                  </a:extLst>
                </a:gridCol>
                <a:gridCol w="1621751">
                  <a:extLst>
                    <a:ext uri="{9D8B030D-6E8A-4147-A177-3AD203B41FA5}">
                      <a16:colId xmlns:a16="http://schemas.microsoft.com/office/drawing/2014/main" val="1529983588"/>
                    </a:ext>
                  </a:extLst>
                </a:gridCol>
              </a:tblGrid>
              <a:tr h="73046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 </a:t>
                      </a:r>
                      <a:r>
                        <a:rPr lang="es-ES" sz="1400" dirty="0">
                          <a:sym typeface="Symbol"/>
                        </a:rPr>
                        <a:t>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0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1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X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Y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B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1936386"/>
                  </a:ext>
                </a:extLst>
              </a:tr>
              <a:tr h="73046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q0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 dirty="0">
                          <a:effectLst/>
                        </a:rPr>
                        <a:t>(q1,X,R)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2527918"/>
                  </a:ext>
                </a:extLst>
              </a:tr>
              <a:tr h="73046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q1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(q1,0,R)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(q2,Y,L)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 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(q1,Y,R)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97275330"/>
                  </a:ext>
                </a:extLst>
              </a:tr>
              <a:tr h="73046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>
                          <a:effectLst/>
                        </a:rPr>
                        <a:t>q2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 dirty="0">
                          <a:effectLst/>
                        </a:rPr>
                        <a:t>(q2,0,L)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(q3,X,R)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(q2,Y,L)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1310068"/>
                  </a:ext>
                </a:extLst>
              </a:tr>
              <a:tr h="99112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q3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(q1,X,R)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(q3,Y,R)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(q4,B,R)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7678968"/>
                  </a:ext>
                </a:extLst>
              </a:tr>
              <a:tr h="73046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q4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 dirty="0">
                          <a:effectLst/>
                        </a:rPr>
                        <a:t>-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 dirty="0">
                          <a:effectLst/>
                        </a:rPr>
                        <a:t>-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 dirty="0">
                          <a:effectLst/>
                        </a:rPr>
                        <a:t>-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7847460"/>
                  </a:ext>
                </a:extLst>
              </a:tr>
            </a:tbl>
          </a:graphicData>
        </a:graphic>
      </p:graphicFrame>
      <p:sp>
        <p:nvSpPr>
          <p:cNvPr id="14" name="AutoShape 2">
            <a:extLst>
              <a:ext uri="{FF2B5EF4-FFF2-40B4-BE49-F238E27FC236}">
                <a16:creationId xmlns:a16="http://schemas.microsoft.com/office/drawing/2014/main" id="{22207078-F85E-CFD8-3731-CDDF1D56256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200150" y="4821238"/>
            <a:ext cx="81629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778A9208-7104-8B15-0CEB-86B35EBC9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088" y="4845050"/>
            <a:ext cx="1160463" cy="368300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2F5D9A5B-40FF-DEEB-CCE3-1FBABFBF2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8550" y="4845050"/>
            <a:ext cx="1162050" cy="368300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 dirty="0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8FB4263D-33C0-FD49-481A-E7CE6EFC9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0600" y="4845050"/>
            <a:ext cx="1160463" cy="368300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D5D7C5A1-E3ED-61BF-3EC1-781064613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1063" y="4845050"/>
            <a:ext cx="1162050" cy="368300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dirty="0"/>
              <a:t>Y</a:t>
            </a:r>
            <a:endParaRPr lang="es-CL" dirty="0"/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CEDF14A3-86B8-F220-E65E-2B8FB79B5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3113" y="4845050"/>
            <a:ext cx="1162050" cy="368300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2DF3AC00-1945-7097-0620-33DD9CBB0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5163" y="4845050"/>
            <a:ext cx="1160463" cy="368300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FD433ADC-7BB8-A170-1A6F-6DF5FD88E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5625" y="4845050"/>
            <a:ext cx="1162050" cy="368300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2" name="Line 11">
            <a:extLst>
              <a:ext uri="{FF2B5EF4-FFF2-40B4-BE49-F238E27FC236}">
                <a16:creationId xmlns:a16="http://schemas.microsoft.com/office/drawing/2014/main" id="{85E78326-FCA1-F2F2-B6EA-7A9F97A69F5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8550" y="4838700"/>
            <a:ext cx="0" cy="39370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" name="Line 12">
            <a:extLst>
              <a:ext uri="{FF2B5EF4-FFF2-40B4-BE49-F238E27FC236}">
                <a16:creationId xmlns:a16="http://schemas.microsoft.com/office/drawing/2014/main" id="{B02D0CEA-8F21-195F-B227-C502C084CF4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0600" y="4838700"/>
            <a:ext cx="0" cy="39370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" name="Line 13">
            <a:extLst>
              <a:ext uri="{FF2B5EF4-FFF2-40B4-BE49-F238E27FC236}">
                <a16:creationId xmlns:a16="http://schemas.microsoft.com/office/drawing/2014/main" id="{B102F770-9332-0A1F-39EB-D58F2504DA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1063" y="4838700"/>
            <a:ext cx="0" cy="39370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" name="Line 14">
            <a:extLst>
              <a:ext uri="{FF2B5EF4-FFF2-40B4-BE49-F238E27FC236}">
                <a16:creationId xmlns:a16="http://schemas.microsoft.com/office/drawing/2014/main" id="{668BD8D8-724D-CD7D-5BEC-0936D9B9B5D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53113" y="4838700"/>
            <a:ext cx="0" cy="39370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" name="Line 15">
            <a:extLst>
              <a:ext uri="{FF2B5EF4-FFF2-40B4-BE49-F238E27FC236}">
                <a16:creationId xmlns:a16="http://schemas.microsoft.com/office/drawing/2014/main" id="{A5D2A634-3C56-7241-70DD-FA88E6827E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5163" y="4838700"/>
            <a:ext cx="0" cy="39370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7" name="Line 16">
            <a:extLst>
              <a:ext uri="{FF2B5EF4-FFF2-40B4-BE49-F238E27FC236}">
                <a16:creationId xmlns:a16="http://schemas.microsoft.com/office/drawing/2014/main" id="{97822396-8069-7A05-3134-3AA3F062834B}"/>
              </a:ext>
            </a:extLst>
          </p:cNvPr>
          <p:cNvSpPr>
            <a:spLocks noChangeShapeType="1"/>
          </p:cNvSpPr>
          <p:nvPr/>
        </p:nvSpPr>
        <p:spPr bwMode="auto">
          <a:xfrm>
            <a:off x="8175625" y="4838700"/>
            <a:ext cx="0" cy="39370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8" name="Line 17">
            <a:extLst>
              <a:ext uri="{FF2B5EF4-FFF2-40B4-BE49-F238E27FC236}">
                <a16:creationId xmlns:a16="http://schemas.microsoft.com/office/drawing/2014/main" id="{5049D054-86B0-E446-91C1-FF6F1F456F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8088" y="4838700"/>
            <a:ext cx="0" cy="39370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9" name="Line 18">
            <a:extLst>
              <a:ext uri="{FF2B5EF4-FFF2-40B4-BE49-F238E27FC236}">
                <a16:creationId xmlns:a16="http://schemas.microsoft.com/office/drawing/2014/main" id="{117FCABC-0A1F-CAD1-8105-49D6F9D3FD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337675" y="4838700"/>
            <a:ext cx="0" cy="39370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0" name="Line 19">
            <a:extLst>
              <a:ext uri="{FF2B5EF4-FFF2-40B4-BE49-F238E27FC236}">
                <a16:creationId xmlns:a16="http://schemas.microsoft.com/office/drawing/2014/main" id="{692D4E6E-FE24-B412-4250-C940F3CE50D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1738" y="4845050"/>
            <a:ext cx="8142288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1" name="Line 20">
            <a:extLst>
              <a:ext uri="{FF2B5EF4-FFF2-40B4-BE49-F238E27FC236}">
                <a16:creationId xmlns:a16="http://schemas.microsoft.com/office/drawing/2014/main" id="{2C24712D-ADCD-7028-DF5E-044B041B7C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1738" y="5213350"/>
            <a:ext cx="8142288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2" name="Rectangle 21">
            <a:extLst>
              <a:ext uri="{FF2B5EF4-FFF2-40B4-BE49-F238E27FC236}">
                <a16:creationId xmlns:a16="http://schemas.microsoft.com/office/drawing/2014/main" id="{F38C9405-796E-1299-89D2-81147F4C9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7700" y="4889500"/>
            <a:ext cx="2571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B</a:t>
            </a: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22">
            <a:extLst>
              <a:ext uri="{FF2B5EF4-FFF2-40B4-BE49-F238E27FC236}">
                <a16:creationId xmlns:a16="http://schemas.microsoft.com/office/drawing/2014/main" id="{F19E54BF-96BF-210A-B363-1EC65F144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7238" y="4889500"/>
            <a:ext cx="2571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B</a:t>
            </a: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23">
            <a:extLst>
              <a:ext uri="{FF2B5EF4-FFF2-40B4-BE49-F238E27FC236}">
                <a16:creationId xmlns:a16="http://schemas.microsoft.com/office/drawing/2014/main" id="{9D477462-18FC-A3B9-5D27-518502F8C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5188" y="4889500"/>
            <a:ext cx="2571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B</a:t>
            </a: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25">
            <a:extLst>
              <a:ext uri="{FF2B5EF4-FFF2-40B4-BE49-F238E27FC236}">
                <a16:creationId xmlns:a16="http://schemas.microsoft.com/office/drawing/2014/main" id="{57F4AFAB-C6BC-AA71-27A6-616E003C4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2675" y="4889500"/>
            <a:ext cx="14106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CL" b="1" dirty="0">
                <a:solidFill>
                  <a:srgbClr val="FFFFFF"/>
                </a:solidFill>
                <a:latin typeface="Trebuchet MS" panose="020B0603020202020204" pitchFamily="34" charset="0"/>
              </a:rPr>
              <a:t>Y</a:t>
            </a: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26">
            <a:extLst>
              <a:ext uri="{FF2B5EF4-FFF2-40B4-BE49-F238E27FC236}">
                <a16:creationId xmlns:a16="http://schemas.microsoft.com/office/drawing/2014/main" id="{BAC0E154-DD84-384E-E088-5368ADE35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625" y="4889500"/>
            <a:ext cx="1378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CL" b="1" dirty="0">
                <a:solidFill>
                  <a:srgbClr val="FFFFFF"/>
                </a:solidFill>
                <a:latin typeface="Trebuchet MS" panose="020B0603020202020204" pitchFamily="34" charset="0"/>
              </a:rPr>
              <a:t>X</a:t>
            </a: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27">
            <a:extLst>
              <a:ext uri="{FF2B5EF4-FFF2-40B4-BE49-F238E27FC236}">
                <a16:creationId xmlns:a16="http://schemas.microsoft.com/office/drawing/2014/main" id="{2BE3BA00-6E48-D50B-8E95-EE9509417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163" y="4889500"/>
            <a:ext cx="1378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X</a:t>
            </a: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Globo: flecha hacia abajo 6">
            <a:extLst>
              <a:ext uri="{FF2B5EF4-FFF2-40B4-BE49-F238E27FC236}">
                <a16:creationId xmlns:a16="http://schemas.microsoft.com/office/drawing/2014/main" id="{C103CC6B-90E9-53C4-2F19-7597ADB7067C}"/>
              </a:ext>
            </a:extLst>
          </p:cNvPr>
          <p:cNvSpPr/>
          <p:nvPr/>
        </p:nvSpPr>
        <p:spPr>
          <a:xfrm>
            <a:off x="3530600" y="3943097"/>
            <a:ext cx="1157288" cy="844243"/>
          </a:xfrm>
          <a:prstGeom prst="downArrow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D32BE24-4E24-8D25-1B9B-D27C03BEF743}"/>
              </a:ext>
            </a:extLst>
          </p:cNvPr>
          <p:cNvSpPr txBox="1"/>
          <p:nvPr/>
        </p:nvSpPr>
        <p:spPr>
          <a:xfrm>
            <a:off x="3894137" y="4042052"/>
            <a:ext cx="53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q3</a:t>
            </a:r>
            <a:endParaRPr lang="es-CL" dirty="0">
              <a:solidFill>
                <a:schemeClr val="bg1"/>
              </a:solidFill>
            </a:endParaRPr>
          </a:p>
          <a:p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326A1A1C-4465-FFA2-00DB-D6860F7D2370}"/>
              </a:ext>
            </a:extLst>
          </p:cNvPr>
          <p:cNvSpPr/>
          <p:nvPr/>
        </p:nvSpPr>
        <p:spPr>
          <a:xfrm>
            <a:off x="4159408" y="3607232"/>
            <a:ext cx="536258" cy="274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4813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FEF53-6A5C-3289-1AE1-1D17FA9F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Componentes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1F29AF-9A8F-8A2B-34A8-AD32E6200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60647"/>
            <a:ext cx="9613861" cy="4692577"/>
          </a:xfrm>
        </p:spPr>
        <p:txBody>
          <a:bodyPr/>
          <a:lstStyle/>
          <a:p>
            <a:r>
              <a:rPr lang="es-ES" dirty="0"/>
              <a:t>Una cinta infinita la cual se divide en celdas</a:t>
            </a:r>
          </a:p>
          <a:p>
            <a:pPr lvl="1"/>
            <a:r>
              <a:rPr lang="es-ES" dirty="0"/>
              <a:t>Cada celda solo tiene un carácter del alfabeto dado.</a:t>
            </a:r>
          </a:p>
          <a:p>
            <a:pPr lvl="1"/>
            <a:r>
              <a:rPr lang="es-ES" dirty="0"/>
              <a:t>En la parte más a la izquierda de la cinta se encontrará el </a:t>
            </a:r>
            <a:r>
              <a:rPr lang="es-ES" dirty="0" err="1"/>
              <a:t>string</a:t>
            </a:r>
            <a:r>
              <a:rPr lang="es-ES" dirty="0"/>
              <a:t> a analizar.</a:t>
            </a:r>
          </a:p>
          <a:p>
            <a:pPr lvl="1"/>
            <a:r>
              <a:rPr lang="es-ES" dirty="0"/>
              <a:t>En la celda siguiente del último símbolo del </a:t>
            </a:r>
            <a:r>
              <a:rPr lang="es-ES" dirty="0" err="1"/>
              <a:t>string</a:t>
            </a:r>
            <a:r>
              <a:rPr lang="es-ES" dirty="0"/>
              <a:t> dado habrán infinitos símbolos blancos(B)</a:t>
            </a:r>
          </a:p>
          <a:p>
            <a:r>
              <a:rPr lang="es-ES" dirty="0"/>
              <a:t>Un cabezal de lectura y escritura(solo lee una celda a la </a:t>
            </a:r>
            <a:r>
              <a:rPr lang="es-ES" dirty="0" err="1"/>
              <a:t>véz</a:t>
            </a:r>
            <a:r>
              <a:rPr lang="es-ES" dirty="0"/>
              <a:t>)</a:t>
            </a:r>
          </a:p>
          <a:p>
            <a:pPr lvl="1"/>
            <a:r>
              <a:rPr lang="es-CL" dirty="0"/>
              <a:t>Dependiendo del símbolo leído el cabezal puede:</a:t>
            </a:r>
          </a:p>
          <a:p>
            <a:pPr lvl="2"/>
            <a:r>
              <a:rPr lang="es-CL" dirty="0"/>
              <a:t>Cambiar de estado.</a:t>
            </a:r>
          </a:p>
          <a:p>
            <a:pPr lvl="2"/>
            <a:r>
              <a:rPr lang="es-CL" dirty="0"/>
              <a:t>Remplazar el símbolo que acaba de leer por otro símbolo.</a:t>
            </a:r>
          </a:p>
          <a:p>
            <a:pPr lvl="2"/>
            <a:r>
              <a:rPr lang="es-CL" dirty="0"/>
              <a:t>Mover el cabezal a la izquierda(L) o a la derecha(R), solo una celda.</a:t>
            </a:r>
            <a:endParaRPr lang="es-ES" dirty="0"/>
          </a:p>
          <a:p>
            <a:r>
              <a:rPr lang="es-ES" dirty="0"/>
              <a:t>IMPORTANTE: La MT(MÁQUINA DE TURING) </a:t>
            </a:r>
            <a:r>
              <a:rPr lang="es-ES" u="sng" dirty="0"/>
              <a:t>NO TIENE MOVIMIENTOS A LA IZQUIERDA EN SU PRIMER SIMBOLO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9911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DC549-9AD8-72A2-E045-B35F2D745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MT (Tabla de transiciones)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D854DDFA-7536-C058-F539-1551E1CCADD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0321" y="1952298"/>
          <a:ext cx="9730506" cy="1337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1751">
                  <a:extLst>
                    <a:ext uri="{9D8B030D-6E8A-4147-A177-3AD203B41FA5}">
                      <a16:colId xmlns:a16="http://schemas.microsoft.com/office/drawing/2014/main" val="3615613090"/>
                    </a:ext>
                  </a:extLst>
                </a:gridCol>
                <a:gridCol w="1621751">
                  <a:extLst>
                    <a:ext uri="{9D8B030D-6E8A-4147-A177-3AD203B41FA5}">
                      <a16:colId xmlns:a16="http://schemas.microsoft.com/office/drawing/2014/main" val="995246375"/>
                    </a:ext>
                  </a:extLst>
                </a:gridCol>
                <a:gridCol w="1621751">
                  <a:extLst>
                    <a:ext uri="{9D8B030D-6E8A-4147-A177-3AD203B41FA5}">
                      <a16:colId xmlns:a16="http://schemas.microsoft.com/office/drawing/2014/main" val="4159052313"/>
                    </a:ext>
                  </a:extLst>
                </a:gridCol>
                <a:gridCol w="1621751">
                  <a:extLst>
                    <a:ext uri="{9D8B030D-6E8A-4147-A177-3AD203B41FA5}">
                      <a16:colId xmlns:a16="http://schemas.microsoft.com/office/drawing/2014/main" val="3308024077"/>
                    </a:ext>
                  </a:extLst>
                </a:gridCol>
                <a:gridCol w="1621751">
                  <a:extLst>
                    <a:ext uri="{9D8B030D-6E8A-4147-A177-3AD203B41FA5}">
                      <a16:colId xmlns:a16="http://schemas.microsoft.com/office/drawing/2014/main" val="486759216"/>
                    </a:ext>
                  </a:extLst>
                </a:gridCol>
                <a:gridCol w="1621751">
                  <a:extLst>
                    <a:ext uri="{9D8B030D-6E8A-4147-A177-3AD203B41FA5}">
                      <a16:colId xmlns:a16="http://schemas.microsoft.com/office/drawing/2014/main" val="1529983588"/>
                    </a:ext>
                  </a:extLst>
                </a:gridCol>
              </a:tblGrid>
              <a:tr h="73046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 </a:t>
                      </a:r>
                      <a:r>
                        <a:rPr lang="es-ES" sz="1400" dirty="0">
                          <a:sym typeface="Symbol"/>
                        </a:rPr>
                        <a:t>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0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1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X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Y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B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1936386"/>
                  </a:ext>
                </a:extLst>
              </a:tr>
              <a:tr h="73046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q0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 dirty="0">
                          <a:effectLst/>
                        </a:rPr>
                        <a:t>(q1,X,R)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2527918"/>
                  </a:ext>
                </a:extLst>
              </a:tr>
              <a:tr h="73046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q1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(q1,0,R)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(q2,Y,L)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 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(q1,Y,R)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97275330"/>
                  </a:ext>
                </a:extLst>
              </a:tr>
              <a:tr h="73046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>
                          <a:effectLst/>
                        </a:rPr>
                        <a:t>q2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 dirty="0">
                          <a:effectLst/>
                        </a:rPr>
                        <a:t>(q2,0,L)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(q3,X,R)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(q2,Y,L)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1310068"/>
                  </a:ext>
                </a:extLst>
              </a:tr>
              <a:tr h="99112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q3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(q1,X,R)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(q3,Y,R)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(q4,B,R)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7678968"/>
                  </a:ext>
                </a:extLst>
              </a:tr>
              <a:tr h="73046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q4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 dirty="0">
                          <a:effectLst/>
                        </a:rPr>
                        <a:t>-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 dirty="0">
                          <a:effectLst/>
                        </a:rPr>
                        <a:t>-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 dirty="0">
                          <a:effectLst/>
                        </a:rPr>
                        <a:t>-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7847460"/>
                  </a:ext>
                </a:extLst>
              </a:tr>
            </a:tbl>
          </a:graphicData>
        </a:graphic>
      </p:graphicFrame>
      <p:sp>
        <p:nvSpPr>
          <p:cNvPr id="14" name="AutoShape 2">
            <a:extLst>
              <a:ext uri="{FF2B5EF4-FFF2-40B4-BE49-F238E27FC236}">
                <a16:creationId xmlns:a16="http://schemas.microsoft.com/office/drawing/2014/main" id="{22207078-F85E-CFD8-3731-CDDF1D56256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200150" y="4821238"/>
            <a:ext cx="81629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778A9208-7104-8B15-0CEB-86B35EBC9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088" y="4845050"/>
            <a:ext cx="1160463" cy="368300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2F5D9A5B-40FF-DEEB-CCE3-1FBABFBF2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8550" y="4845050"/>
            <a:ext cx="1162050" cy="368300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 dirty="0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8FB4263D-33C0-FD49-481A-E7CE6EFC9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0600" y="4845050"/>
            <a:ext cx="1160463" cy="368300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D5D7C5A1-E3ED-61BF-3EC1-781064613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1063" y="4845050"/>
            <a:ext cx="1162050" cy="368300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dirty="0"/>
              <a:t>Y</a:t>
            </a:r>
            <a:endParaRPr lang="es-CL" dirty="0"/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CEDF14A3-86B8-F220-E65E-2B8FB79B5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3113" y="4845050"/>
            <a:ext cx="1162050" cy="368300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2DF3AC00-1945-7097-0620-33DD9CBB0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5163" y="4845050"/>
            <a:ext cx="1160463" cy="368300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FD433ADC-7BB8-A170-1A6F-6DF5FD88E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5625" y="4845050"/>
            <a:ext cx="1162050" cy="368300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2" name="Line 11">
            <a:extLst>
              <a:ext uri="{FF2B5EF4-FFF2-40B4-BE49-F238E27FC236}">
                <a16:creationId xmlns:a16="http://schemas.microsoft.com/office/drawing/2014/main" id="{85E78326-FCA1-F2F2-B6EA-7A9F97A69F5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8550" y="4838700"/>
            <a:ext cx="0" cy="39370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" name="Line 12">
            <a:extLst>
              <a:ext uri="{FF2B5EF4-FFF2-40B4-BE49-F238E27FC236}">
                <a16:creationId xmlns:a16="http://schemas.microsoft.com/office/drawing/2014/main" id="{B02D0CEA-8F21-195F-B227-C502C084CF4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0600" y="4838700"/>
            <a:ext cx="0" cy="39370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" name="Line 13">
            <a:extLst>
              <a:ext uri="{FF2B5EF4-FFF2-40B4-BE49-F238E27FC236}">
                <a16:creationId xmlns:a16="http://schemas.microsoft.com/office/drawing/2014/main" id="{B102F770-9332-0A1F-39EB-D58F2504DA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1063" y="4838700"/>
            <a:ext cx="0" cy="39370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" name="Line 14">
            <a:extLst>
              <a:ext uri="{FF2B5EF4-FFF2-40B4-BE49-F238E27FC236}">
                <a16:creationId xmlns:a16="http://schemas.microsoft.com/office/drawing/2014/main" id="{668BD8D8-724D-CD7D-5BEC-0936D9B9B5D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53113" y="4838700"/>
            <a:ext cx="0" cy="39370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" name="Line 15">
            <a:extLst>
              <a:ext uri="{FF2B5EF4-FFF2-40B4-BE49-F238E27FC236}">
                <a16:creationId xmlns:a16="http://schemas.microsoft.com/office/drawing/2014/main" id="{A5D2A634-3C56-7241-70DD-FA88E6827E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5163" y="4838700"/>
            <a:ext cx="0" cy="39370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7" name="Line 16">
            <a:extLst>
              <a:ext uri="{FF2B5EF4-FFF2-40B4-BE49-F238E27FC236}">
                <a16:creationId xmlns:a16="http://schemas.microsoft.com/office/drawing/2014/main" id="{97822396-8069-7A05-3134-3AA3F062834B}"/>
              </a:ext>
            </a:extLst>
          </p:cNvPr>
          <p:cNvSpPr>
            <a:spLocks noChangeShapeType="1"/>
          </p:cNvSpPr>
          <p:nvPr/>
        </p:nvSpPr>
        <p:spPr bwMode="auto">
          <a:xfrm>
            <a:off x="8175625" y="4838700"/>
            <a:ext cx="0" cy="39370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8" name="Line 17">
            <a:extLst>
              <a:ext uri="{FF2B5EF4-FFF2-40B4-BE49-F238E27FC236}">
                <a16:creationId xmlns:a16="http://schemas.microsoft.com/office/drawing/2014/main" id="{5049D054-86B0-E446-91C1-FF6F1F456F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8088" y="4838700"/>
            <a:ext cx="0" cy="39370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9" name="Line 18">
            <a:extLst>
              <a:ext uri="{FF2B5EF4-FFF2-40B4-BE49-F238E27FC236}">
                <a16:creationId xmlns:a16="http://schemas.microsoft.com/office/drawing/2014/main" id="{117FCABC-0A1F-CAD1-8105-49D6F9D3FD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337675" y="4838700"/>
            <a:ext cx="0" cy="39370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0" name="Line 19">
            <a:extLst>
              <a:ext uri="{FF2B5EF4-FFF2-40B4-BE49-F238E27FC236}">
                <a16:creationId xmlns:a16="http://schemas.microsoft.com/office/drawing/2014/main" id="{692D4E6E-FE24-B412-4250-C940F3CE50D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1738" y="4845050"/>
            <a:ext cx="8142288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1" name="Line 20">
            <a:extLst>
              <a:ext uri="{FF2B5EF4-FFF2-40B4-BE49-F238E27FC236}">
                <a16:creationId xmlns:a16="http://schemas.microsoft.com/office/drawing/2014/main" id="{2C24712D-ADCD-7028-DF5E-044B041B7C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1738" y="5213350"/>
            <a:ext cx="8142288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2" name="Rectangle 21">
            <a:extLst>
              <a:ext uri="{FF2B5EF4-FFF2-40B4-BE49-F238E27FC236}">
                <a16:creationId xmlns:a16="http://schemas.microsoft.com/office/drawing/2014/main" id="{F38C9405-796E-1299-89D2-81147F4C9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7700" y="4889500"/>
            <a:ext cx="2571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B</a:t>
            </a: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22">
            <a:extLst>
              <a:ext uri="{FF2B5EF4-FFF2-40B4-BE49-F238E27FC236}">
                <a16:creationId xmlns:a16="http://schemas.microsoft.com/office/drawing/2014/main" id="{F19E54BF-96BF-210A-B363-1EC65F144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7238" y="4889500"/>
            <a:ext cx="2571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B</a:t>
            </a: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23">
            <a:extLst>
              <a:ext uri="{FF2B5EF4-FFF2-40B4-BE49-F238E27FC236}">
                <a16:creationId xmlns:a16="http://schemas.microsoft.com/office/drawing/2014/main" id="{9D477462-18FC-A3B9-5D27-518502F8C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5188" y="4889500"/>
            <a:ext cx="2571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B</a:t>
            </a: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25">
            <a:extLst>
              <a:ext uri="{FF2B5EF4-FFF2-40B4-BE49-F238E27FC236}">
                <a16:creationId xmlns:a16="http://schemas.microsoft.com/office/drawing/2014/main" id="{57F4AFAB-C6BC-AA71-27A6-616E003C4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2675" y="4889500"/>
            <a:ext cx="14106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CL" b="1" dirty="0">
                <a:solidFill>
                  <a:srgbClr val="FFFFFF"/>
                </a:solidFill>
                <a:latin typeface="Trebuchet MS" panose="020B0603020202020204" pitchFamily="34" charset="0"/>
              </a:rPr>
              <a:t>Y</a:t>
            </a: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26">
            <a:extLst>
              <a:ext uri="{FF2B5EF4-FFF2-40B4-BE49-F238E27FC236}">
                <a16:creationId xmlns:a16="http://schemas.microsoft.com/office/drawing/2014/main" id="{BAC0E154-DD84-384E-E088-5368ADE35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625" y="4889500"/>
            <a:ext cx="1378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CL" b="1" dirty="0">
                <a:solidFill>
                  <a:srgbClr val="FFFFFF"/>
                </a:solidFill>
                <a:latin typeface="Trebuchet MS" panose="020B0603020202020204" pitchFamily="34" charset="0"/>
              </a:rPr>
              <a:t>X</a:t>
            </a: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27">
            <a:extLst>
              <a:ext uri="{FF2B5EF4-FFF2-40B4-BE49-F238E27FC236}">
                <a16:creationId xmlns:a16="http://schemas.microsoft.com/office/drawing/2014/main" id="{2BE3BA00-6E48-D50B-8E95-EE9509417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163" y="4889500"/>
            <a:ext cx="1378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X</a:t>
            </a: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Globo: flecha hacia abajo 6">
            <a:extLst>
              <a:ext uri="{FF2B5EF4-FFF2-40B4-BE49-F238E27FC236}">
                <a16:creationId xmlns:a16="http://schemas.microsoft.com/office/drawing/2014/main" id="{C103CC6B-90E9-53C4-2F19-7597ADB7067C}"/>
              </a:ext>
            </a:extLst>
          </p:cNvPr>
          <p:cNvSpPr/>
          <p:nvPr/>
        </p:nvSpPr>
        <p:spPr>
          <a:xfrm>
            <a:off x="4688047" y="3917165"/>
            <a:ext cx="1157288" cy="844243"/>
          </a:xfrm>
          <a:prstGeom prst="downArrow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D32BE24-4E24-8D25-1B9B-D27C03BEF743}"/>
              </a:ext>
            </a:extLst>
          </p:cNvPr>
          <p:cNvSpPr txBox="1"/>
          <p:nvPr/>
        </p:nvSpPr>
        <p:spPr>
          <a:xfrm>
            <a:off x="5051584" y="4016120"/>
            <a:ext cx="53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q3</a:t>
            </a:r>
            <a:endParaRPr lang="es-CL" dirty="0">
              <a:solidFill>
                <a:schemeClr val="bg1"/>
              </a:solidFill>
            </a:endParaRPr>
          </a:p>
          <a:p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326A1A1C-4465-FFA2-00DB-D6860F7D2370}"/>
              </a:ext>
            </a:extLst>
          </p:cNvPr>
          <p:cNvSpPr/>
          <p:nvPr/>
        </p:nvSpPr>
        <p:spPr>
          <a:xfrm>
            <a:off x="5316855" y="3581300"/>
            <a:ext cx="536258" cy="274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194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DC549-9AD8-72A2-E045-B35F2D745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MT (Tabla de transiciones)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D854DDFA-7536-C058-F539-1551E1CCADD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0321" y="1952298"/>
          <a:ext cx="9730506" cy="1337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1751">
                  <a:extLst>
                    <a:ext uri="{9D8B030D-6E8A-4147-A177-3AD203B41FA5}">
                      <a16:colId xmlns:a16="http://schemas.microsoft.com/office/drawing/2014/main" val="3615613090"/>
                    </a:ext>
                  </a:extLst>
                </a:gridCol>
                <a:gridCol w="1621751">
                  <a:extLst>
                    <a:ext uri="{9D8B030D-6E8A-4147-A177-3AD203B41FA5}">
                      <a16:colId xmlns:a16="http://schemas.microsoft.com/office/drawing/2014/main" val="995246375"/>
                    </a:ext>
                  </a:extLst>
                </a:gridCol>
                <a:gridCol w="1621751">
                  <a:extLst>
                    <a:ext uri="{9D8B030D-6E8A-4147-A177-3AD203B41FA5}">
                      <a16:colId xmlns:a16="http://schemas.microsoft.com/office/drawing/2014/main" val="4159052313"/>
                    </a:ext>
                  </a:extLst>
                </a:gridCol>
                <a:gridCol w="1621751">
                  <a:extLst>
                    <a:ext uri="{9D8B030D-6E8A-4147-A177-3AD203B41FA5}">
                      <a16:colId xmlns:a16="http://schemas.microsoft.com/office/drawing/2014/main" val="3308024077"/>
                    </a:ext>
                  </a:extLst>
                </a:gridCol>
                <a:gridCol w="1621751">
                  <a:extLst>
                    <a:ext uri="{9D8B030D-6E8A-4147-A177-3AD203B41FA5}">
                      <a16:colId xmlns:a16="http://schemas.microsoft.com/office/drawing/2014/main" val="486759216"/>
                    </a:ext>
                  </a:extLst>
                </a:gridCol>
                <a:gridCol w="1621751">
                  <a:extLst>
                    <a:ext uri="{9D8B030D-6E8A-4147-A177-3AD203B41FA5}">
                      <a16:colId xmlns:a16="http://schemas.microsoft.com/office/drawing/2014/main" val="1529983588"/>
                    </a:ext>
                  </a:extLst>
                </a:gridCol>
              </a:tblGrid>
              <a:tr h="73046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 </a:t>
                      </a:r>
                      <a:r>
                        <a:rPr lang="es-ES" sz="1400" dirty="0">
                          <a:sym typeface="Symbol"/>
                        </a:rPr>
                        <a:t>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0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1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X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Y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B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1936386"/>
                  </a:ext>
                </a:extLst>
              </a:tr>
              <a:tr h="73046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q0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 dirty="0">
                          <a:effectLst/>
                        </a:rPr>
                        <a:t>(q1,X,R)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2527918"/>
                  </a:ext>
                </a:extLst>
              </a:tr>
              <a:tr h="73046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q1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(q1,0,R)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(q2,Y,L)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 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(q1,Y,R)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97275330"/>
                  </a:ext>
                </a:extLst>
              </a:tr>
              <a:tr h="73046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>
                          <a:effectLst/>
                        </a:rPr>
                        <a:t>q2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 dirty="0">
                          <a:effectLst/>
                        </a:rPr>
                        <a:t>(q2,0,L)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(q3,X,R)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(q2,Y,L)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1310068"/>
                  </a:ext>
                </a:extLst>
              </a:tr>
              <a:tr h="99112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q3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(q1,X,R)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(q3,Y,R)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(q4,B,R)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7678968"/>
                  </a:ext>
                </a:extLst>
              </a:tr>
              <a:tr h="73046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q4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 dirty="0">
                          <a:effectLst/>
                        </a:rPr>
                        <a:t>-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 dirty="0">
                          <a:effectLst/>
                        </a:rPr>
                        <a:t>-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 dirty="0">
                          <a:effectLst/>
                        </a:rPr>
                        <a:t>-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7847460"/>
                  </a:ext>
                </a:extLst>
              </a:tr>
            </a:tbl>
          </a:graphicData>
        </a:graphic>
      </p:graphicFrame>
      <p:sp>
        <p:nvSpPr>
          <p:cNvPr id="14" name="AutoShape 2">
            <a:extLst>
              <a:ext uri="{FF2B5EF4-FFF2-40B4-BE49-F238E27FC236}">
                <a16:creationId xmlns:a16="http://schemas.microsoft.com/office/drawing/2014/main" id="{22207078-F85E-CFD8-3731-CDDF1D56256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200150" y="4821238"/>
            <a:ext cx="81629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778A9208-7104-8B15-0CEB-86B35EBC9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088" y="4845050"/>
            <a:ext cx="1160463" cy="368300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2F5D9A5B-40FF-DEEB-CCE3-1FBABFBF2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8550" y="4845050"/>
            <a:ext cx="1162050" cy="368300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 dirty="0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8FB4263D-33C0-FD49-481A-E7CE6EFC9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0600" y="4845050"/>
            <a:ext cx="1160463" cy="368300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D5D7C5A1-E3ED-61BF-3EC1-781064613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1063" y="4845050"/>
            <a:ext cx="1162050" cy="368300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dirty="0"/>
              <a:t>Y</a:t>
            </a:r>
            <a:endParaRPr lang="es-CL" dirty="0"/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CEDF14A3-86B8-F220-E65E-2B8FB79B5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3113" y="4845050"/>
            <a:ext cx="1162050" cy="368300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2DF3AC00-1945-7097-0620-33DD9CBB0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5163" y="4845050"/>
            <a:ext cx="1160463" cy="368300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FD433ADC-7BB8-A170-1A6F-6DF5FD88E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5625" y="4845050"/>
            <a:ext cx="1162050" cy="368300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2" name="Line 11">
            <a:extLst>
              <a:ext uri="{FF2B5EF4-FFF2-40B4-BE49-F238E27FC236}">
                <a16:creationId xmlns:a16="http://schemas.microsoft.com/office/drawing/2014/main" id="{85E78326-FCA1-F2F2-B6EA-7A9F97A69F5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8550" y="4838700"/>
            <a:ext cx="0" cy="39370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" name="Line 12">
            <a:extLst>
              <a:ext uri="{FF2B5EF4-FFF2-40B4-BE49-F238E27FC236}">
                <a16:creationId xmlns:a16="http://schemas.microsoft.com/office/drawing/2014/main" id="{B02D0CEA-8F21-195F-B227-C502C084CF4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0600" y="4838700"/>
            <a:ext cx="0" cy="39370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" name="Line 13">
            <a:extLst>
              <a:ext uri="{FF2B5EF4-FFF2-40B4-BE49-F238E27FC236}">
                <a16:creationId xmlns:a16="http://schemas.microsoft.com/office/drawing/2014/main" id="{B102F770-9332-0A1F-39EB-D58F2504DA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1063" y="4838700"/>
            <a:ext cx="0" cy="39370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" name="Line 14">
            <a:extLst>
              <a:ext uri="{FF2B5EF4-FFF2-40B4-BE49-F238E27FC236}">
                <a16:creationId xmlns:a16="http://schemas.microsoft.com/office/drawing/2014/main" id="{668BD8D8-724D-CD7D-5BEC-0936D9B9B5D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53113" y="4838700"/>
            <a:ext cx="0" cy="39370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" name="Line 15">
            <a:extLst>
              <a:ext uri="{FF2B5EF4-FFF2-40B4-BE49-F238E27FC236}">
                <a16:creationId xmlns:a16="http://schemas.microsoft.com/office/drawing/2014/main" id="{A5D2A634-3C56-7241-70DD-FA88E6827E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5163" y="4838700"/>
            <a:ext cx="0" cy="39370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7" name="Line 16">
            <a:extLst>
              <a:ext uri="{FF2B5EF4-FFF2-40B4-BE49-F238E27FC236}">
                <a16:creationId xmlns:a16="http://schemas.microsoft.com/office/drawing/2014/main" id="{97822396-8069-7A05-3134-3AA3F062834B}"/>
              </a:ext>
            </a:extLst>
          </p:cNvPr>
          <p:cNvSpPr>
            <a:spLocks noChangeShapeType="1"/>
          </p:cNvSpPr>
          <p:nvPr/>
        </p:nvSpPr>
        <p:spPr bwMode="auto">
          <a:xfrm>
            <a:off x="8175625" y="4838700"/>
            <a:ext cx="0" cy="39370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8" name="Line 17">
            <a:extLst>
              <a:ext uri="{FF2B5EF4-FFF2-40B4-BE49-F238E27FC236}">
                <a16:creationId xmlns:a16="http://schemas.microsoft.com/office/drawing/2014/main" id="{5049D054-86B0-E446-91C1-FF6F1F456F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8088" y="4838700"/>
            <a:ext cx="0" cy="39370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9" name="Line 18">
            <a:extLst>
              <a:ext uri="{FF2B5EF4-FFF2-40B4-BE49-F238E27FC236}">
                <a16:creationId xmlns:a16="http://schemas.microsoft.com/office/drawing/2014/main" id="{117FCABC-0A1F-CAD1-8105-49D6F9D3FD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337675" y="4838700"/>
            <a:ext cx="0" cy="39370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0" name="Line 19">
            <a:extLst>
              <a:ext uri="{FF2B5EF4-FFF2-40B4-BE49-F238E27FC236}">
                <a16:creationId xmlns:a16="http://schemas.microsoft.com/office/drawing/2014/main" id="{692D4E6E-FE24-B412-4250-C940F3CE50D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1738" y="4845050"/>
            <a:ext cx="8142288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1" name="Line 20">
            <a:extLst>
              <a:ext uri="{FF2B5EF4-FFF2-40B4-BE49-F238E27FC236}">
                <a16:creationId xmlns:a16="http://schemas.microsoft.com/office/drawing/2014/main" id="{2C24712D-ADCD-7028-DF5E-044B041B7C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1738" y="5213350"/>
            <a:ext cx="8142288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2" name="Rectangle 21">
            <a:extLst>
              <a:ext uri="{FF2B5EF4-FFF2-40B4-BE49-F238E27FC236}">
                <a16:creationId xmlns:a16="http://schemas.microsoft.com/office/drawing/2014/main" id="{F38C9405-796E-1299-89D2-81147F4C9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7700" y="4889500"/>
            <a:ext cx="2571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B</a:t>
            </a: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22">
            <a:extLst>
              <a:ext uri="{FF2B5EF4-FFF2-40B4-BE49-F238E27FC236}">
                <a16:creationId xmlns:a16="http://schemas.microsoft.com/office/drawing/2014/main" id="{F19E54BF-96BF-210A-B363-1EC65F144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7238" y="4889500"/>
            <a:ext cx="2571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B</a:t>
            </a: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23">
            <a:extLst>
              <a:ext uri="{FF2B5EF4-FFF2-40B4-BE49-F238E27FC236}">
                <a16:creationId xmlns:a16="http://schemas.microsoft.com/office/drawing/2014/main" id="{9D477462-18FC-A3B9-5D27-518502F8C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5188" y="4889500"/>
            <a:ext cx="2571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B</a:t>
            </a: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25">
            <a:extLst>
              <a:ext uri="{FF2B5EF4-FFF2-40B4-BE49-F238E27FC236}">
                <a16:creationId xmlns:a16="http://schemas.microsoft.com/office/drawing/2014/main" id="{57F4AFAB-C6BC-AA71-27A6-616E003C4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2675" y="4889500"/>
            <a:ext cx="14106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CL" b="1" dirty="0">
                <a:solidFill>
                  <a:srgbClr val="FFFFFF"/>
                </a:solidFill>
                <a:latin typeface="Trebuchet MS" panose="020B0603020202020204" pitchFamily="34" charset="0"/>
              </a:rPr>
              <a:t>Y</a:t>
            </a: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26">
            <a:extLst>
              <a:ext uri="{FF2B5EF4-FFF2-40B4-BE49-F238E27FC236}">
                <a16:creationId xmlns:a16="http://schemas.microsoft.com/office/drawing/2014/main" id="{BAC0E154-DD84-384E-E088-5368ADE35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625" y="4889500"/>
            <a:ext cx="1378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CL" b="1" dirty="0">
                <a:solidFill>
                  <a:srgbClr val="FFFFFF"/>
                </a:solidFill>
                <a:latin typeface="Trebuchet MS" panose="020B0603020202020204" pitchFamily="34" charset="0"/>
              </a:rPr>
              <a:t>X</a:t>
            </a: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27">
            <a:extLst>
              <a:ext uri="{FF2B5EF4-FFF2-40B4-BE49-F238E27FC236}">
                <a16:creationId xmlns:a16="http://schemas.microsoft.com/office/drawing/2014/main" id="{2BE3BA00-6E48-D50B-8E95-EE9509417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163" y="4889500"/>
            <a:ext cx="1378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X</a:t>
            </a: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Globo: flecha hacia abajo 6">
            <a:extLst>
              <a:ext uri="{FF2B5EF4-FFF2-40B4-BE49-F238E27FC236}">
                <a16:creationId xmlns:a16="http://schemas.microsoft.com/office/drawing/2014/main" id="{C103CC6B-90E9-53C4-2F19-7597ADB7067C}"/>
              </a:ext>
            </a:extLst>
          </p:cNvPr>
          <p:cNvSpPr/>
          <p:nvPr/>
        </p:nvSpPr>
        <p:spPr>
          <a:xfrm>
            <a:off x="5838826" y="3917165"/>
            <a:ext cx="1157288" cy="844243"/>
          </a:xfrm>
          <a:prstGeom prst="downArrow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D32BE24-4E24-8D25-1B9B-D27C03BEF743}"/>
              </a:ext>
            </a:extLst>
          </p:cNvPr>
          <p:cNvSpPr txBox="1"/>
          <p:nvPr/>
        </p:nvSpPr>
        <p:spPr>
          <a:xfrm>
            <a:off x="6202363" y="4016120"/>
            <a:ext cx="53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q3</a:t>
            </a:r>
            <a:endParaRPr lang="es-CL" dirty="0">
              <a:solidFill>
                <a:schemeClr val="bg1"/>
              </a:solidFill>
            </a:endParaRPr>
          </a:p>
          <a:p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FA44CDF-8B33-0498-3975-DA60860EC6A7}"/>
              </a:ext>
            </a:extLst>
          </p:cNvPr>
          <p:cNvSpPr txBox="1"/>
          <p:nvPr/>
        </p:nvSpPr>
        <p:spPr>
          <a:xfrm>
            <a:off x="-1358900" y="392785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q4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CC04D0F-974E-F168-712D-3CD20E898459}"/>
              </a:ext>
            </a:extLst>
          </p:cNvPr>
          <p:cNvSpPr txBox="1"/>
          <p:nvPr/>
        </p:nvSpPr>
        <p:spPr>
          <a:xfrm>
            <a:off x="7107238" y="3917165"/>
            <a:ext cx="2062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Acepta el </a:t>
            </a:r>
            <a:r>
              <a:rPr lang="es-ES" dirty="0" err="1"/>
              <a:t>string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5374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96296E-6 L 0.6207 0.016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29" y="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6CA5B2-255F-0DA5-F209-FF1039F07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-La cantidad de 1 siempre será impar.</a:t>
            </a:r>
          </a:p>
          <a:p>
            <a:r>
              <a:rPr lang="es-ES" dirty="0"/>
              <a:t>-La cantidad de 0 siempre será par.</a:t>
            </a:r>
          </a:p>
          <a:p>
            <a:r>
              <a:rPr lang="es-ES" dirty="0"/>
              <a:t>-Los unos van después de los ceros.</a:t>
            </a:r>
          </a:p>
          <a:p>
            <a:endParaRPr lang="es-CL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EE33459-DDB2-52E7-45F6-C68379F7CDDF}"/>
              </a:ext>
            </a:extLst>
          </p:cNvPr>
          <p:cNvSpPr txBox="1">
            <a:spLocks/>
          </p:cNvSpPr>
          <p:nvPr/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L = {0</a:t>
            </a:r>
            <a:r>
              <a:rPr lang="es-ES" baseline="30000" dirty="0"/>
              <a:t>2m</a:t>
            </a:r>
            <a:r>
              <a:rPr lang="es-ES" dirty="0"/>
              <a:t> 1</a:t>
            </a:r>
            <a:r>
              <a:rPr lang="es-ES" baseline="30000" dirty="0"/>
              <a:t>m</a:t>
            </a:r>
            <a:r>
              <a:rPr lang="es-ES" dirty="0"/>
              <a:t> / m &gt; 0 impar}. m= 1,3,5,7,9…</a:t>
            </a:r>
            <a:endParaRPr lang="es-CL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754703B-B1D0-3537-00E5-E45FDDE88221}"/>
              </a:ext>
            </a:extLst>
          </p:cNvPr>
          <p:cNvSpPr txBox="1"/>
          <p:nvPr/>
        </p:nvSpPr>
        <p:spPr>
          <a:xfrm>
            <a:off x="10629900" y="753228"/>
            <a:ext cx="129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200" dirty="0">
                <a:solidFill>
                  <a:schemeClr val="bg1"/>
                </a:solidFill>
                <a:latin typeface="+mj-lt"/>
              </a:rPr>
              <a:t>1.</a:t>
            </a:r>
            <a:endParaRPr lang="es-CL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1775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13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7" name="Picture 15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38" name="Picture 17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39" name="Rectangle 19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21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1" name="Rectangle 23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25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3" name="Rectangle 27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9C8E7C-F18E-BF23-B44E-5688685CA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/>
              <a:t>Una Posible solución</a:t>
            </a:r>
          </a:p>
        </p:txBody>
      </p:sp>
      <p:pic>
        <p:nvPicPr>
          <p:cNvPr id="44" name="Picture 29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10AFAABD-7B19-0826-ACBA-115F2DE00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1" y="2336873"/>
            <a:ext cx="4136123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graphicFrame>
        <p:nvGraphicFramePr>
          <p:cNvPr id="9" name="Marcador de contenido 3">
            <a:extLst>
              <a:ext uri="{FF2B5EF4-FFF2-40B4-BE49-F238E27FC236}">
                <a16:creationId xmlns:a16="http://schemas.microsoft.com/office/drawing/2014/main" id="{5B61FA22-4685-E9B1-799D-4A74B7355A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4280602"/>
              </p:ext>
            </p:extLst>
          </p:nvPr>
        </p:nvGraphicFramePr>
        <p:xfrm>
          <a:off x="5276090" y="1629807"/>
          <a:ext cx="6303138" cy="3567909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663112">
                  <a:extLst>
                    <a:ext uri="{9D8B030D-6E8A-4147-A177-3AD203B41FA5}">
                      <a16:colId xmlns:a16="http://schemas.microsoft.com/office/drawing/2014/main" val="2682231154"/>
                    </a:ext>
                  </a:extLst>
                </a:gridCol>
                <a:gridCol w="1134135">
                  <a:extLst>
                    <a:ext uri="{9D8B030D-6E8A-4147-A177-3AD203B41FA5}">
                      <a16:colId xmlns:a16="http://schemas.microsoft.com/office/drawing/2014/main" val="2386020737"/>
                    </a:ext>
                  </a:extLst>
                </a:gridCol>
                <a:gridCol w="1103486">
                  <a:extLst>
                    <a:ext uri="{9D8B030D-6E8A-4147-A177-3AD203B41FA5}">
                      <a16:colId xmlns:a16="http://schemas.microsoft.com/office/drawing/2014/main" val="4066688033"/>
                    </a:ext>
                  </a:extLst>
                </a:gridCol>
                <a:gridCol w="1134135">
                  <a:extLst>
                    <a:ext uri="{9D8B030D-6E8A-4147-A177-3AD203B41FA5}">
                      <a16:colId xmlns:a16="http://schemas.microsoft.com/office/drawing/2014/main" val="1278926347"/>
                    </a:ext>
                  </a:extLst>
                </a:gridCol>
                <a:gridCol w="1134135">
                  <a:extLst>
                    <a:ext uri="{9D8B030D-6E8A-4147-A177-3AD203B41FA5}">
                      <a16:colId xmlns:a16="http://schemas.microsoft.com/office/drawing/2014/main" val="2106789296"/>
                    </a:ext>
                  </a:extLst>
                </a:gridCol>
                <a:gridCol w="1134135">
                  <a:extLst>
                    <a:ext uri="{9D8B030D-6E8A-4147-A177-3AD203B41FA5}">
                      <a16:colId xmlns:a16="http://schemas.microsoft.com/office/drawing/2014/main" val="2058561976"/>
                    </a:ext>
                  </a:extLst>
                </a:gridCol>
              </a:tblGrid>
              <a:tr h="594651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8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s-CL" sz="1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2285" marR="139371" marT="139371" marB="13937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8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</a:t>
                      </a:r>
                      <a:endParaRPr lang="es-CL" sz="1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2285" marR="139371" marT="139371" marB="13937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8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es-CL" sz="1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2285" marR="139371" marT="139371" marB="13937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8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X</a:t>
                      </a:r>
                      <a:endParaRPr lang="es-CL" sz="1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2285" marR="139371" marT="139371" marB="13937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8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Y</a:t>
                      </a:r>
                      <a:endParaRPr lang="es-CL" sz="1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2285" marR="139371" marT="139371" marB="13937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8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</a:t>
                      </a:r>
                      <a:endParaRPr lang="es-CL" sz="1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2285" marR="139371" marT="139371" marB="13937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1243271"/>
                  </a:ext>
                </a:extLst>
              </a:tr>
              <a:tr h="495543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q0</a:t>
                      </a:r>
                      <a:endParaRPr lang="es-CL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2285" marR="120788" marT="120788" marB="1207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(q1,X,R)</a:t>
                      </a:r>
                      <a:endParaRPr lang="es-CL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2285" marR="120788" marT="120788" marB="1207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2285" marR="120788" marT="120788" marB="1207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2285" marR="120788" marT="120788" marB="1207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2285" marR="120788" marT="120788" marB="1207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2285" marR="120788" marT="120788" marB="1207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725418"/>
                  </a:ext>
                </a:extLst>
              </a:tr>
              <a:tr h="495543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q1</a:t>
                      </a:r>
                      <a:endParaRPr lang="es-CL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2285" marR="120788" marT="120788" marB="1207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(q2,X,R)</a:t>
                      </a:r>
                      <a:endParaRPr lang="es-CL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2285" marR="120788" marT="120788" marB="1207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2285" marR="120788" marT="120788" marB="1207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2285" marR="120788" marT="120788" marB="1207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2285" marR="120788" marT="120788" marB="1207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2285" marR="120788" marT="120788" marB="1207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283047"/>
                  </a:ext>
                </a:extLst>
              </a:tr>
              <a:tr h="495543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q2</a:t>
                      </a:r>
                      <a:endParaRPr lang="es-CL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2285" marR="120788" marT="120788" marB="1207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(q2,0,R)</a:t>
                      </a:r>
                      <a:endParaRPr lang="es-CL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2285" marR="120788" marT="120788" marB="1207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(q3,Y,L)</a:t>
                      </a:r>
                      <a:endParaRPr lang="es-CL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2285" marR="120788" marT="120788" marB="1207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2285" marR="120788" marT="120788" marB="1207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(q2,Y,R)</a:t>
                      </a:r>
                      <a:endParaRPr lang="es-CL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2285" marR="120788" marT="120788" marB="1207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2285" marR="120788" marT="120788" marB="1207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977272"/>
                  </a:ext>
                </a:extLst>
              </a:tr>
              <a:tr h="495543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q3</a:t>
                      </a:r>
                      <a:endParaRPr lang="es-CL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2285" marR="120788" marT="120788" marB="1207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(q3,0,L)</a:t>
                      </a:r>
                      <a:endParaRPr lang="es-CL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2285" marR="120788" marT="120788" marB="1207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2285" marR="120788" marT="120788" marB="1207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(q4,X,R)</a:t>
                      </a:r>
                      <a:endParaRPr lang="es-CL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2285" marR="120788" marT="120788" marB="1207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(q3,Y,L)</a:t>
                      </a:r>
                      <a:endParaRPr lang="es-CL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2285" marR="120788" marT="120788" marB="1207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2285" marR="120788" marT="120788" marB="1207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460084"/>
                  </a:ext>
                </a:extLst>
              </a:tr>
              <a:tr h="495543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q4</a:t>
                      </a:r>
                      <a:endParaRPr lang="es-CL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2285" marR="120788" marT="120788" marB="1207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(q1,x,R)</a:t>
                      </a:r>
                      <a:endParaRPr lang="es-CL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2285" marR="120788" marT="120788" marB="1207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2285" marR="120788" marT="120788" marB="1207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2285" marR="120788" marT="120788" marB="1207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(q4,y,R)</a:t>
                      </a:r>
                      <a:endParaRPr lang="es-CL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2285" marR="120788" marT="120788" marB="1207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(q5,B,R)</a:t>
                      </a:r>
                      <a:endParaRPr lang="es-CL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2285" marR="120788" marT="120788" marB="1207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49892"/>
                  </a:ext>
                </a:extLst>
              </a:tr>
              <a:tr h="495543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q5</a:t>
                      </a:r>
                      <a:endParaRPr lang="es-CL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2285" marR="120788" marT="120788" marB="1207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2285" marR="120788" marT="120788" marB="1207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2285" marR="120788" marT="120788" marB="1207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2285" marR="120788" marT="120788" marB="1207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2285" marR="120788" marT="120788" marB="1207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2285" marR="120788" marT="120788" marB="1207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193896"/>
                  </a:ext>
                </a:extLst>
              </a:tr>
            </a:tbl>
          </a:graphicData>
        </a:graphic>
      </p:graphicFrame>
      <p:pic>
        <p:nvPicPr>
          <p:cNvPr id="11" name="Imagen 10" descr="Pizarrón blanco con texto en letras negras sobre fondo blanco&#10;&#10;Descripción generada automáticamente con confianza media">
            <a:extLst>
              <a:ext uri="{FF2B5EF4-FFF2-40B4-BE49-F238E27FC236}">
                <a16:creationId xmlns:a16="http://schemas.microsoft.com/office/drawing/2014/main" id="{00593BD2-8BA4-01FA-0573-F296976E36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73" y="2081352"/>
            <a:ext cx="4959094" cy="467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829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13D87DD-E20F-9ED9-24B9-125989774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L = {w </a:t>
            </a:r>
            <a:r>
              <a:rPr lang="es-ES_tradnl" dirty="0">
                <a:sym typeface="Symbol"/>
              </a:rPr>
              <a:t></a:t>
            </a:r>
            <a:r>
              <a:rPr lang="es-ES_tradnl" dirty="0"/>
              <a:t> (0+1+2)* / C</a:t>
            </a:r>
            <a:r>
              <a:rPr lang="es-ES_tradnl" baseline="-25000" dirty="0"/>
              <a:t>0</a:t>
            </a:r>
            <a:r>
              <a:rPr lang="es-ES_tradnl" dirty="0"/>
              <a:t>(w) = C</a:t>
            </a:r>
            <a:r>
              <a:rPr lang="es-ES_tradnl" baseline="-25000" dirty="0"/>
              <a:t>1</a:t>
            </a:r>
            <a:r>
              <a:rPr lang="es-ES_tradnl" dirty="0"/>
              <a:t>(w) + C</a:t>
            </a:r>
            <a:r>
              <a:rPr lang="es-ES_tradnl" baseline="-25000" dirty="0"/>
              <a:t>2</a:t>
            </a:r>
            <a:r>
              <a:rPr lang="es-ES_tradnl" dirty="0"/>
              <a:t>(w)}</a:t>
            </a:r>
            <a:br>
              <a:rPr lang="es-ES" dirty="0"/>
            </a:br>
            <a:endParaRPr lang="es-CL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5B7E52A5-83BE-6585-52E2-6668CCF06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cantidad de ceros debe de ser igual a la suma de la cantidad de unos y de la cantidad de 2.</a:t>
            </a:r>
          </a:p>
          <a:p>
            <a:r>
              <a:rPr lang="es-ES" dirty="0"/>
              <a:t>Los 0,1 y 2 pueden ir en cualquier posición, además el lenguaje acepta el 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vacio</a:t>
            </a:r>
            <a:r>
              <a:rPr lang="es-ES" dirty="0"/>
              <a:t>.</a:t>
            </a:r>
            <a:endParaRPr lang="es-CL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94AC9F5-5CDF-C0F1-0465-0CB7945FF5FB}"/>
              </a:ext>
            </a:extLst>
          </p:cNvPr>
          <p:cNvSpPr txBox="1"/>
          <p:nvPr/>
        </p:nvSpPr>
        <p:spPr>
          <a:xfrm>
            <a:off x="10629900" y="753228"/>
            <a:ext cx="129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200" dirty="0">
                <a:solidFill>
                  <a:schemeClr val="bg1"/>
                </a:solidFill>
                <a:latin typeface="+mj-lt"/>
              </a:rPr>
              <a:t>2.</a:t>
            </a:r>
            <a:endParaRPr lang="es-CL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535787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78128E-6A38-6D28-30D9-9500A80DC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s-ES" sz="2400"/>
              <a:t>Una posible solución</a:t>
            </a:r>
            <a:endParaRPr lang="es-CL" sz="240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E049EF31-0CC4-2CA4-88CA-2E31F5C2D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76953"/>
              </p:ext>
            </p:extLst>
          </p:nvPr>
        </p:nvGraphicFramePr>
        <p:xfrm>
          <a:off x="5276090" y="1145295"/>
          <a:ext cx="6303137" cy="4536934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659902">
                  <a:extLst>
                    <a:ext uri="{9D8B030D-6E8A-4147-A177-3AD203B41FA5}">
                      <a16:colId xmlns:a16="http://schemas.microsoft.com/office/drawing/2014/main" val="698084189"/>
                    </a:ext>
                  </a:extLst>
                </a:gridCol>
                <a:gridCol w="1128647">
                  <a:extLst>
                    <a:ext uri="{9D8B030D-6E8A-4147-A177-3AD203B41FA5}">
                      <a16:colId xmlns:a16="http://schemas.microsoft.com/office/drawing/2014/main" val="3239683352"/>
                    </a:ext>
                  </a:extLst>
                </a:gridCol>
                <a:gridCol w="1128647">
                  <a:extLst>
                    <a:ext uri="{9D8B030D-6E8A-4147-A177-3AD203B41FA5}">
                      <a16:colId xmlns:a16="http://schemas.microsoft.com/office/drawing/2014/main" val="3803709297"/>
                    </a:ext>
                  </a:extLst>
                </a:gridCol>
                <a:gridCol w="1128647">
                  <a:extLst>
                    <a:ext uri="{9D8B030D-6E8A-4147-A177-3AD203B41FA5}">
                      <a16:colId xmlns:a16="http://schemas.microsoft.com/office/drawing/2014/main" val="3062176571"/>
                    </a:ext>
                  </a:extLst>
                </a:gridCol>
                <a:gridCol w="1128647">
                  <a:extLst>
                    <a:ext uri="{9D8B030D-6E8A-4147-A177-3AD203B41FA5}">
                      <a16:colId xmlns:a16="http://schemas.microsoft.com/office/drawing/2014/main" val="4005553813"/>
                    </a:ext>
                  </a:extLst>
                </a:gridCol>
                <a:gridCol w="1128647">
                  <a:extLst>
                    <a:ext uri="{9D8B030D-6E8A-4147-A177-3AD203B41FA5}">
                      <a16:colId xmlns:a16="http://schemas.microsoft.com/office/drawing/2014/main" val="2432159009"/>
                    </a:ext>
                  </a:extLst>
                </a:gridCol>
              </a:tblGrid>
              <a:tr h="591774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8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s-CL" sz="1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1161" marR="138697" marT="138697" marB="13869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8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</a:t>
                      </a:r>
                      <a:endParaRPr lang="es-CL" sz="1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1161" marR="138697" marT="138697" marB="13869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8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es-CL" sz="1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1161" marR="138697" marT="138697" marB="13869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</a:t>
                      </a:r>
                      <a:endParaRPr lang="es-CL" sz="1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1161" marR="138697" marT="138697" marB="1386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8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X</a:t>
                      </a:r>
                      <a:endParaRPr lang="es-CL" sz="1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1161" marR="138697" marT="138697" marB="13869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8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</a:t>
                      </a:r>
                      <a:endParaRPr lang="es-CL" sz="1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1161" marR="138697" marT="138697" marB="13869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4945651"/>
                  </a:ext>
                </a:extLst>
              </a:tr>
              <a:tr h="493145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q0</a:t>
                      </a:r>
                      <a:endParaRPr lang="es-CL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1161" marR="120204" marT="120204" marB="12020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(q1,B,R)</a:t>
                      </a:r>
                      <a:endParaRPr lang="es-CL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1161" marR="120204" marT="120204" marB="12020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(q4,B,R)</a:t>
                      </a:r>
                      <a:endParaRPr lang="es-CL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1161" marR="120204" marT="120204" marB="12020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(q4,B,R)</a:t>
                      </a:r>
                      <a:endParaRPr lang="es-CL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1161" marR="120204" marT="120204" marB="12020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1161" marR="120204" marT="120204" marB="12020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1161" marR="120204" marT="120204" marB="12020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832290"/>
                  </a:ext>
                </a:extLst>
              </a:tr>
              <a:tr h="493145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q1</a:t>
                      </a:r>
                      <a:endParaRPr lang="es-CL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1161" marR="120204" marT="120204" marB="12020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(q1,0,R)</a:t>
                      </a:r>
                      <a:endParaRPr lang="es-CL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1161" marR="120204" marT="120204" marB="12020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(q2,X,L)</a:t>
                      </a:r>
                      <a:endParaRPr lang="es-CL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1161" marR="120204" marT="120204" marB="12020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(q2,X,L)</a:t>
                      </a:r>
                      <a:endParaRPr lang="es-CL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1161" marR="120204" marT="120204" marB="12020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(q1,X,R)</a:t>
                      </a:r>
                      <a:endParaRPr lang="es-CL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1161" marR="120204" marT="120204" marB="12020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1161" marR="120204" marT="120204" marB="12020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661326"/>
                  </a:ext>
                </a:extLst>
              </a:tr>
              <a:tr h="493145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q2</a:t>
                      </a:r>
                      <a:endParaRPr lang="es-CL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1161" marR="120204" marT="120204" marB="12020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(q2,0,L)</a:t>
                      </a:r>
                      <a:endParaRPr lang="es-CL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1161" marR="120204" marT="120204" marB="12020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1161" marR="120204" marT="120204" marB="12020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1161" marR="120204" marT="120204" marB="12020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(q2,X,L)</a:t>
                      </a:r>
                      <a:endParaRPr lang="es-CL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1161" marR="120204" marT="120204" marB="12020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(q3,B,R)</a:t>
                      </a:r>
                      <a:endParaRPr lang="es-CL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1161" marR="120204" marT="120204" marB="12020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299001"/>
                  </a:ext>
                </a:extLst>
              </a:tr>
              <a:tr h="493145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q3</a:t>
                      </a:r>
                      <a:endParaRPr lang="es-CL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1161" marR="120204" marT="120204" marB="12020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(q1,B,R)</a:t>
                      </a:r>
                      <a:endParaRPr lang="es-CL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1161" marR="120204" marT="120204" marB="12020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1161" marR="120204" marT="120204" marB="12020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1161" marR="120204" marT="120204" marB="12020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(q3,X,R)</a:t>
                      </a:r>
                      <a:endParaRPr lang="es-CL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1161" marR="120204" marT="120204" marB="12020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(q7,B,R)</a:t>
                      </a:r>
                      <a:endParaRPr lang="es-CL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1161" marR="120204" marT="120204" marB="12020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854256"/>
                  </a:ext>
                </a:extLst>
              </a:tr>
              <a:tr h="493145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q4</a:t>
                      </a:r>
                      <a:endParaRPr lang="es-CL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1161" marR="120204" marT="120204" marB="12020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(q5,X,L)</a:t>
                      </a:r>
                      <a:endParaRPr lang="es-CL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1161" marR="120204" marT="120204" marB="12020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(q4,1,R)</a:t>
                      </a:r>
                      <a:endParaRPr lang="es-CL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1161" marR="120204" marT="120204" marB="12020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(q4,2,R)</a:t>
                      </a:r>
                      <a:endParaRPr lang="es-CL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1161" marR="120204" marT="120204" marB="12020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(q4,X,R)</a:t>
                      </a:r>
                      <a:endParaRPr lang="es-CL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1161" marR="120204" marT="120204" marB="12020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1161" marR="120204" marT="120204" marB="12020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312534"/>
                  </a:ext>
                </a:extLst>
              </a:tr>
              <a:tr h="493145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q5</a:t>
                      </a:r>
                      <a:endParaRPr lang="es-CL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1161" marR="120204" marT="120204" marB="12020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1161" marR="120204" marT="120204" marB="12020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(q5,1,L)</a:t>
                      </a:r>
                      <a:endParaRPr lang="es-CL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1161" marR="120204" marT="120204" marB="12020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(q5,2,L)</a:t>
                      </a:r>
                      <a:endParaRPr lang="es-CL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1161" marR="120204" marT="120204" marB="12020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(q5,X,L)</a:t>
                      </a:r>
                      <a:endParaRPr lang="es-CL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1161" marR="120204" marT="120204" marB="12020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(q6,B,R)</a:t>
                      </a:r>
                      <a:endParaRPr lang="es-CL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1161" marR="120204" marT="120204" marB="12020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550186"/>
                  </a:ext>
                </a:extLst>
              </a:tr>
              <a:tr h="493145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q6</a:t>
                      </a:r>
                      <a:endParaRPr lang="es-CL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1161" marR="120204" marT="120204" marB="12020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1161" marR="120204" marT="120204" marB="12020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(q4,B,R)</a:t>
                      </a:r>
                      <a:endParaRPr lang="es-CL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1161" marR="120204" marT="120204" marB="12020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(q4,B,R)</a:t>
                      </a:r>
                      <a:endParaRPr lang="es-CL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1161" marR="120204" marT="120204" marB="12020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(q6,X,R)</a:t>
                      </a:r>
                      <a:endParaRPr lang="es-CL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1161" marR="120204" marT="120204" marB="12020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(q7,B,R)</a:t>
                      </a:r>
                      <a:endParaRPr lang="es-CL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1161" marR="120204" marT="120204" marB="12020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030417"/>
                  </a:ext>
                </a:extLst>
              </a:tr>
              <a:tr h="493145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q7</a:t>
                      </a:r>
                      <a:endParaRPr lang="es-CL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1161" marR="120204" marT="120204" marB="12020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1161" marR="120204" marT="120204" marB="12020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1161" marR="120204" marT="120204" marB="12020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1161" marR="120204" marT="120204" marB="12020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1161" marR="120204" marT="120204" marB="12020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1161" marR="120204" marT="120204" marB="12020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169731"/>
                  </a:ext>
                </a:extLst>
              </a:tr>
            </a:tbl>
          </a:graphicData>
        </a:graphic>
      </p:graphicFrame>
      <p:pic>
        <p:nvPicPr>
          <p:cNvPr id="13" name="Marcador de contenido 8" descr="Un dibujo de un pizarrón blanco&#10;&#10;Descripción generada automáticamente con confianza baja">
            <a:extLst>
              <a:ext uri="{FF2B5EF4-FFF2-40B4-BE49-F238E27FC236}">
                <a16:creationId xmlns:a16="http://schemas.microsoft.com/office/drawing/2014/main" id="{360051F3-9B64-CA82-CF0A-597C43FF8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b="45567"/>
          <a:stretch/>
        </p:blipFill>
        <p:spPr>
          <a:xfrm>
            <a:off x="255640" y="2070134"/>
            <a:ext cx="4560804" cy="4413481"/>
          </a:xfrm>
        </p:spPr>
      </p:pic>
    </p:spTree>
    <p:extLst>
      <p:ext uri="{BB962C8B-B14F-4D97-AF65-F5344CB8AC3E}">
        <p14:creationId xmlns:p14="http://schemas.microsoft.com/office/powerpoint/2010/main" val="33248019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8141ACC-483B-6B04-4806-59C4719CD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Describir una MT para cada lenguaje</a:t>
            </a:r>
            <a:endParaRPr lang="es-CL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55F82C0-DA7C-9DC2-F7EE-FA0FB2EE9654}"/>
              </a:ext>
            </a:extLst>
          </p:cNvPr>
          <p:cNvSpPr txBox="1"/>
          <p:nvPr/>
        </p:nvSpPr>
        <p:spPr>
          <a:xfrm>
            <a:off x="680321" y="1971675"/>
            <a:ext cx="828270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dirty="0"/>
              <a:t>L = {</a:t>
            </a:r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s-ES" sz="2400" baseline="300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 0</a:t>
            </a:r>
            <a:r>
              <a:rPr lang="es-ES" sz="2400" baseline="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 1</a:t>
            </a:r>
            <a:r>
              <a:rPr lang="es-ES" sz="2400" baseline="300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 0</a:t>
            </a:r>
            <a:r>
              <a:rPr lang="es-ES" sz="2400" baseline="30000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/ m, n ≥ 0</a:t>
            </a:r>
            <a:r>
              <a:rPr lang="es-ES" sz="2400" dirty="0"/>
              <a:t>}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dirty="0"/>
              <a:t>L = {0</a:t>
            </a:r>
            <a:r>
              <a:rPr lang="es-ES" sz="2400" baseline="30000" dirty="0"/>
              <a:t>n</a:t>
            </a:r>
            <a:r>
              <a:rPr lang="es-ES" sz="2400" dirty="0"/>
              <a:t>1</a:t>
            </a:r>
            <a:r>
              <a:rPr lang="es-ES" sz="2400" baseline="30000" dirty="0"/>
              <a:t>2n</a:t>
            </a:r>
            <a:r>
              <a:rPr lang="es-ES" sz="2400" dirty="0"/>
              <a:t>0</a:t>
            </a:r>
            <a:r>
              <a:rPr lang="es-ES" sz="2400" baseline="30000" dirty="0"/>
              <a:t>n</a:t>
            </a:r>
            <a:r>
              <a:rPr lang="es-ES" sz="2400" dirty="0"/>
              <a:t> / n &gt; 0}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dirty="0"/>
              <a:t>L = {0</a:t>
            </a:r>
            <a:r>
              <a:rPr lang="es-ES" sz="2400" baseline="30000" dirty="0"/>
              <a:t>n</a:t>
            </a:r>
            <a:r>
              <a:rPr lang="es-ES" sz="2400" dirty="0"/>
              <a:t>1</a:t>
            </a:r>
            <a:r>
              <a:rPr lang="es-ES" sz="2400" baseline="30000" dirty="0"/>
              <a:t>m</a:t>
            </a:r>
            <a:r>
              <a:rPr lang="es-ES" sz="2400" dirty="0"/>
              <a:t>0</a:t>
            </a:r>
            <a:r>
              <a:rPr lang="es-ES" sz="2400" baseline="30000" dirty="0"/>
              <a:t>n+m</a:t>
            </a:r>
            <a:r>
              <a:rPr lang="es-ES" sz="2400" dirty="0"/>
              <a:t> / </a:t>
            </a:r>
            <a:r>
              <a:rPr lang="es-ES" sz="2400" dirty="0" err="1"/>
              <a:t>n,m</a:t>
            </a:r>
            <a:r>
              <a:rPr lang="es-ES" sz="2400" dirty="0"/>
              <a:t> &gt;= 0}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dirty="0"/>
              <a:t>La cantidad de ceros sea mayor a la de unos.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dirty="0"/>
              <a:t>Que empiecen con 0, su segundo símbolo sea distinto al </a:t>
            </a:r>
            <a:r>
              <a:rPr lang="es-ES" sz="2400" dirty="0" err="1"/>
              <a:t>penúltimo,contenga</a:t>
            </a:r>
            <a:r>
              <a:rPr lang="es-ES" sz="2400" dirty="0"/>
              <a:t> el </a:t>
            </a:r>
            <a:r>
              <a:rPr lang="es-ES" sz="2400" dirty="0" err="1"/>
              <a:t>substring</a:t>
            </a:r>
            <a:r>
              <a:rPr lang="es-ES" sz="2400" dirty="0"/>
              <a:t> 11(una </a:t>
            </a:r>
            <a:r>
              <a:rPr lang="es-ES" sz="2400" dirty="0" err="1"/>
              <a:t>véz</a:t>
            </a:r>
            <a:r>
              <a:rPr lang="es-ES" sz="2400" dirty="0"/>
              <a:t>) y termine en 0. Solo usar blancos. Probar 0011010.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dirty="0"/>
              <a:t>Que los dos primeros símbolo sean iguales y los dos últimos </a:t>
            </a:r>
            <a:r>
              <a:rPr lang="es-ES" sz="2400" dirty="0" err="1"/>
              <a:t>símoblos</a:t>
            </a:r>
            <a:r>
              <a:rPr lang="es-ES" sz="2400" dirty="0"/>
              <a:t> sean distintos entre si, y que el largo del </a:t>
            </a:r>
            <a:r>
              <a:rPr lang="es-ES" sz="2400" dirty="0" err="1"/>
              <a:t>string</a:t>
            </a:r>
            <a:r>
              <a:rPr lang="es-ES" sz="2400" dirty="0"/>
              <a:t> sea par. Probar 000110.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7222857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B0ACA-5AF8-6689-4879-6E91C0B99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Links que pueden ayudar.</a:t>
            </a:r>
            <a:endParaRPr lang="es-CL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EB013D7-DC81-A012-26CF-E9579D47924F}"/>
              </a:ext>
            </a:extLst>
          </p:cNvPr>
          <p:cNvSpPr txBox="1"/>
          <p:nvPr/>
        </p:nvSpPr>
        <p:spPr>
          <a:xfrm>
            <a:off x="533399" y="2095500"/>
            <a:ext cx="96138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hlinkClick r:id="rId2"/>
              </a:rPr>
              <a:t>https://www.youtube.com/watch?v=PvLaPKPzq2I</a:t>
            </a:r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hlinkClick r:id="rId3"/>
              </a:rPr>
              <a:t>https://www.youtube.com/watch?v=GPSk9tRsK2I&amp;t=35s</a:t>
            </a:r>
            <a:r>
              <a:rPr lang="es-CL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hlinkClick r:id="rId4"/>
              </a:rPr>
              <a:t>https://www.youtube.com/watch?v=yFEdBR-rP9g&amp;ab_channel=NesoAcademy</a:t>
            </a:r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hlinkClick r:id="rId5"/>
              </a:rPr>
              <a:t>https://www.youtube.com/watch?v=D9eF_B8URnw&amp;ab_channel=NesoAcademy</a:t>
            </a:r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https://www.youtube.com/watch?v=cR4Re0YfoOo&amp;ab_channel=NesoAcademy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07373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73AFB1-75E3-7477-72F2-2B888FA89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Una MT es M = (Q, </a:t>
            </a:r>
            <a:r>
              <a:rPr lang="es-ES" dirty="0">
                <a:sym typeface="Symbol"/>
              </a:rPr>
              <a:t></a:t>
            </a:r>
            <a:r>
              <a:rPr lang="es-ES" dirty="0"/>
              <a:t>, </a:t>
            </a:r>
            <a:r>
              <a:rPr lang="es-ES" dirty="0">
                <a:sym typeface="Symbol"/>
              </a:rPr>
              <a:t></a:t>
            </a:r>
            <a:r>
              <a:rPr lang="es-ES" dirty="0"/>
              <a:t>, </a:t>
            </a:r>
            <a:r>
              <a:rPr lang="es-ES" dirty="0">
                <a:sym typeface="Symbol"/>
              </a:rPr>
              <a:t></a:t>
            </a:r>
            <a:r>
              <a:rPr lang="es-ES" dirty="0"/>
              <a:t>, q</a:t>
            </a:r>
            <a:r>
              <a:rPr lang="es-ES" baseline="-25000" dirty="0"/>
              <a:t>0</a:t>
            </a:r>
            <a:r>
              <a:rPr lang="es-ES" dirty="0"/>
              <a:t>, </a:t>
            </a:r>
            <a:r>
              <a:rPr lang="es-ES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s-ES" dirty="0"/>
              <a:t>, </a:t>
            </a:r>
            <a:r>
              <a:rPr lang="es-ES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s-ES" dirty="0"/>
              <a:t>)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18EBB3-1E83-FEDE-9B9A-B94E107C1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2298773"/>
            <a:ext cx="12075887" cy="3599316"/>
          </a:xfrm>
        </p:spPr>
        <p:txBody>
          <a:bodyPr>
            <a:normAutofit/>
          </a:bodyPr>
          <a:lstStyle/>
          <a:p>
            <a:r>
              <a:rPr lang="es-ES" sz="2800" dirty="0"/>
              <a:t>Q: es el conjunto de estados en los que puede estar el cabezal(finito).</a:t>
            </a:r>
            <a:endParaRPr lang="es-CL" sz="2800" dirty="0"/>
          </a:p>
          <a:p>
            <a:r>
              <a:rPr lang="es-ES" sz="2800" dirty="0">
                <a:sym typeface="Symbol"/>
              </a:rPr>
              <a:t></a:t>
            </a:r>
            <a:r>
              <a:rPr lang="es-ES" sz="2800" dirty="0"/>
              <a:t>: Los símbolos que se pueden escribir en la cinta.</a:t>
            </a:r>
            <a:endParaRPr lang="es-CL" sz="2800" dirty="0"/>
          </a:p>
          <a:p>
            <a:r>
              <a:rPr lang="es-ES" sz="28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s-ES" sz="2800" dirty="0"/>
              <a:t>: Símbolo blanco y pertenece a </a:t>
            </a:r>
            <a:r>
              <a:rPr lang="es-ES" sz="2800" dirty="0">
                <a:sym typeface="Symbol"/>
              </a:rPr>
              <a:t>.</a:t>
            </a:r>
            <a:endParaRPr lang="es-CL" sz="2800" dirty="0"/>
          </a:p>
          <a:p>
            <a:r>
              <a:rPr lang="es-ES" sz="2800" dirty="0">
                <a:sym typeface="Symbol"/>
              </a:rPr>
              <a:t></a:t>
            </a:r>
            <a:r>
              <a:rPr lang="es-ES" sz="2800" dirty="0"/>
              <a:t>: Los símbolos que se van a leer en la cinta y es subconjunto de </a:t>
            </a:r>
            <a:r>
              <a:rPr lang="es-ES" sz="2800" dirty="0">
                <a:sym typeface="Symbol"/>
              </a:rPr>
              <a:t>.</a:t>
            </a:r>
            <a:endParaRPr lang="es-CL" sz="2800" dirty="0"/>
          </a:p>
          <a:p>
            <a:r>
              <a:rPr lang="es-ES" sz="2800" dirty="0"/>
              <a:t>q</a:t>
            </a:r>
            <a:r>
              <a:rPr lang="es-ES" sz="2800" baseline="-25000" dirty="0"/>
              <a:t>0</a:t>
            </a:r>
            <a:r>
              <a:rPr lang="es-ES" sz="2800" dirty="0"/>
              <a:t>: Estado inicial.</a:t>
            </a:r>
          </a:p>
          <a:p>
            <a:r>
              <a:rPr lang="es-ES" sz="28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s-ES" sz="2800" dirty="0"/>
              <a:t>: Conjunto de estados finales y es subconjunto de Q.</a:t>
            </a:r>
            <a:endParaRPr lang="es-ES" sz="2800" dirty="0">
              <a:sym typeface="Symbol"/>
            </a:endParaRPr>
          </a:p>
          <a:p>
            <a:r>
              <a:rPr lang="es-ES" sz="2800" dirty="0">
                <a:sym typeface="Symbol"/>
              </a:rPr>
              <a:t></a:t>
            </a:r>
            <a:r>
              <a:rPr lang="es-ES" sz="2800" dirty="0"/>
              <a:t>:Función de transición, representa Q X </a:t>
            </a:r>
            <a:r>
              <a:rPr lang="es-ES" sz="2800" dirty="0">
                <a:sym typeface="Symbol"/>
              </a:rPr>
              <a:t> X {L,R}.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3499432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9693EF-0CE5-C884-4284-7930C574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Considerar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57B01-6E58-034E-48A0-B3E3590F5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Una máquina de Turing solo acepta un </a:t>
            </a:r>
            <a:r>
              <a:rPr lang="es-ES" dirty="0" err="1"/>
              <a:t>string</a:t>
            </a:r>
            <a:r>
              <a:rPr lang="es-ES" dirty="0"/>
              <a:t> si es que se ha leído por completo y este cumple las condiciones dadas.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02133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E25B4-6EAB-8CBB-050E-5D6309187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 y Ejercicios.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821613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AAF86B-BAAA-FAD7-3F56-52929A8B8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Sea L= {0</a:t>
            </a:r>
            <a:r>
              <a:rPr lang="es-ES" baseline="30000" dirty="0"/>
              <a:t>n</a:t>
            </a:r>
            <a:r>
              <a:rPr lang="es-ES" dirty="0"/>
              <a:t>1</a:t>
            </a:r>
            <a:r>
              <a:rPr lang="es-ES" baseline="30000" dirty="0"/>
              <a:t>n</a:t>
            </a:r>
            <a:r>
              <a:rPr lang="es-ES" dirty="0"/>
              <a:t> / n &gt; 0} 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B639CD-632F-6712-D169-504CECFE9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sz="2800" dirty="0"/>
              <a:t>1-. ¿Qué me dice el lenguaje? </a:t>
            </a:r>
          </a:p>
          <a:p>
            <a:pPr lvl="1"/>
            <a:r>
              <a:rPr lang="es-ES" sz="2400" dirty="0"/>
              <a:t>-La cantidad de ceros debe ser igual a la cantidad de unos.</a:t>
            </a:r>
          </a:p>
          <a:p>
            <a:pPr lvl="1"/>
            <a:r>
              <a:rPr lang="es-ES" sz="2400" dirty="0"/>
              <a:t>L={01,0011,000111…].</a:t>
            </a:r>
          </a:p>
          <a:p>
            <a:r>
              <a:rPr lang="es-ES" sz="2800" dirty="0"/>
              <a:t>2-.Elegir una estrategia para construir la MT.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360E404-8A0C-BB1C-8DA4-E393BF56E01E}"/>
              </a:ext>
            </a:extLst>
          </p:cNvPr>
          <p:cNvSpPr txBox="1"/>
          <p:nvPr/>
        </p:nvSpPr>
        <p:spPr>
          <a:xfrm>
            <a:off x="10629900" y="753228"/>
            <a:ext cx="1562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200" dirty="0">
                <a:solidFill>
                  <a:schemeClr val="bg1"/>
                </a:solidFill>
                <a:latin typeface="+mj-lt"/>
              </a:rPr>
              <a:t>Ej.</a:t>
            </a:r>
            <a:endParaRPr lang="es-CL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08755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BF2D50-9278-DBCB-4B02-F651EC043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Estrategia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5D0BBE-6339-C043-8079-A7234CF57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Bien sabemos que la cantidad de ceros debe ser igual a la cantidad de unos y también que los unos van después de los ceros(importante).</a:t>
            </a:r>
          </a:p>
          <a:p>
            <a:r>
              <a:rPr lang="es-ES" dirty="0"/>
              <a:t>Dada las condiciones la estrategia será primero leer el primer 0, marcarlo con una ‘X’ y luego ir ‘buscando’ por la cinta el primer 1 que encuentre para marcarlo con una ‘Y’, ’volver’ en la cinta hasta encontrar la ‘X’(de esta manera sabemos que fue el primer símbolo o el último cero marcado) para luego leer el símbolo que está a la derecha de este y evaluar lo siguiente:</a:t>
            </a:r>
          </a:p>
          <a:p>
            <a:pPr lvl="1"/>
            <a:r>
              <a:rPr lang="es-ES" dirty="0"/>
              <a:t>1-. Si el símbolo es un 0 repetimos el proceso, es decir marcamos con la ‘X’ y si en este caso al buscar el siguiente 1 encontramos ‘B’ quiere decir que se acabó la cinta por lo tanto la MT no acepta el </a:t>
            </a:r>
            <a:r>
              <a:rPr lang="es-ES" dirty="0" err="1"/>
              <a:t>string</a:t>
            </a:r>
            <a:r>
              <a:rPr lang="es-ES" dirty="0"/>
              <a:t> ya que estaría aceptando un </a:t>
            </a:r>
            <a:r>
              <a:rPr lang="es-ES" dirty="0" err="1"/>
              <a:t>string</a:t>
            </a:r>
            <a:r>
              <a:rPr lang="es-ES" dirty="0"/>
              <a:t> que no tiene la misma cantidad de cero que de unos.</a:t>
            </a:r>
          </a:p>
          <a:p>
            <a:pPr lvl="1"/>
            <a:r>
              <a:rPr lang="es-ES" dirty="0"/>
              <a:t>2-.Si el símbolo es una ‘Y’ quiere decir que ya hemos leído todos los ceros y ahora hay que buscar si es que hay unos a la derecha, por lo tanto ‘buscamos’ yendo hacia la derecha y si encuentra un 1, la MT no acepta el </a:t>
            </a:r>
            <a:r>
              <a:rPr lang="es-ES" dirty="0" err="1"/>
              <a:t>string</a:t>
            </a:r>
            <a:r>
              <a:rPr lang="es-ES" dirty="0"/>
              <a:t>, caso contrario si encuentra un ‘B’ ya que en ese caso si aceptaría el </a:t>
            </a:r>
            <a:r>
              <a:rPr lang="es-ES" dirty="0" err="1"/>
              <a:t>string</a:t>
            </a:r>
            <a:r>
              <a:rPr lang="es-ES" dirty="0"/>
              <a:t>, ya que la cantidad ‘X’ es igual a la cantidad de ‘Y’.</a:t>
            </a:r>
          </a:p>
        </p:txBody>
      </p:sp>
    </p:spTree>
    <p:extLst>
      <p:ext uri="{BB962C8B-B14F-4D97-AF65-F5344CB8AC3E}">
        <p14:creationId xmlns:p14="http://schemas.microsoft.com/office/powerpoint/2010/main" val="1126839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35AF2D-474B-066E-B3D0-7729F758D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MT (Estados)</a:t>
            </a:r>
            <a:endParaRPr lang="es-CL" dirty="0"/>
          </a:p>
        </p:txBody>
      </p:sp>
      <p:pic>
        <p:nvPicPr>
          <p:cNvPr id="5" name="Marcador de contenido 4" descr="Pizarrón blanco con texto en letras negras sobre fondo blanco&#10;&#10;Descripción generada automáticamente con confianza media">
            <a:extLst>
              <a:ext uri="{FF2B5EF4-FFF2-40B4-BE49-F238E27FC236}">
                <a16:creationId xmlns:a16="http://schemas.microsoft.com/office/drawing/2014/main" id="{55E353D3-B62F-D186-02A8-B41BEA527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464" r="-1"/>
          <a:stretch/>
        </p:blipFill>
        <p:spPr>
          <a:xfrm>
            <a:off x="4876800" y="573351"/>
            <a:ext cx="5676362" cy="6284649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1810C34-24AA-A9EF-53A8-7B4ACEEB6FE4}"/>
              </a:ext>
            </a:extLst>
          </p:cNvPr>
          <p:cNvSpPr txBox="1"/>
          <p:nvPr/>
        </p:nvSpPr>
        <p:spPr>
          <a:xfrm>
            <a:off x="76200" y="2133600"/>
            <a:ext cx="5108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(A,B,C)</a:t>
            </a:r>
          </a:p>
          <a:p>
            <a:r>
              <a:rPr lang="es-ES" dirty="0"/>
              <a:t>A:El Símbolo que lee el cabezal.</a:t>
            </a:r>
          </a:p>
          <a:p>
            <a:r>
              <a:rPr lang="es-ES" dirty="0"/>
              <a:t>B:Lo que escribe el cabezal en la celda leída.</a:t>
            </a:r>
          </a:p>
          <a:p>
            <a:r>
              <a:rPr lang="es-ES" dirty="0"/>
              <a:t>C:La dirección a la que irá (L o R).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241996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DC549-9AD8-72A2-E045-B35F2D745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MT (Tabla de transiciones)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D854DDFA-7536-C058-F539-1551E1CCAD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5070655"/>
              </p:ext>
            </p:extLst>
          </p:nvPr>
        </p:nvGraphicFramePr>
        <p:xfrm>
          <a:off x="680321" y="1952298"/>
          <a:ext cx="9730506" cy="1337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1751">
                  <a:extLst>
                    <a:ext uri="{9D8B030D-6E8A-4147-A177-3AD203B41FA5}">
                      <a16:colId xmlns:a16="http://schemas.microsoft.com/office/drawing/2014/main" val="3615613090"/>
                    </a:ext>
                  </a:extLst>
                </a:gridCol>
                <a:gridCol w="1621751">
                  <a:extLst>
                    <a:ext uri="{9D8B030D-6E8A-4147-A177-3AD203B41FA5}">
                      <a16:colId xmlns:a16="http://schemas.microsoft.com/office/drawing/2014/main" val="995246375"/>
                    </a:ext>
                  </a:extLst>
                </a:gridCol>
                <a:gridCol w="1621751">
                  <a:extLst>
                    <a:ext uri="{9D8B030D-6E8A-4147-A177-3AD203B41FA5}">
                      <a16:colId xmlns:a16="http://schemas.microsoft.com/office/drawing/2014/main" val="4159052313"/>
                    </a:ext>
                  </a:extLst>
                </a:gridCol>
                <a:gridCol w="1621751">
                  <a:extLst>
                    <a:ext uri="{9D8B030D-6E8A-4147-A177-3AD203B41FA5}">
                      <a16:colId xmlns:a16="http://schemas.microsoft.com/office/drawing/2014/main" val="3308024077"/>
                    </a:ext>
                  </a:extLst>
                </a:gridCol>
                <a:gridCol w="1621751">
                  <a:extLst>
                    <a:ext uri="{9D8B030D-6E8A-4147-A177-3AD203B41FA5}">
                      <a16:colId xmlns:a16="http://schemas.microsoft.com/office/drawing/2014/main" val="486759216"/>
                    </a:ext>
                  </a:extLst>
                </a:gridCol>
                <a:gridCol w="1621751">
                  <a:extLst>
                    <a:ext uri="{9D8B030D-6E8A-4147-A177-3AD203B41FA5}">
                      <a16:colId xmlns:a16="http://schemas.microsoft.com/office/drawing/2014/main" val="1529983588"/>
                    </a:ext>
                  </a:extLst>
                </a:gridCol>
              </a:tblGrid>
              <a:tr h="73046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 </a:t>
                      </a:r>
                      <a:r>
                        <a:rPr lang="es-ES" sz="1400" dirty="0">
                          <a:sym typeface="Symbol"/>
                        </a:rPr>
                        <a:t>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0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1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X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Y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B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1936386"/>
                  </a:ext>
                </a:extLst>
              </a:tr>
              <a:tr h="73046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q0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 dirty="0">
                          <a:effectLst/>
                        </a:rPr>
                        <a:t>(q1,X,R)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2527918"/>
                  </a:ext>
                </a:extLst>
              </a:tr>
              <a:tr h="73046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q1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(q1,0,R)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(q2,Y,L)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 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(q1,Y,R)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97275330"/>
                  </a:ext>
                </a:extLst>
              </a:tr>
              <a:tr h="73046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>
                          <a:effectLst/>
                        </a:rPr>
                        <a:t>q2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 dirty="0">
                          <a:effectLst/>
                        </a:rPr>
                        <a:t>(q2,0,L)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(q3,X,R)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(q2,Y,L)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1310068"/>
                  </a:ext>
                </a:extLst>
              </a:tr>
              <a:tr h="99112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q3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(q1,X,R)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(q3,Y,R)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(q4,B,R)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7678968"/>
                  </a:ext>
                </a:extLst>
              </a:tr>
              <a:tr h="73046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q4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>
                          <a:effectLst/>
                        </a:rPr>
                        <a:t>-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 dirty="0">
                          <a:effectLst/>
                        </a:rPr>
                        <a:t>-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7847460"/>
                  </a:ext>
                </a:extLst>
              </a:tr>
            </a:tbl>
          </a:graphicData>
        </a:graphic>
      </p:graphicFrame>
      <p:sp>
        <p:nvSpPr>
          <p:cNvPr id="5" name="Globo: flecha hacia abajo 4">
            <a:extLst>
              <a:ext uri="{FF2B5EF4-FFF2-40B4-BE49-F238E27FC236}">
                <a16:creationId xmlns:a16="http://schemas.microsoft.com/office/drawing/2014/main" id="{8E2D1BFC-D5F7-1237-3969-B82E7A836978}"/>
              </a:ext>
            </a:extLst>
          </p:cNvPr>
          <p:cNvSpPr/>
          <p:nvPr/>
        </p:nvSpPr>
        <p:spPr>
          <a:xfrm>
            <a:off x="1208088" y="3861107"/>
            <a:ext cx="1157288" cy="844243"/>
          </a:xfrm>
          <a:prstGeom prst="downArrow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4" name="AutoShape 2">
            <a:extLst>
              <a:ext uri="{FF2B5EF4-FFF2-40B4-BE49-F238E27FC236}">
                <a16:creationId xmlns:a16="http://schemas.microsoft.com/office/drawing/2014/main" id="{22207078-F85E-CFD8-3731-CDDF1D56256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200150" y="4821238"/>
            <a:ext cx="81629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778A9208-7104-8B15-0CEB-86B35EBC9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088" y="4845050"/>
            <a:ext cx="1160463" cy="368300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2F5D9A5B-40FF-DEEB-CCE3-1FBABFBF2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8550" y="4845050"/>
            <a:ext cx="1162050" cy="368300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8FB4263D-33C0-FD49-481A-E7CE6EFC9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0600" y="4845050"/>
            <a:ext cx="1160463" cy="368300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D5D7C5A1-E3ED-61BF-3EC1-781064613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1063" y="4845050"/>
            <a:ext cx="1162050" cy="368300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CEDF14A3-86B8-F220-E65E-2B8FB79B5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3113" y="4845050"/>
            <a:ext cx="1162050" cy="368300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2DF3AC00-1945-7097-0620-33DD9CBB0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5163" y="4845050"/>
            <a:ext cx="1160463" cy="368300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FD433ADC-7BB8-A170-1A6F-6DF5FD88E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5625" y="4845050"/>
            <a:ext cx="1162050" cy="368300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2" name="Line 11">
            <a:extLst>
              <a:ext uri="{FF2B5EF4-FFF2-40B4-BE49-F238E27FC236}">
                <a16:creationId xmlns:a16="http://schemas.microsoft.com/office/drawing/2014/main" id="{85E78326-FCA1-F2F2-B6EA-7A9F97A69F5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8550" y="4838700"/>
            <a:ext cx="0" cy="39370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" name="Line 12">
            <a:extLst>
              <a:ext uri="{FF2B5EF4-FFF2-40B4-BE49-F238E27FC236}">
                <a16:creationId xmlns:a16="http://schemas.microsoft.com/office/drawing/2014/main" id="{B02D0CEA-8F21-195F-B227-C502C084CF4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0600" y="4838700"/>
            <a:ext cx="0" cy="39370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" name="Line 13">
            <a:extLst>
              <a:ext uri="{FF2B5EF4-FFF2-40B4-BE49-F238E27FC236}">
                <a16:creationId xmlns:a16="http://schemas.microsoft.com/office/drawing/2014/main" id="{B102F770-9332-0A1F-39EB-D58F2504DA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1063" y="4838700"/>
            <a:ext cx="0" cy="39370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" name="Line 14">
            <a:extLst>
              <a:ext uri="{FF2B5EF4-FFF2-40B4-BE49-F238E27FC236}">
                <a16:creationId xmlns:a16="http://schemas.microsoft.com/office/drawing/2014/main" id="{668BD8D8-724D-CD7D-5BEC-0936D9B9B5D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53113" y="4838700"/>
            <a:ext cx="0" cy="39370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" name="Line 15">
            <a:extLst>
              <a:ext uri="{FF2B5EF4-FFF2-40B4-BE49-F238E27FC236}">
                <a16:creationId xmlns:a16="http://schemas.microsoft.com/office/drawing/2014/main" id="{A5D2A634-3C56-7241-70DD-FA88E6827E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5163" y="4838700"/>
            <a:ext cx="0" cy="39370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7" name="Line 16">
            <a:extLst>
              <a:ext uri="{FF2B5EF4-FFF2-40B4-BE49-F238E27FC236}">
                <a16:creationId xmlns:a16="http://schemas.microsoft.com/office/drawing/2014/main" id="{97822396-8069-7A05-3134-3AA3F062834B}"/>
              </a:ext>
            </a:extLst>
          </p:cNvPr>
          <p:cNvSpPr>
            <a:spLocks noChangeShapeType="1"/>
          </p:cNvSpPr>
          <p:nvPr/>
        </p:nvSpPr>
        <p:spPr bwMode="auto">
          <a:xfrm>
            <a:off x="8175625" y="4838700"/>
            <a:ext cx="0" cy="39370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8" name="Line 17">
            <a:extLst>
              <a:ext uri="{FF2B5EF4-FFF2-40B4-BE49-F238E27FC236}">
                <a16:creationId xmlns:a16="http://schemas.microsoft.com/office/drawing/2014/main" id="{5049D054-86B0-E446-91C1-FF6F1F456F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8088" y="4838700"/>
            <a:ext cx="0" cy="39370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9" name="Line 18">
            <a:extLst>
              <a:ext uri="{FF2B5EF4-FFF2-40B4-BE49-F238E27FC236}">
                <a16:creationId xmlns:a16="http://schemas.microsoft.com/office/drawing/2014/main" id="{117FCABC-0A1F-CAD1-8105-49D6F9D3FD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337675" y="4838700"/>
            <a:ext cx="0" cy="39370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0" name="Line 19">
            <a:extLst>
              <a:ext uri="{FF2B5EF4-FFF2-40B4-BE49-F238E27FC236}">
                <a16:creationId xmlns:a16="http://schemas.microsoft.com/office/drawing/2014/main" id="{692D4E6E-FE24-B412-4250-C940F3CE50D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1738" y="4845050"/>
            <a:ext cx="8142288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1" name="Line 20">
            <a:extLst>
              <a:ext uri="{FF2B5EF4-FFF2-40B4-BE49-F238E27FC236}">
                <a16:creationId xmlns:a16="http://schemas.microsoft.com/office/drawing/2014/main" id="{2C24712D-ADCD-7028-DF5E-044B041B7C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1738" y="5213350"/>
            <a:ext cx="8142288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2" name="Rectangle 21">
            <a:extLst>
              <a:ext uri="{FF2B5EF4-FFF2-40B4-BE49-F238E27FC236}">
                <a16:creationId xmlns:a16="http://schemas.microsoft.com/office/drawing/2014/main" id="{F38C9405-796E-1299-89D2-81147F4C9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7700" y="4889500"/>
            <a:ext cx="2571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B</a:t>
            </a: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22">
            <a:extLst>
              <a:ext uri="{FF2B5EF4-FFF2-40B4-BE49-F238E27FC236}">
                <a16:creationId xmlns:a16="http://schemas.microsoft.com/office/drawing/2014/main" id="{F19E54BF-96BF-210A-B363-1EC65F144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7238" y="4889500"/>
            <a:ext cx="2571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B</a:t>
            </a: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23">
            <a:extLst>
              <a:ext uri="{FF2B5EF4-FFF2-40B4-BE49-F238E27FC236}">
                <a16:creationId xmlns:a16="http://schemas.microsoft.com/office/drawing/2014/main" id="{9D477462-18FC-A3B9-5D27-518502F8C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5188" y="4889500"/>
            <a:ext cx="2571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B</a:t>
            </a: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24">
            <a:extLst>
              <a:ext uri="{FF2B5EF4-FFF2-40B4-BE49-F238E27FC236}">
                <a16:creationId xmlns:a16="http://schemas.microsoft.com/office/drawing/2014/main" id="{33D522F6-6F23-B813-E513-23CEC8FEF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3138" y="4889500"/>
            <a:ext cx="2571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1</a:t>
            </a: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25">
            <a:extLst>
              <a:ext uri="{FF2B5EF4-FFF2-40B4-BE49-F238E27FC236}">
                <a16:creationId xmlns:a16="http://schemas.microsoft.com/office/drawing/2014/main" id="{57F4AFAB-C6BC-AA71-27A6-616E003C4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2675" y="4889500"/>
            <a:ext cx="2555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1</a:t>
            </a: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26">
            <a:extLst>
              <a:ext uri="{FF2B5EF4-FFF2-40B4-BE49-F238E27FC236}">
                <a16:creationId xmlns:a16="http://schemas.microsoft.com/office/drawing/2014/main" id="{BAC0E154-DD84-384E-E088-5368ADE35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625" y="4889500"/>
            <a:ext cx="2571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0</a:t>
            </a: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27">
            <a:extLst>
              <a:ext uri="{FF2B5EF4-FFF2-40B4-BE49-F238E27FC236}">
                <a16:creationId xmlns:a16="http://schemas.microsoft.com/office/drawing/2014/main" id="{2BE3BA00-6E48-D50B-8E95-EE9509417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163" y="4889500"/>
            <a:ext cx="2555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0</a:t>
            </a: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494E9265-56C7-E194-8C9B-993D9A5D0D0C}"/>
              </a:ext>
            </a:extLst>
          </p:cNvPr>
          <p:cNvSpPr txBox="1"/>
          <p:nvPr/>
        </p:nvSpPr>
        <p:spPr>
          <a:xfrm>
            <a:off x="-1435100" y="48895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X</a:t>
            </a:r>
            <a:endParaRPr lang="es-CL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BC3FB2BD-329F-89D2-5E32-C8F162533090}"/>
              </a:ext>
            </a:extLst>
          </p:cNvPr>
          <p:cNvSpPr txBox="1"/>
          <p:nvPr/>
        </p:nvSpPr>
        <p:spPr>
          <a:xfrm>
            <a:off x="-1358900" y="392785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q1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3713BD5F-1D9A-25DC-41B7-5DA13E1D84BE}"/>
              </a:ext>
            </a:extLst>
          </p:cNvPr>
          <p:cNvSpPr txBox="1"/>
          <p:nvPr/>
        </p:nvSpPr>
        <p:spPr>
          <a:xfrm>
            <a:off x="1555751" y="3950137"/>
            <a:ext cx="53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q0</a:t>
            </a:r>
            <a:endParaRPr lang="es-CL" dirty="0">
              <a:solidFill>
                <a:schemeClr val="bg1"/>
              </a:solidFill>
            </a:endParaRPr>
          </a:p>
          <a:p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44" name="Flecha: a la derecha 43">
            <a:extLst>
              <a:ext uri="{FF2B5EF4-FFF2-40B4-BE49-F238E27FC236}">
                <a16:creationId xmlns:a16="http://schemas.microsoft.com/office/drawing/2014/main" id="{E9D69FAC-6A67-ACE0-0E11-3B5F5A323D8E}"/>
              </a:ext>
            </a:extLst>
          </p:cNvPr>
          <p:cNvSpPr/>
          <p:nvPr/>
        </p:nvSpPr>
        <p:spPr>
          <a:xfrm>
            <a:off x="1829118" y="3559986"/>
            <a:ext cx="536258" cy="274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2754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81481E-6 L 0.21588 -0.0043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94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29 -0.01366 L 0.23854 0.0002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3" y="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2" grpId="0"/>
      <p:bldP spid="43" grpId="0"/>
      <p:bldP spid="44" grpId="0" animBg="1"/>
    </p:bldLst>
  </p:timing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1647</TotalTime>
  <Words>2670</Words>
  <Application>Microsoft Office PowerPoint</Application>
  <PresentationFormat>Panorámica</PresentationFormat>
  <Paragraphs>765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4" baseType="lpstr">
      <vt:lpstr>Arial</vt:lpstr>
      <vt:lpstr>Calibri</vt:lpstr>
      <vt:lpstr>Symbol</vt:lpstr>
      <vt:lpstr>Times New Roman</vt:lpstr>
      <vt:lpstr>Trebuchet MS</vt:lpstr>
      <vt:lpstr>Wingdings</vt:lpstr>
      <vt:lpstr>Berlín</vt:lpstr>
      <vt:lpstr>La Máquina de Turing</vt:lpstr>
      <vt:lpstr>Componentes</vt:lpstr>
      <vt:lpstr>Una MT es M = (Q, , , , q0, B, F)</vt:lpstr>
      <vt:lpstr>Considerar</vt:lpstr>
      <vt:lpstr>Ejemplos y Ejercicios.</vt:lpstr>
      <vt:lpstr>Sea L= {0n1n / n &gt; 0} </vt:lpstr>
      <vt:lpstr>Estrategia</vt:lpstr>
      <vt:lpstr>MT (Estados)</vt:lpstr>
      <vt:lpstr>MT (Tabla de transiciones)</vt:lpstr>
      <vt:lpstr>MT (Tabla de transiciones)</vt:lpstr>
      <vt:lpstr>MT (Tabla de transiciones)</vt:lpstr>
      <vt:lpstr>MT (Tabla de transiciones)</vt:lpstr>
      <vt:lpstr>MT (Tabla de transiciones)</vt:lpstr>
      <vt:lpstr>MT (Tabla de transiciones)</vt:lpstr>
      <vt:lpstr>MT (Tabla de transiciones)</vt:lpstr>
      <vt:lpstr>MT (Tabla de transiciones)</vt:lpstr>
      <vt:lpstr>MT (Tabla de transiciones)</vt:lpstr>
      <vt:lpstr>MT (Tabla de transiciones)</vt:lpstr>
      <vt:lpstr>MT (Tabla de transiciones)</vt:lpstr>
      <vt:lpstr>MT (Tabla de transiciones)</vt:lpstr>
      <vt:lpstr>MT (Tabla de transiciones)</vt:lpstr>
      <vt:lpstr>Presentación de PowerPoint</vt:lpstr>
      <vt:lpstr>Una Posible solución</vt:lpstr>
      <vt:lpstr>L = {w  (0+1+2)* / C0(w) = C1(w) + C2(w)} </vt:lpstr>
      <vt:lpstr>Una posible solución</vt:lpstr>
      <vt:lpstr>Describir una MT para cada lenguaje</vt:lpstr>
      <vt:lpstr>Links que pueden ayudar.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Máquina de Turing</dc:title>
  <dc:creator>Claudio Cortes</dc:creator>
  <cp:lastModifiedBy>Claudio Cortes</cp:lastModifiedBy>
  <cp:revision>4</cp:revision>
  <dcterms:created xsi:type="dcterms:W3CDTF">2023-03-15T14:15:06Z</dcterms:created>
  <dcterms:modified xsi:type="dcterms:W3CDTF">2023-03-16T21:35:21Z</dcterms:modified>
</cp:coreProperties>
</file>