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entury Schoolbook" panose="02040604050505020304" pitchFamily="18" charset="0"/>
      <p:regular r:id="rId45"/>
      <p:bold r:id="rId46"/>
      <p:italic r:id="rId47"/>
      <p:boldItalic r:id="rId48"/>
    </p:embeddedFont>
    <p:embeddedFont>
      <p:font typeface="Source Code Pro" panose="020B050903040302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5b8dd671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5b8dd671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5b8dd6716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85b8dd671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5b8dd6716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85b8dd671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5b8dd6716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85b8dd671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5b8dd6716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5b8dd671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5b8dd6716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5b8dd67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5b8dd6716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85b8dd67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5b8dd6716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85b8dd671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5b8dd6716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85b8dd671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5b8dd6716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85b8dd671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22d671d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22d671d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5b8dd6716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5b8dd671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5b8dd6716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85b8dd671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5b8dd6716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85b8dd671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5b8dd6716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85b8dd671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5b8dd6716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85b8dd671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5b8dd6716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85b8dd671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5b8dd6716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85b8dd671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5b8dd6716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85b8dd671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5b8dd6716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85b8dd671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5b8dd6716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85b8dd671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2d671d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22d671d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5b8dd6716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85b8dd671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5b8dd6716_0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85b8dd6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5b8dd6716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185b8dd671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5b8dd6716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85b8dd671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5b8dd6716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85b8dd671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5b8dd6716_0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185b8dd671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5b8dd6716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85b8dd671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5b8dd67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85b8dd67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5b8dd671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85b8dd67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5b8dd671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85b8dd67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5b8dd671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85b8dd67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5b8dd671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85b8dd671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5b8dd671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5b8dd67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720803" y="47224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384749" y="542496"/>
            <a:ext cx="141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_HEADER_1"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 title="Feather Background"/>
          <p:cNvSpPr/>
          <p:nvPr/>
        </p:nvSpPr>
        <p:spPr>
          <a:xfrm>
            <a:off x="0" y="-3509"/>
            <a:ext cx="9150466" cy="5147010"/>
          </a:xfrm>
          <a:custGeom>
            <a:avLst/>
            <a:gdLst/>
            <a:ahLst/>
            <a:cxnLst/>
            <a:rect l="l" t="t" r="r" b="b"/>
            <a:pathLst>
              <a:path w="3845" h="2161" extrusionOk="0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14" title="Text Container Shape"/>
          <p:cNvGrpSpPr/>
          <p:nvPr/>
        </p:nvGrpSpPr>
        <p:grpSpPr>
          <a:xfrm>
            <a:off x="1839516" y="946547"/>
            <a:ext cx="5464969" cy="3250406"/>
            <a:chOff x="2452688" y="1262063"/>
            <a:chExt cx="7286625" cy="4333875"/>
          </a:xfrm>
        </p:grpSpPr>
        <p:sp>
          <p:nvSpPr>
            <p:cNvPr id="61" name="Google Shape;61;p14"/>
            <p:cNvSpPr/>
            <p:nvPr/>
          </p:nvSpPr>
          <p:spPr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l" t="t" r="r" b="b"/>
              <a:pathLst>
                <a:path w="4590" h="2730" extrusionOk="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" name="Google Shape;62;p14"/>
            <p:cNvSpPr/>
            <p:nvPr/>
          </p:nvSpPr>
          <p:spPr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l" t="t" r="r" b="b"/>
              <a:pathLst>
                <a:path w="4350" h="2490" extrusionOk="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63" name="Google Shape;63;p14"/>
            <p:cNvCxnSpPr/>
            <p:nvPr/>
          </p:nvCxnSpPr>
          <p:spPr>
            <a:xfrm>
              <a:off x="5410200" y="3862794"/>
              <a:ext cx="13716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738557" y="472254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030682" y="472254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348057" y="4722548"/>
            <a:ext cx="208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  <a:defRPr sz="2900">
                <a:solidFill>
                  <a:srgbClr val="464B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>
                <a:solidFill>
                  <a:srgbClr val="464B56"/>
                </a:solidFill>
              </a:defRPr>
            </a:lvl1pPr>
            <a:lvl2pPr marL="914400" lvl="1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1" y="0"/>
            <a:ext cx="1890300" cy="1063200"/>
          </a:xfrm>
          <a:prstGeom prst="rect">
            <a:avLst/>
          </a:prstGeom>
          <a:solidFill>
            <a:srgbClr val="D0CDB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720803" y="47224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384749" y="542496"/>
            <a:ext cx="141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200274" y="425196"/>
            <a:ext cx="65778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200274" y="1842306"/>
            <a:ext cx="3120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9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2"/>
          </p:nvPr>
        </p:nvSpPr>
        <p:spPr>
          <a:xfrm>
            <a:off x="2200274" y="2487479"/>
            <a:ext cx="3120300" cy="2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3"/>
          </p:nvPr>
        </p:nvSpPr>
        <p:spPr>
          <a:xfrm>
            <a:off x="5657813" y="1842306"/>
            <a:ext cx="3120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9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4"/>
          </p:nvPr>
        </p:nvSpPr>
        <p:spPr>
          <a:xfrm>
            <a:off x="5657813" y="2487479"/>
            <a:ext cx="3120300" cy="2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6720803" y="47224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384749" y="542496"/>
            <a:ext cx="141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14: Análisis del ciclo de vida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Etapas de un LCA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1" y="4722461"/>
            <a:ext cx="64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5466">
            <a:off x="2903794" y="634651"/>
            <a:ext cx="6029486" cy="3953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6"/>
          <p:cNvCxnSpPr/>
          <p:nvPr/>
        </p:nvCxnSpPr>
        <p:spPr>
          <a:xfrm>
            <a:off x="3597753" y="1720142"/>
            <a:ext cx="0" cy="424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49" name="Google Shape;149;p26"/>
          <p:cNvCxnSpPr/>
          <p:nvPr/>
        </p:nvCxnSpPr>
        <p:spPr>
          <a:xfrm>
            <a:off x="4384205" y="1189939"/>
            <a:ext cx="689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0" name="Google Shape;150;p26"/>
          <p:cNvCxnSpPr/>
          <p:nvPr/>
        </p:nvCxnSpPr>
        <p:spPr>
          <a:xfrm>
            <a:off x="4377706" y="2502191"/>
            <a:ext cx="708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1" name="Google Shape;151;p26"/>
          <p:cNvCxnSpPr/>
          <p:nvPr/>
        </p:nvCxnSpPr>
        <p:spPr>
          <a:xfrm>
            <a:off x="3597753" y="2954647"/>
            <a:ext cx="0" cy="539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4384205" y="4011738"/>
            <a:ext cx="594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6640382" y="2607211"/>
            <a:ext cx="62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4" name="Google Shape;154;p26"/>
          <p:cNvSpPr/>
          <p:nvPr/>
        </p:nvSpPr>
        <p:spPr>
          <a:xfrm>
            <a:off x="3726663" y="288825"/>
            <a:ext cx="565500" cy="5766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587A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155" name="Google Shape;155;p26"/>
          <p:cNvSpPr/>
          <p:nvPr/>
        </p:nvSpPr>
        <p:spPr>
          <a:xfrm>
            <a:off x="3726663" y="1802568"/>
            <a:ext cx="565500" cy="5766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587A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156" name="Google Shape;156;p26"/>
          <p:cNvSpPr/>
          <p:nvPr/>
        </p:nvSpPr>
        <p:spPr>
          <a:xfrm>
            <a:off x="3729536" y="3139037"/>
            <a:ext cx="565500" cy="5766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587A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157" name="Google Shape;157;p26"/>
          <p:cNvSpPr/>
          <p:nvPr/>
        </p:nvSpPr>
        <p:spPr>
          <a:xfrm>
            <a:off x="5918536" y="1431844"/>
            <a:ext cx="565500" cy="5766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587A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Definición de alcances y metas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241300" lvl="0" indent="-23495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Este paso incluye los objetivos de estudio, la unidad funcional, los límites del sistema, los requerimientos de información, los supuestos y los límites que deben ser definidos.</a:t>
            </a:r>
            <a:endParaRPr/>
          </a:p>
          <a:p>
            <a:pPr marL="241300" lvl="0" indent="-234950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En particular, la unidad funcional es la unidad de referencia que se utiliza para normalizar todas las entradas (inputs) y salidas (outputs) para poder comparlas entre sí.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Inventario del Ciclo de vida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241300" lvl="0" indent="-213518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Este paso se refiere al análisis de los flujos materiales y de energía y el estudio del sistema como unidad operativa.</a:t>
            </a:r>
            <a:endParaRPr/>
          </a:p>
          <a:p>
            <a:pPr marL="241300" lvl="0" indent="-213518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La recolección de datos para el ciclo de vida completo requiere el modelamiento del sistema en análisis.</a:t>
            </a:r>
            <a:endParaRPr/>
          </a:p>
          <a:p>
            <a:pPr marL="241300" lvl="0" indent="-213518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Además, uno de los aspectos críticos de esta fase es la calidad de los insumos (inputs), los que deben ser verificados y validados para garantizar la confiabilidad y un uso correcto.</a:t>
            </a:r>
            <a:endParaRPr/>
          </a:p>
          <a:p>
            <a:pPr marL="241300" lvl="0" indent="-213518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Durante esta etapa, una conversión de datos a indicadores apropiados se realiza. Los indicadores se entregan por unidad funcional fabricada/consumida.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Evaluación de impacto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241300" lvl="0" indent="-227806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Este paso incluye la evaluación de los impactos potenciales asociados a las formas de uso de recursos y emisiones al ambiente que se identificaron previamente.</a:t>
            </a:r>
            <a:endParaRPr/>
          </a:p>
          <a:p>
            <a:pPr marL="241300" lvl="0" indent="-227806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Los métodos de evaluación de impacto, que se utilizan en LCA puede dividirse en dos categorías: Unos que se enfocan en el uso de recursos usados por unidad de producto (métodos aguas arriba- upstream methods) o aquellos que estiman las emisiones del sistema (métodos aguas abajo – downstream methods)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Interpretación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241300" lvl="0" indent="-213518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 esta fase se busca indagar en los resultados y discutirlos, para entregar la información lo más precisa posible a los tomadores de decisión</a:t>
            </a:r>
            <a:endParaRPr/>
          </a:p>
          <a:p>
            <a:pPr marL="241300" lvl="0" indent="-213518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Además, este paso destacará aquellos puntos en los que el LCA requerirá un mayor nivel de detalle.</a:t>
            </a:r>
            <a:endParaRPr/>
          </a:p>
          <a:p>
            <a:pPr marL="241300" lvl="0" indent="-213518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Por ejemplo, se puede decidir mejorar la calidad de algunos datos recolectados de la literatura, pues describen un proceso que influye significativamente en la presión ambiental y por lo tanto una mayor precisión en ellos garantizaría menor variabilidad en los resultados.</a:t>
            </a:r>
            <a:endParaRPr/>
          </a:p>
          <a:p>
            <a:pPr marL="241300" lvl="0" indent="-213518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Este mecanismo del LCA asegura el mejoramiento de los resultados.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6.3. Impacto del LCA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100"/>
              <a:buNone/>
            </a:pPr>
            <a:r>
              <a:rPr lang="en" sz="1100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Los impactos de un producto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Este mapa que se desarrolla, permite identificar todos los movimientos y efectos que se asocian a la fabricación, consumo y disposición final (</a:t>
            </a:r>
            <a:r>
              <a:rPr lang="en" sz="1800" b="1">
                <a:solidFill>
                  <a:schemeClr val="accent2"/>
                </a:solidFill>
              </a:rPr>
              <a:t>Take-Make-Waste</a:t>
            </a:r>
            <a:r>
              <a:rPr lang="en" sz="1800"/>
              <a:t>) de un producto en particular.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2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Esto permite comparar entre productos del mismo tipo, y entre diferentes productos que producen los mismos impactos.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Tipos de impactos relevantes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10000"/>
          </a:bodyPr>
          <a:lstStyle/>
          <a:p>
            <a:pPr marL="241300" lvl="0" indent="-211931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Cambio climático</a:t>
            </a:r>
            <a:endParaRPr/>
          </a:p>
          <a:p>
            <a:pPr marL="241300" lvl="0" indent="-2119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Enfermedades respiratorias por material particulado</a:t>
            </a:r>
            <a:endParaRPr/>
          </a:p>
          <a:p>
            <a:pPr marL="241300" lvl="0" indent="-2119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Enfermedades por elementos tóxicos</a:t>
            </a:r>
            <a:endParaRPr/>
          </a:p>
          <a:p>
            <a:pPr marL="241300" lvl="0" indent="-2119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Enfermedades por elementos cancerígenos</a:t>
            </a:r>
            <a:endParaRPr/>
          </a:p>
          <a:p>
            <a:pPr marL="241300" lvl="0" indent="-2119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Acidificación</a:t>
            </a:r>
            <a:endParaRPr/>
          </a:p>
          <a:p>
            <a:pPr marL="241300" lvl="0" indent="-2119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Eutrofización</a:t>
            </a:r>
            <a:endParaRPr/>
          </a:p>
          <a:p>
            <a:pPr marL="241300" lvl="0" indent="-2119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Toxicidad de los ecosistemas</a:t>
            </a:r>
            <a:endParaRPr/>
          </a:p>
          <a:p>
            <a:pPr marL="241300" lvl="0" indent="-211931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Destrucción de la capa de ozono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2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/>
          </a:bodyPr>
          <a:lstStyle/>
          <a:p>
            <a:pPr marL="241300" lvl="0" indent="-233362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Formación de smog</a:t>
            </a:r>
            <a:endParaRPr/>
          </a:p>
          <a:p>
            <a:pPr marL="241300" lvl="0" indent="-233362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Alteración de hábitats</a:t>
            </a:r>
            <a:endParaRPr/>
          </a:p>
          <a:p>
            <a:pPr marL="241300" lvl="0" indent="-233362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Reducción de la biodiversidad</a:t>
            </a:r>
            <a:endParaRPr/>
          </a:p>
          <a:p>
            <a:pPr marL="241300" lvl="0" indent="-233362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Agotamiento de recursos</a:t>
            </a:r>
            <a:endParaRPr/>
          </a:p>
          <a:p>
            <a:pPr marL="241300" lvl="0" indent="-233362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Consumo de agua</a:t>
            </a:r>
            <a:endParaRPr/>
          </a:p>
          <a:p>
            <a:pPr marL="241300" lvl="0" indent="-233362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Uso de tierra</a:t>
            </a:r>
            <a:endParaRPr/>
          </a:p>
          <a:p>
            <a:pPr marL="241300" lvl="0" indent="-233362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Cambio de uso de tierra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Sugerencias de indicadores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241300" lvl="0" indent="-234950" algn="l" rtl="0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2100"/>
              <a:buChar char="●"/>
            </a:pPr>
            <a:r>
              <a:rPr lang="en" sz="2100" dirty="0"/>
              <a:t>Para determinar cuál es el impacto real que tiene un producto, es importante establecer </a:t>
            </a:r>
            <a:r>
              <a:rPr lang="en" sz="2100" b="1" dirty="0">
                <a:solidFill>
                  <a:schemeClr val="accent2"/>
                </a:solidFill>
              </a:rPr>
              <a:t>formas de medir que tengan validez universal</a:t>
            </a:r>
            <a:r>
              <a:rPr lang="en" sz="2100" dirty="0"/>
              <a:t>,  o lo más cerca posible.</a:t>
            </a: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2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241300" lvl="0" indent="-224631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Requerimiento energético neto (GER: Gross Energy Requirement)</a:t>
            </a:r>
            <a:endParaRPr/>
          </a:p>
          <a:p>
            <a:pPr marL="2413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Potencial de calentamiento global (GWP100: Global Warming Potential)</a:t>
            </a:r>
            <a:endParaRPr/>
          </a:p>
          <a:p>
            <a:pPr marL="2413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Potencial de destrucción del ozono (ODP)</a:t>
            </a:r>
            <a:endParaRPr/>
          </a:p>
          <a:p>
            <a:pPr marL="2413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Potencial de acidificación (AP)</a:t>
            </a:r>
            <a:endParaRPr/>
          </a:p>
          <a:p>
            <a:pPr marL="2413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Potencial de generación de ozono fotoquímico (POCP)</a:t>
            </a:r>
            <a:endParaRPr/>
          </a:p>
          <a:p>
            <a:pPr marL="2413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Oxidación fotoquímica</a:t>
            </a:r>
            <a:endParaRPr/>
          </a:p>
          <a:p>
            <a:pPr marL="2413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Eutrofización</a:t>
            </a:r>
            <a:endParaRPr/>
          </a:p>
          <a:p>
            <a:pPr marL="241300" lvl="0" indent="-224631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Toxicidad humana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Análisis del ciclo de vida de una planta termoeléctrica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110359" y="4722461"/>
            <a:ext cx="634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Itskos et al (2016) Energy and the environment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154" y="1596796"/>
            <a:ext cx="6156488" cy="339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¿Qué significa diseñar para la sustentabilidad?</a:t>
            </a: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Para alcanzar la sustentabilidad, el diseño debe incorporar nuevos elementos:</a:t>
            </a:r>
            <a:endParaRPr/>
          </a:p>
          <a:p>
            <a:pPr marL="241300" lvl="0" indent="-227806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Considerar el ciclo de vida completo</a:t>
            </a:r>
            <a:endParaRPr/>
          </a:p>
          <a:p>
            <a:pPr marL="241300" lvl="0" indent="-227806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Seleccionar materiales saludables (para la gente y el medio ambiente)</a:t>
            </a:r>
            <a:endParaRPr/>
          </a:p>
          <a:p>
            <a:pPr marL="241300" lvl="0" indent="-227806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Diseñar para una larga vida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Además de los objetivos clásicos del diseño:</a:t>
            </a:r>
            <a:endParaRPr/>
          </a:p>
          <a:p>
            <a:pPr marL="241300" lvl="0" indent="-227806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Resolver la necesidad del usuario</a:t>
            </a:r>
            <a:endParaRPr/>
          </a:p>
          <a:p>
            <a:pPr marL="241300" lvl="0" indent="-227806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Ser económicamente eficiente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6.4. Caso de análisis de ciclo de vida</a:t>
            </a: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Tetrapak en la industria del vino</a:t>
            </a:r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2200274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241300" lvl="0" indent="-220662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 Suecia existe un monopolio en el retail del alcohol, donde existen dos organizaciones que administran la venta de bebidas alcohólicas en el país:</a:t>
            </a:r>
            <a:endParaRPr/>
          </a:p>
          <a:p>
            <a:pPr marL="482600" lvl="1" indent="-22796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Systembolaget</a:t>
            </a:r>
            <a:endParaRPr/>
          </a:p>
          <a:p>
            <a:pPr marL="482600" lvl="1" indent="-22796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Vinmonopolet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None/>
            </a:pP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2"/>
          </p:nvPr>
        </p:nvSpPr>
        <p:spPr>
          <a:xfrm>
            <a:off x="5657813" y="1828799"/>
            <a:ext cx="31203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/>
          </a:bodyPr>
          <a:lstStyle/>
          <a:p>
            <a:pPr marL="241300" lvl="0" indent="-199231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Estas instituciones han pedido en diferentes ocasiones, estudios sobre los impactos ambientales de los productos que representan (marcas de cerveza, vinos y espirituosos)</a:t>
            </a:r>
            <a:endParaRPr/>
          </a:p>
          <a:p>
            <a:pPr marL="241300" lvl="0" indent="-199231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El presente estudio es uno de éstos, donde se analiza el ciclo de vida de diferentes productos de la empresa, en búsqueda del mejor tipo de envase para los productos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2200274" y="425196"/>
            <a:ext cx="65778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Tetrapak en la industria del vino</a:t>
            </a:r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2200274" y="1842306"/>
            <a:ext cx="3120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None/>
            </a:pPr>
            <a:r>
              <a:rPr lang="en"/>
              <a:t>Alcance del estudio</a:t>
            </a:r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body" idx="2"/>
          </p:nvPr>
        </p:nvSpPr>
        <p:spPr>
          <a:xfrm>
            <a:off x="2200274" y="2487479"/>
            <a:ext cx="3120300" cy="2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241300" lvl="0" indent="-206375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Botella PET: 75cl y 37.5cl</a:t>
            </a:r>
            <a:endParaRPr/>
          </a:p>
          <a:p>
            <a:pPr marL="241300" lvl="0" indent="-2063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Botella de vidrio: 75cl y 37.5cl</a:t>
            </a:r>
            <a:endParaRPr/>
          </a:p>
          <a:p>
            <a:pPr marL="241300" lvl="0" indent="-2063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Bag in Box: 10Lt, 5Lt, 3Lt, 2Lt y 1.5Lt</a:t>
            </a:r>
            <a:endParaRPr/>
          </a:p>
          <a:p>
            <a:pPr marL="241300" lvl="0" indent="-2063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Stand up Pouch: 3Lt, 1.5Lt, 1Lt</a:t>
            </a:r>
            <a:endParaRPr/>
          </a:p>
          <a:p>
            <a:pPr marL="241300" lvl="0" indent="-206375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Caja de cartón: 1Lt, 75cl, 50cl y 25cl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3"/>
          </p:nvPr>
        </p:nvSpPr>
        <p:spPr>
          <a:xfrm>
            <a:off x="5657813" y="1842306"/>
            <a:ext cx="31203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None/>
            </a:pPr>
            <a:r>
              <a:rPr lang="en"/>
              <a:t>Escenarios de referencia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4"/>
          </p:nvPr>
        </p:nvSpPr>
        <p:spPr>
          <a:xfrm>
            <a:off x="5657813" y="2487479"/>
            <a:ext cx="3120300" cy="20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10000"/>
          </a:bodyPr>
          <a:lstStyle/>
          <a:p>
            <a:pPr marL="241300" lvl="0" indent="-213518" algn="l" rtl="0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Para realizar el análisis de forma diligente, se establecieron escenarios en los que se consumen los distintos formatos, ya que no todos se venden dentro de los mismos lugares, a los mismos clientes.</a:t>
            </a: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sldNum" idx="12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403" y="0"/>
            <a:ext cx="8517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sldNum" idx="12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993" y="510490"/>
            <a:ext cx="8688013" cy="412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sldNum" idx="12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86" y="709841"/>
            <a:ext cx="8884630" cy="372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Unidad funcional para todos los productos</a:t>
            </a:r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ldNum" idx="12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901" y="2212949"/>
            <a:ext cx="8302197" cy="189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sldNum" idx="12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43" y="0"/>
            <a:ext cx="8959513" cy="475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sldNum" idx="12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914" y="0"/>
            <a:ext cx="81941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>
            <a:spLocks noGrp="1"/>
          </p:cNvSpPr>
          <p:nvPr>
            <p:ph type="sldNum" idx="12"/>
          </p:nvPr>
        </p:nvSpPr>
        <p:spPr>
          <a:xfrm>
            <a:off x="6354343" y="34974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193" y="1153517"/>
            <a:ext cx="6101614" cy="283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Indicadores ambientales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sldNum" idx="12"/>
          </p:nvPr>
        </p:nvSpPr>
        <p:spPr>
          <a:xfrm>
            <a:off x="52754" y="4722461"/>
            <a:ext cx="336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5483" y="1011527"/>
            <a:ext cx="5578517" cy="411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Inventario energético</a:t>
            </a:r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sldNum" idx="12"/>
          </p:nvPr>
        </p:nvSpPr>
        <p:spPr>
          <a:xfrm>
            <a:off x="52754" y="4722461"/>
            <a:ext cx="262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938" y="1226527"/>
            <a:ext cx="6486061" cy="391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Emisión GEI (CO2eq) por electricidad</a:t>
            </a:r>
            <a:endParaRPr/>
          </a:p>
        </p:txBody>
      </p:sp>
      <p:sp>
        <p:nvSpPr>
          <p:cNvPr id="315" name="Google Shape;315;p49"/>
          <p:cNvSpPr txBox="1">
            <a:spLocks noGrp="1"/>
          </p:cNvSpPr>
          <p:nvPr>
            <p:ph type="sldNum" idx="12"/>
          </p:nvPr>
        </p:nvSpPr>
        <p:spPr>
          <a:xfrm>
            <a:off x="52754" y="4722461"/>
            <a:ext cx="262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16" name="Google Shape;31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91" y="1473526"/>
            <a:ext cx="8145012" cy="3243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Inventario del flujo material</a:t>
            </a: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52754" y="4722461"/>
            <a:ext cx="2624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0456" y="1101236"/>
            <a:ext cx="6463544" cy="404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Impactos de cada producto</a:t>
            </a:r>
            <a:endParaRPr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52754" y="4722461"/>
            <a:ext cx="2028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0997" y="1055077"/>
            <a:ext cx="7063769" cy="408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>
            <a:off x="228600" y="232013"/>
            <a:ext cx="640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2500"/>
              <a:buFont typeface="Century Schoolbook"/>
              <a:buNone/>
            </a:pPr>
            <a:r>
              <a:rPr lang="en"/>
              <a:t>Comparaciones </a:t>
            </a:r>
            <a:r>
              <a:rPr lang="en" sz="2100"/>
              <a:t>(75cl PET vs. 37.5cl PET)</a:t>
            </a:r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sldNum" idx="12"/>
          </p:nvPr>
        </p:nvSpPr>
        <p:spPr>
          <a:xfrm>
            <a:off x="52754" y="4722461"/>
            <a:ext cx="2028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https://assets.tetrapak.com/static/documents/sustainability/lca-nordic-wine-comparative-2010.pdf</a:t>
            </a:r>
            <a:endParaRPr/>
          </a:p>
        </p:txBody>
      </p:sp>
      <p:pic>
        <p:nvPicPr>
          <p:cNvPr id="337" name="Google Shape;33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456" y="1099646"/>
            <a:ext cx="4264270" cy="389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Resultado de aprendizaje asociado 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41300" lvl="0" indent="-234950" algn="l" rtl="0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RA 3:</a:t>
            </a:r>
            <a:br>
              <a:rPr lang="en"/>
            </a:br>
            <a:r>
              <a:rPr lang="en"/>
              <a:t>“Explica conceptos básicos de producción limpia identificando las regulaciones e indicadores (huellas de agua y CO2) en el ámbito de los procesos, productos y servicios que permitan minimizar los impactos en el medioambiente y promuevan un desarrollo sostenible.”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6.1. Introducción al Análisis del Ciclo de Vida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¿Qué es un LCA?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El análisis de ciclo de vida es un método consolidado para la gestión ambiental.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Tuvo su boom hace 20-25 años y se ha incorporado desde entonces cada vez más en la toma de decisión tanto pública como privada.</a:t>
            </a:r>
            <a:endParaRPr/>
          </a:p>
          <a:p>
            <a:pPr marL="0" lvl="0" indent="0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ts val="1800"/>
              <a:buNone/>
            </a:pPr>
            <a:r>
              <a:rPr lang="en" sz="1800"/>
              <a:t>Hoy en día se ha diversificado a varios tipos diferentes de análisis del ciclo de vida que se especializan en algún tipo de impacto en particular o se ajustan para alguna industria.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FInkbeiner (2016) Special Types of LCA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Diferentes tipos de LCA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Dependiendo de los objetivos del análisis, se pueden incorporar consideraciones o metodologías especiales para la realización del LCA. Algunas de ellas están organizadas bajo los siguientes nombres de metodologías: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Carbon Footprint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Water Footprint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Eco-efficiency Assessment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Material Flow Analysis (MFA)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Life cycle sustainability assessment (LCSA)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Life cycle costing (LCC)</a:t>
            </a:r>
            <a:endParaRPr/>
          </a:p>
          <a:p>
            <a:pPr marL="241300" lvl="0" indent="-219075" algn="l" rtl="0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Social LCA (SLCA)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FInkbeiner (2016) Special Types of LCA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¿Cuál es la importancia de este tipo de herramientas?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ct val="100000"/>
              <a:buNone/>
            </a:pPr>
            <a:r>
              <a:rPr lang="en" sz="1800"/>
              <a:t>Cuando queremos tomar decisiones sobre qué tipo de producto es más amigable con el medio ambiente, no sólo nos encontramos con desafíos relacionados a los múltiples criterios que se ven involucrados, sino que también nos vemos enfrentados a la </a:t>
            </a:r>
            <a:r>
              <a:rPr lang="en" sz="1800" b="1">
                <a:solidFill>
                  <a:schemeClr val="accent2"/>
                </a:solidFill>
              </a:rPr>
              <a:t>dificultad de comparar entre productos que no son del mismo tamaño, no duran lo mismo, no se fabrican en el mismo lugar</a:t>
            </a:r>
            <a:r>
              <a:rPr lang="en" sz="1800"/>
              <a:t>, y tienen una serie inmensa de condiciones que hacen sus impactos y efectos aún más difíciles de comparar.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6.2. Etapas de análisis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Microsoft Office PowerPoint</Application>
  <PresentationFormat>On-screen Show (16:9)</PresentationFormat>
  <Paragraphs>136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Century Schoolbook</vt:lpstr>
      <vt:lpstr>Source Code Pro</vt:lpstr>
      <vt:lpstr>Amatic SC</vt:lpstr>
      <vt:lpstr>Arial</vt:lpstr>
      <vt:lpstr>Calibri</vt:lpstr>
      <vt:lpstr>Beach Day</vt:lpstr>
      <vt:lpstr>Ingeniería y Desarrollo Sostenible</vt:lpstr>
      <vt:lpstr>Contenidos</vt:lpstr>
      <vt:lpstr>1.   </vt:lpstr>
      <vt:lpstr>Resultado de aprendizaje asociado </vt:lpstr>
      <vt:lpstr>6.1. Introducción al Análisis del Ciclo de Vida</vt:lpstr>
      <vt:lpstr>¿Qué es un LCA?</vt:lpstr>
      <vt:lpstr>Diferentes tipos de LCA</vt:lpstr>
      <vt:lpstr>¿Cuál es la importancia de este tipo de herramientas?</vt:lpstr>
      <vt:lpstr>6.2. Etapas de análisis</vt:lpstr>
      <vt:lpstr>Etapas de un LCA</vt:lpstr>
      <vt:lpstr>Definición de alcances y metas</vt:lpstr>
      <vt:lpstr>Inventario del Ciclo de vida</vt:lpstr>
      <vt:lpstr>Evaluación de impacto</vt:lpstr>
      <vt:lpstr>Interpretación</vt:lpstr>
      <vt:lpstr>6.3. Impacto del LCA</vt:lpstr>
      <vt:lpstr>Los impactos de un producto</vt:lpstr>
      <vt:lpstr>Tipos de impactos relevantes</vt:lpstr>
      <vt:lpstr>Sugerencias de indicadores</vt:lpstr>
      <vt:lpstr>Análisis del ciclo de vida de una planta termoeléctrica</vt:lpstr>
      <vt:lpstr>¿Qué significa diseñar para la sustentabilidad?</vt:lpstr>
      <vt:lpstr>6.4. Caso de análisis de ciclo de vida</vt:lpstr>
      <vt:lpstr>Tetrapak en la industria del vino</vt:lpstr>
      <vt:lpstr>Tetrapak en la industria del vino</vt:lpstr>
      <vt:lpstr>PowerPoint Presentation</vt:lpstr>
      <vt:lpstr>PowerPoint Presentation</vt:lpstr>
      <vt:lpstr>PowerPoint Presentation</vt:lpstr>
      <vt:lpstr>Unidad funcional para todos los productos</vt:lpstr>
      <vt:lpstr>PowerPoint Presentation</vt:lpstr>
      <vt:lpstr>PowerPoint Presentation</vt:lpstr>
      <vt:lpstr>PowerPoint Presentation</vt:lpstr>
      <vt:lpstr>Indicadores ambientales</vt:lpstr>
      <vt:lpstr>Inventario energético</vt:lpstr>
      <vt:lpstr>Emisión GEI (CO2eq) por electricidad</vt:lpstr>
      <vt:lpstr>Inventario del flujo material</vt:lpstr>
      <vt:lpstr>Impactos de cada producto</vt:lpstr>
      <vt:lpstr>Comparaciones (75cl PET vs. 37.5cl PET)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y Desarrollo Sostenible</dc:title>
  <cp:lastModifiedBy>Rafael Quezada Gaete</cp:lastModifiedBy>
  <cp:revision>1</cp:revision>
  <dcterms:modified xsi:type="dcterms:W3CDTF">2023-05-29T19:30:57Z</dcterms:modified>
</cp:coreProperties>
</file>