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Schoolbook" panose="02040604050505020304" pitchFamily="18" charset="0"/>
      <p:regular r:id="rId39"/>
      <p:bold r:id="rId40"/>
      <p:italic r:id="rId41"/>
      <p:boldItalic r:id="rId42"/>
    </p:embeddedFont>
    <p:embeddedFont>
      <p:font typeface="Corbel" panose="020B0503020204020204" pitchFamily="34" charset="0"/>
      <p:regular r:id="rId43"/>
      <p:bold r:id="rId44"/>
      <p:italic r:id="rId45"/>
      <p:boldItalic r:id="rId46"/>
    </p:embeddedFont>
    <p:embeddedFont>
      <p:font typeface="Source Code Pro" panose="020B050903040302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67d56f1be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867d56f1b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7d56f1be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867d56f1b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67d56f1b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867d56f1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67d56f1be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67d56f1b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67d56f1be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867d56f1b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67d56f1be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867d56f1b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67d56f1be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867d56f1b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67d56f1b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867d56f1b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67d56f1be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867d56f1b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67d56f1b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867d56f1b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2d671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2d671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67d56f1be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867d56f1b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67d56f1be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867d56f1b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67d56f1be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867d56f1b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243581b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243581b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67d56f1be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867d56f1b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67d56f1be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867d56f1b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67d56f1be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867d56f1b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67d56f1be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867d56f1b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67d56f1be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867d56f1b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67d56f1be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867d56f1b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2d671d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2d671d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67d56f1be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867d56f1b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67d56f1b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867d56f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67d56f1b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867d56f1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67d56f1b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867d56f1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67d56f1b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67d56f1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67d56f1be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867d56f1b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67d56f1be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867d56f1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1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 title="Feather Background"/>
          <p:cNvSpPr/>
          <p:nvPr/>
        </p:nvSpPr>
        <p:spPr>
          <a:xfrm>
            <a:off x="0" y="-3509"/>
            <a:ext cx="9150466" cy="5147010"/>
          </a:xfrm>
          <a:custGeom>
            <a:avLst/>
            <a:gdLst/>
            <a:ahLst/>
            <a:cxnLst/>
            <a:rect l="l" t="t" r="r" b="b"/>
            <a:pathLst>
              <a:path w="3845" h="2161" extrusionOk="0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4" title="Text Container Shape"/>
          <p:cNvGrpSpPr/>
          <p:nvPr/>
        </p:nvGrpSpPr>
        <p:grpSpPr>
          <a:xfrm>
            <a:off x="1839516" y="946547"/>
            <a:ext cx="5464969" cy="3250406"/>
            <a:chOff x="2452688" y="1262063"/>
            <a:chExt cx="7286625" cy="4333875"/>
          </a:xfrm>
        </p:grpSpPr>
        <p:sp>
          <p:nvSpPr>
            <p:cNvPr id="61" name="Google Shape;61;p14"/>
            <p:cNvSpPr/>
            <p:nvPr/>
          </p:nvSpPr>
          <p:spPr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l" t="t" r="r" b="b"/>
              <a:pathLst>
                <a:path w="4590" h="2730" extrusionOk="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l" t="t" r="r" b="b"/>
              <a:pathLst>
                <a:path w="4350" h="2490" extrusionOk="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63" name="Google Shape;63;p14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738557" y="472254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030682" y="472254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348057" y="4722548"/>
            <a:ext cx="208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  <a:defRPr sz="2900">
                <a:solidFill>
                  <a:srgbClr val="464B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>
                <a:solidFill>
                  <a:srgbClr val="464B56"/>
                </a:solidFill>
              </a:defRPr>
            </a:lvl1pPr>
            <a:lvl2pPr marL="914400" lvl="1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 title="Feather"/>
          <p:cNvSpPr/>
          <p:nvPr/>
        </p:nvSpPr>
        <p:spPr>
          <a:xfrm rot="2047334" flipH="1">
            <a:off x="6429343" y="340261"/>
            <a:ext cx="2557082" cy="4392974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0" y="0"/>
            <a:ext cx="607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6357366" y="4718304"/>
            <a:ext cx="2420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65798" y="4718304"/>
            <a:ext cx="5699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357366" y="280205"/>
            <a:ext cx="2420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ing.com/emergent-properties-8232868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15: Análisis de decisiones multi-criterio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Apoyo a la toma de decisión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200275" y="1828799"/>
            <a:ext cx="65778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10000"/>
          </a:bodyPr>
          <a:lstStyle/>
          <a:p>
            <a:pPr marL="241300" lvl="0" indent="-226218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Una buena herramienta de apoyo a la toma de decisión tiene las siguientes características: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Capaz de tratar con la complejidad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Tiene un acercamiento nuevo a la toma de decisión, incorporando explícitamente los conflictos de interés, los sesgos y la incertidumbre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Reconoce y evita agrupar criterios múltiples, pero permite la exploración de concesiones (trade-offs) y rangos aceptables de pérdida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Pondera la importancia de estructurar el problema de la forma correcta, tanto como resolver la necesidad de avanzar con una solución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Se adapta a medida que las circunstancias cambian y aparece nueva información</a:t>
            </a:r>
            <a:endParaRPr/>
          </a:p>
          <a:p>
            <a:pPr marL="482600" lvl="1" indent="-233997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Facilita la trazabilidad para mejorar la transparencia y promover la responsabilidad (accountability)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Decisión multi-criterio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200"/>
              <a:buNone/>
            </a:pPr>
            <a:r>
              <a:rPr lang="en"/>
              <a:t>El desempeño de cada alternativa en diferentes criterios complejiza la selección de “la mejor alternativa”</a:t>
            </a:r>
            <a:endParaRPr/>
          </a:p>
        </p:txBody>
      </p:sp>
      <p:pic>
        <p:nvPicPr>
          <p:cNvPr id="150" name="Google Shape;150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48619" b="-48619"/>
          <a:stretch/>
        </p:blipFill>
        <p:spPr>
          <a:xfrm rot="182442">
            <a:off x="123825" y="151210"/>
            <a:ext cx="5829301" cy="4841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6"/>
          <p:cNvCxnSpPr/>
          <p:nvPr/>
        </p:nvCxnSpPr>
        <p:spPr>
          <a:xfrm flipH="1">
            <a:off x="993191" y="1726325"/>
            <a:ext cx="1696800" cy="42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26"/>
          <p:cNvCxnSpPr/>
          <p:nvPr/>
        </p:nvCxnSpPr>
        <p:spPr>
          <a:xfrm flipH="1">
            <a:off x="2323391" y="1732236"/>
            <a:ext cx="366600" cy="40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2689991" y="1726325"/>
            <a:ext cx="1002900" cy="3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2689991" y="1732236"/>
            <a:ext cx="2611800" cy="35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771525" y="2499214"/>
            <a:ext cx="2217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764931" y="2499214"/>
            <a:ext cx="20112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71525" y="2499214"/>
            <a:ext cx="40425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6"/>
          <p:cNvCxnSpPr/>
          <p:nvPr/>
        </p:nvCxnSpPr>
        <p:spPr>
          <a:xfrm flipH="1">
            <a:off x="1305785" y="2499214"/>
            <a:ext cx="8835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202473" y="2499214"/>
            <a:ext cx="5739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2189285" y="2499214"/>
            <a:ext cx="26244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26"/>
          <p:cNvCxnSpPr/>
          <p:nvPr/>
        </p:nvCxnSpPr>
        <p:spPr>
          <a:xfrm flipH="1">
            <a:off x="1556129" y="2499214"/>
            <a:ext cx="21828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p26"/>
          <p:cNvCxnSpPr/>
          <p:nvPr/>
        </p:nvCxnSpPr>
        <p:spPr>
          <a:xfrm flipH="1">
            <a:off x="3039911" y="2499214"/>
            <a:ext cx="7188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3738929" y="2499214"/>
            <a:ext cx="10749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26"/>
          <p:cNvCxnSpPr/>
          <p:nvPr/>
        </p:nvCxnSpPr>
        <p:spPr>
          <a:xfrm flipH="1">
            <a:off x="1806761" y="2499214"/>
            <a:ext cx="34950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26"/>
          <p:cNvCxnSpPr/>
          <p:nvPr/>
        </p:nvCxnSpPr>
        <p:spPr>
          <a:xfrm flipH="1">
            <a:off x="3316961" y="2499214"/>
            <a:ext cx="19848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26"/>
          <p:cNvCxnSpPr/>
          <p:nvPr/>
        </p:nvCxnSpPr>
        <p:spPr>
          <a:xfrm flipH="1">
            <a:off x="4919261" y="2499214"/>
            <a:ext cx="382500" cy="70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9.2. Análisis Multi-Criterio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Haciendo la pregunta correcta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Estructuración del problema</a:t>
            </a:r>
            <a:br>
              <a:rPr lang="en"/>
            </a:br>
            <a:r>
              <a:rPr lang="en" sz="1800"/>
              <a:t>Para la toma de decisión sustentable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2959762" y="1844489"/>
            <a:ext cx="5812425" cy="2707111"/>
            <a:chOff x="1012649" y="20919"/>
            <a:chExt cx="7749900" cy="3609481"/>
          </a:xfrm>
        </p:grpSpPr>
        <p:sp>
          <p:nvSpPr>
            <p:cNvPr id="180" name="Google Shape;180;p28"/>
            <p:cNvSpPr/>
            <p:nvPr/>
          </p:nvSpPr>
          <p:spPr>
            <a:xfrm rot="5400000">
              <a:off x="1262659" y="1066851"/>
              <a:ext cx="943500" cy="107400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4C4C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012649" y="20919"/>
              <a:ext cx="1588200" cy="1111800"/>
            </a:xfrm>
            <a:prstGeom prst="roundRect">
              <a:avLst>
                <a:gd name="adj" fmla="val 16670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1066929" y="75199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</a:t>
              </a:r>
              <a:endParaRPr sz="1100"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765016" y="92416"/>
              <a:ext cx="25641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2765016" y="92416"/>
              <a:ext cx="25641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60000" rIns="60000" bIns="60000" anchor="ctr" anchorCtr="0">
              <a:noAutofit/>
            </a:bodyPr>
            <a:lstStyle/>
            <a:p>
              <a:pPr marL="127000" marR="0" lvl="1" indent="-127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" sz="120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Grupos de interés</a:t>
              </a:r>
              <a:endParaRPr sz="12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27000" marR="0" lvl="1" indent="-12700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" sz="120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Tipo de decisión que debe tomarse</a:t>
              </a:r>
              <a:endParaRPr sz="1100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 rot="5400000">
              <a:off x="2917665" y="2315692"/>
              <a:ext cx="943500" cy="107400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4C4C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667655" y="1269759"/>
              <a:ext cx="1588200" cy="1111800"/>
            </a:xfrm>
            <a:prstGeom prst="roundRect">
              <a:avLst>
                <a:gd name="adj" fmla="val 16670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2721935" y="1324039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Analizar</a:t>
              </a:r>
              <a:endParaRPr sz="1100"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29960" y="1375788"/>
              <a:ext cx="26748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329960" y="1375788"/>
              <a:ext cx="26748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60000" rIns="60000" bIns="60000" anchor="ctr" anchorCtr="0">
              <a:noAutofit/>
            </a:bodyPr>
            <a:lstStyle/>
            <a:p>
              <a:pPr marL="127000" marR="0" lvl="1" indent="-127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" sz="12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Evaluación de alternativas en consideración</a:t>
              </a:r>
              <a:endParaRPr sz="1100">
                <a:solidFill>
                  <a:schemeClr val="accent1"/>
                </a:solidFill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322661" y="2518600"/>
              <a:ext cx="1588200" cy="1111800"/>
            </a:xfrm>
            <a:prstGeom prst="roundRect">
              <a:avLst>
                <a:gd name="adj" fmla="val 16670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376941" y="2572880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Seleccionar</a:t>
              </a:r>
              <a:endParaRPr sz="1100" dirty="0"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223049" y="2624628"/>
              <a:ext cx="25395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6223049" y="2624628"/>
              <a:ext cx="25395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127000" marR="0" lvl="1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Análisis de sensibilidad para asegurar que la decisión sea robusta</a:t>
              </a:r>
              <a:endParaRPr sz="11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Planificación holística</a:t>
            </a:r>
            <a:br>
              <a:rPr lang="en"/>
            </a:br>
            <a:r>
              <a:rPr lang="en" sz="1800"/>
              <a:t>Para la toma de decisión sustentable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2200275" y="1853925"/>
            <a:ext cx="6578100" cy="2688271"/>
            <a:chOff x="0" y="33500"/>
            <a:chExt cx="8770800" cy="3584362"/>
          </a:xfrm>
        </p:grpSpPr>
        <p:sp>
          <p:nvSpPr>
            <p:cNvPr id="200" name="Google Shape;200;p29"/>
            <p:cNvSpPr/>
            <p:nvPr/>
          </p:nvSpPr>
          <p:spPr>
            <a:xfrm>
              <a:off x="0" y="33500"/>
              <a:ext cx="8770800" cy="599700"/>
            </a:xfrm>
            <a:prstGeom prst="roundRect">
              <a:avLst>
                <a:gd name="adj" fmla="val 16667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29271" y="62771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la función objetivo</a:t>
              </a:r>
              <a:endParaRPr sz="1100"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0" y="633125"/>
              <a:ext cx="87708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0" y="633125"/>
              <a:ext cx="87708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8850" tIns="23825" rIns="133350" bIns="23825" anchor="t" anchorCtr="0">
              <a:noAutofit/>
            </a:bodyPr>
            <a:lstStyle/>
            <a:p>
              <a:pPr marL="17780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" sz="1500" b="0" i="0" u="none" strike="noStrike" cap="none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los objetivos y sus ponderaciones</a:t>
              </a:r>
              <a:endParaRPr sz="11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0" y="1047125"/>
              <a:ext cx="8770800" cy="599700"/>
            </a:xfrm>
            <a:prstGeom prst="roundRect">
              <a:avLst>
                <a:gd name="adj" fmla="val 16667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 txBox="1"/>
            <p:nvPr/>
          </p:nvSpPr>
          <p:spPr>
            <a:xfrm>
              <a:off x="29271" y="1076396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Modelar las relaciones causa-efecto</a:t>
              </a:r>
              <a:endParaRPr sz="1100"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0" y="1646750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0" y="1646750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8850" tIns="23825" rIns="133350" bIns="23825" anchor="t" anchorCtr="0">
              <a:noAutofit/>
            </a:bodyPr>
            <a:lstStyle/>
            <a:p>
              <a:pPr marL="17780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" sz="15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cursos alternativas de acción</a:t>
              </a:r>
              <a:endParaRPr sz="1100">
                <a:solidFill>
                  <a:schemeClr val="accent1"/>
                </a:solidFill>
              </a:endParaRPr>
            </a:p>
            <a:p>
              <a:pPr marL="177800" marR="0" lvl="1" indent="-1714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" sz="15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Predecir las consecuencias de las acciones en relación a los objetivos</a:t>
              </a:r>
              <a:endParaRPr sz="1100">
                <a:solidFill>
                  <a:schemeClr val="accent1"/>
                </a:solidFill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0" y="2332437"/>
              <a:ext cx="8770800" cy="599700"/>
            </a:xfrm>
            <a:prstGeom prst="roundRect">
              <a:avLst>
                <a:gd name="adj" fmla="val 16667"/>
              </a:avLst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29271" y="2361708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50" tIns="71450" rIns="71450" bIns="71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Identificación de la solución óptima</a:t>
              </a:r>
              <a:endParaRPr sz="1100"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0" y="2932062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0" y="2932062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8850" tIns="23825" rIns="133350" bIns="23825" anchor="t" anchorCtr="0">
              <a:noAutofit/>
            </a:bodyPr>
            <a:lstStyle/>
            <a:p>
              <a:pPr marL="17780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" sz="15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Evaluar las consecuencias en una escala común de valor</a:t>
              </a:r>
              <a:endParaRPr sz="1100">
                <a:solidFill>
                  <a:schemeClr val="accent1"/>
                </a:solidFill>
              </a:endParaRPr>
            </a:p>
            <a:p>
              <a:pPr marL="177800" marR="0" lvl="1" indent="-1714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lang="en" sz="15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la alternativa que tenga el beneficio neto más alto</a:t>
              </a:r>
              <a:endParaRPr sz="1100">
                <a:solidFill>
                  <a:schemeClr val="accent1"/>
                </a:solidFill>
              </a:endParaRPr>
            </a:p>
          </p:txBody>
        </p:sp>
      </p:grpSp>
      <p:sp>
        <p:nvSpPr>
          <p:cNvPr id="212" name="Google Shape;212;p29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Características de un marco conceptual de apoyo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241300" lvl="0" indent="-23495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Las decisiones se enfrentan siempre a: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Múltiples objetivos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Incertidumbre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Valores diferentes para cada grupo de interés</a:t>
            </a:r>
            <a:endParaRPr/>
          </a:p>
          <a:p>
            <a:pPr marL="241300" lvl="0" indent="-23495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Se necesita seleccionar los límites del sistema apropiados: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 b="1"/>
              <a:t>Temporal: </a:t>
            </a:r>
            <a:r>
              <a:rPr lang="en"/>
              <a:t>¿Cuánto durará el impacto?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 b="1"/>
              <a:t>Espacial: </a:t>
            </a:r>
            <a:r>
              <a:rPr lang="en"/>
              <a:t>¿Hasta dónde llegan los efectos?</a:t>
            </a:r>
            <a:endParaRPr/>
          </a:p>
          <a:p>
            <a:pPr marL="482600" lvl="1" indent="-24130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400"/>
              <a:buChar char="○"/>
            </a:pPr>
            <a:r>
              <a:rPr lang="en" b="1"/>
              <a:t>Social: </a:t>
            </a:r>
            <a:r>
              <a:rPr lang="en"/>
              <a:t>¿Quiénes se ven afectados?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Características de un marco conceptual de apoyo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Un buen marco conceptual de apoyo a la toma de decisión se enfoca en su</a:t>
            </a:r>
            <a:endParaRPr/>
          </a:p>
          <a:p>
            <a:pPr marL="0" lvl="0" indent="0" algn="ctr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 sz="5400" b="1"/>
              <a:t>Legitimidad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No sólo en el resultado de la decisión, sino que también en el proceso a través del cual se alcanzó la decisión.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r>
              <a:rPr lang="en"/>
              <a:t>Para esto, debe integrarse información de varias herramientas distintas.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9.3. Métodos de toma de decisión multi-criterio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</a:pPr>
            <a:r>
              <a:rPr lang="en" sz="1100"/>
              <a:t>Buscando la mejor alternativa:</a:t>
            </a:r>
            <a:endParaRPr/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AIRM, AHP, ANP, BCM, BWM, </a:t>
            </a:r>
            <a:br>
              <a:rPr lang="en"/>
            </a:br>
            <a:r>
              <a:rPr lang="en"/>
              <a:t>Brown-Gibson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8192"/>
            <a:ext cx="9144001" cy="483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>
            <a:spLocks noGrp="1"/>
          </p:cNvSpPr>
          <p:nvPr>
            <p:ph type="title" idx="4294967295"/>
          </p:nvPr>
        </p:nvSpPr>
        <p:spPr>
          <a:xfrm>
            <a:off x="272303" y="3664924"/>
            <a:ext cx="65781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Muchas herramientas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AHP aplicado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</a:pPr>
            <a:r>
              <a:rPr lang="en"/>
              <a:t>Cuando uno quiere comprar un auto para la familia, ¿Cómo decidimos cuál es la mejor alternativa?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ts val="1200"/>
              <a:buNone/>
            </a:pPr>
            <a:r>
              <a:rPr lang="en"/>
              <a:t>Quizás las necesidades del padre son distintas a las de la madre, los hijos y los abuelos.</a:t>
            </a:r>
            <a:endParaRPr/>
          </a:p>
        </p:txBody>
      </p:sp>
      <p:pic>
        <p:nvPicPr>
          <p:cNvPr id="245" name="Google Shape;245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35622" b="-35639"/>
          <a:stretch/>
        </p:blipFill>
        <p:spPr>
          <a:xfrm>
            <a:off x="0" y="0"/>
            <a:ext cx="60769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3978475" y="1350950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241300" lvl="0" indent="-219075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método permite identificar las prioridades en base a la comparación de pares de criterios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Cada par de criterios se pondera de forma subjetiva (opinión del grupo evaluador) y se le asigna un valor de importancia relativa, normalmente de 1 a 9.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 todos los pares evaluados, se establece una matriz de valoración entre cada par.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 resuelve la matriz para </a:t>
            </a:r>
            <a:r>
              <a:rPr lang="en" b="1"/>
              <a:t>encontrar sus valores propios </a:t>
            </a:r>
            <a:r>
              <a:rPr lang="en"/>
              <a:t>(sí, como en algebra lineal), donde cada columna suma 1.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Estos valores propios se promedian para transformarse en los pesos relativos de cada criterio. Esto produce un nivel de inconsistencia, con la que hay que tener ojo.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241300" lvl="0" indent="-206375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El índice de consistencia es el grado en el que el valor propio principal (λ</a:t>
            </a:r>
            <a:r>
              <a:rPr lang="en" baseline="-25000"/>
              <a:t>max</a:t>
            </a:r>
            <a:r>
              <a:rPr lang="en"/>
              <a:t>) de la matriz es igual al rango de la matriz (n)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CI= (λ</a:t>
            </a:r>
            <a:r>
              <a:rPr lang="en" baseline="-25000"/>
              <a:t>max</a:t>
            </a:r>
            <a:r>
              <a:rPr lang="en"/>
              <a:t> –n)/(n-1)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Usualmente se hace el cálculo del valor propio principal multiplicando el promedio del valor ponderado de cada criterio con la suma de cada columna de la matriz inicial y luego sumando cada resultado.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 este indicador, se calcula la Razón de Consistencia (Consistency Ratio CR) como CR=CI/RI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Donde RI es un índice de consistencia aleatorio que depende del rango de la matriz</a:t>
            </a:r>
            <a:endParaRPr/>
          </a:p>
          <a:p>
            <a:pPr marL="241300" lvl="0" indent="-13970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267" name="Google Shape;267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2058" y="1930808"/>
            <a:ext cx="6554700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2200275" y="3114206"/>
            <a:ext cx="65778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241300" marR="0" lvl="0" indent="-231775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lang="en"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Mientras más criterios, mayor es el valor de RI. Si el ratio de consistencia es menor o igual a 10% se puede aceptar la evaluación como consistente. </a:t>
            </a:r>
            <a:endParaRPr sz="1100"/>
          </a:p>
          <a:p>
            <a:pPr marL="241300" marR="0" lvl="0" indent="-2317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lang="en"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Lo mismo se repite con la asignación de las ponderaciones de los sub-criterios.</a:t>
            </a:r>
            <a:endParaRPr sz="1100"/>
          </a:p>
          <a:p>
            <a:pPr marL="241300" marR="0" lvl="0" indent="-2317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lang="en" sz="1500" b="0" i="0" u="none" strike="noStrike" cap="non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Se puede repetir el mismo proceso también con las alternativas, donde se comparan alternativas en pares, para cada uno de los criterios o sub-criterios. Estos resultados finalmente me dan una ponderación de la preferencia de cada alternativa según el conjunto de criterios.</a:t>
            </a:r>
            <a:endParaRPr sz="1100"/>
          </a:p>
          <a:p>
            <a:pPr marL="241300" marR="0" lvl="0" indent="-1651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None/>
            </a:pPr>
            <a:endParaRPr sz="1500" b="0" i="0" u="none" strike="noStrike" cap="non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5"/>
          <p:cNvCxnSpPr/>
          <p:nvPr/>
        </p:nvCxnSpPr>
        <p:spPr>
          <a:xfrm>
            <a:off x="233050" y="2974025"/>
            <a:ext cx="7003800" cy="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5"/>
          <p:cNvSpPr/>
          <p:nvPr/>
        </p:nvSpPr>
        <p:spPr>
          <a:xfrm>
            <a:off x="3814350" y="2873825"/>
            <a:ext cx="287400" cy="1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327870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Inversion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2516000" y="2873825"/>
            <a:ext cx="287400" cy="1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198035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Energia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1301550" y="2873825"/>
            <a:ext cx="287400" cy="1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Visual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535650" y="2873825"/>
            <a:ext cx="287400" cy="1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899075" y="337180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Riesgo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82305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170990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299715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Suma ponderada (MCDA)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El peso relativo se puede extraer de una metodología como el AHP o asignarse de forma arbitraria. Este peso relativo elimina la unidad de medida del puntaje, permitiendo que se sumen elementos con unidades diferentes (como costos y personas afectadas)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/>
              <a:t>Los puntajes de cada opción se definen alrededor del peso relativo y sus unidades de medida.</a:t>
            </a:r>
            <a:endParaRPr/>
          </a:p>
        </p:txBody>
      </p:sp>
      <p:pic>
        <p:nvPicPr>
          <p:cNvPr id="275" name="Google Shape;275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47475" b="-47494"/>
          <a:stretch/>
        </p:blipFill>
        <p:spPr>
          <a:xfrm rot="173222">
            <a:off x="119062" y="144067"/>
            <a:ext cx="5838827" cy="485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9.4. Caso de toma de decisión sustentable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pic>
        <p:nvPicPr>
          <p:cNvPr id="287" name="Google Shape;287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702" y="1686346"/>
            <a:ext cx="5345700" cy="30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5647544" y="1909607"/>
            <a:ext cx="313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necesidad: </a:t>
            </a: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la planta para cumplir con la directiva de tratamiento de aguas de la Unión Europea.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10000"/>
          </a:bodyPr>
          <a:lstStyle/>
          <a:p>
            <a:pPr marL="241300" lvl="0" indent="-211931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 analizaron 6 opciones diferentes: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cañaveral (Reed-bed) y descargar directo al río principal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Filtro Airado Sumergido (SAF) y descargar directo al río principal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Bioreactor de Membrana (MBR) y descargar a un arroyo local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Usar un tanque séptico, SAF, dosis ferrosa, filtro de arena y descargar a un arroyo local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Usar un tanque séptico, SAF, dosis ferrosa y descargar a un arroyo local</a:t>
            </a:r>
            <a:endParaRPr/>
          </a:p>
          <a:p>
            <a:pPr marL="2540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una laguna de 2 etapas y descargar a un arroyo local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303" name="Google Shape;303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73377" y="1713038"/>
            <a:ext cx="5880000" cy="3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sldNum" idx="12"/>
          </p:nvPr>
        </p:nvSpPr>
        <p:spPr>
          <a:xfrm>
            <a:off x="0" y="4869656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82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241300" lvl="0" indent="-220662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Recomendación:</a:t>
            </a:r>
            <a:endParaRPr/>
          </a:p>
          <a:p>
            <a:pPr marL="342900" lvl="0" indent="-3222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 startAt="6"/>
            </a:pPr>
            <a:r>
              <a:rPr lang="en" b="1"/>
              <a:t>Tratar localmente con una laguna de 2 etapas y descargar a un arroyo local.</a:t>
            </a:r>
            <a:endParaRPr/>
          </a:p>
          <a:p>
            <a:pPr marL="241300" lvl="0" indent="-2206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Beneficios: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Usa menos materiales y energía que las alternativas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Mayor facilidad de operación y menor requerimiento de limpieza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Permite construcción rápida y menos compleja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Se especificaron componentes para larga vida útil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Baja mantención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Uso de energía eólica en el sitio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Resultado de aprendizaje asociado 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241300" lvl="0" indent="-220662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RA 2:</a:t>
            </a:r>
            <a:br>
              <a:rPr lang="en"/>
            </a:br>
            <a:r>
              <a:rPr lang="en"/>
              <a:t>“Identifica los contaminantes y los impactos ambientales, para las distintas disciplinas de la ingeniería, </a:t>
            </a:r>
            <a:r>
              <a:rPr lang="en" b="1"/>
              <a:t>visibilizando acciones y decisiones de profesionales </a:t>
            </a:r>
            <a:r>
              <a:rPr lang="en"/>
              <a:t>del área que podrían limitar el desarrollo sostenible.”</a:t>
            </a:r>
            <a:endParaRPr/>
          </a:p>
          <a:p>
            <a:pPr marL="241300" lvl="0" indent="-220662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SO 4 (ABET):</a:t>
            </a:r>
            <a:br>
              <a:rPr lang="en"/>
            </a:br>
            <a:r>
              <a:rPr lang="en"/>
              <a:t>“Habilidad para reconocer responsabilidades éticas y profesionales en situaciones de ingeniería y hacer juicios informados los cuales deben considerar el impacto de la solución en contextos globales, económicos y ambientales.”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9.1. Toma de decisión en empresas y sustentabilidad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Toma de decisión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241300" lvl="0" indent="-227806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 b="1"/>
              <a:t>La toma de decisión ocurre en un entorno complejo</a:t>
            </a:r>
            <a:r>
              <a:rPr lang="en"/>
              <a:t>, que no puede representarse a través de un modelo que la visualiza como tan solo un conjunto de partes.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Los sistemas tienen </a:t>
            </a:r>
            <a:r>
              <a:rPr lang="en" b="1"/>
              <a:t>propiedades emergentes</a:t>
            </a:r>
            <a:r>
              <a:rPr lang="en"/>
              <a:t>, que dependen de la interacción entre sus componentes. (el todo es más que la suma de sus partes)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Ejemplo: Propiedades emergentes de una colonia de hormigas.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 y Sciencing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https://sciencing.com/emergent-properties-8232868.html</a:t>
            </a:r>
            <a:r>
              <a:rPr lang="en"/>
              <a:t>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956505" y="1924383"/>
            <a:ext cx="4458687" cy="113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Toma de decisión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41300" lvl="0" indent="-23495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La forma tradicional para manejar sistemas complejos se ha enfocado casi </a:t>
            </a:r>
            <a:r>
              <a:rPr lang="en" b="1"/>
              <a:t>exclusivamente en los aspectos técnicos </a:t>
            </a:r>
            <a:r>
              <a:rPr lang="en"/>
              <a:t>de un </a:t>
            </a:r>
            <a:r>
              <a:rPr lang="en" b="1"/>
              <a:t>sistema socio-técnico</a:t>
            </a:r>
            <a:r>
              <a:rPr lang="en"/>
              <a:t>.</a:t>
            </a:r>
            <a:endParaRPr/>
          </a:p>
          <a:p>
            <a:pPr marL="241300" lvl="0" indent="-23495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lang="en" b="1"/>
              <a:t>Se ha descuidado el contexto social </a:t>
            </a:r>
            <a:r>
              <a:rPr lang="en"/>
              <a:t>de estos desafíos.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Decisiones que toman las empresas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/>
          </a:bodyPr>
          <a:lstStyle/>
          <a:p>
            <a:pPr marL="241300" lvl="0" indent="-213518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Las empresas se ven enfrentadas a decisiones tentadoras desde la perspectiva ética, y las decisiones se toman con información incompleta, opiniones y agendas.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Ej: Este químico que es más barato pero cuida menos el medio ambiente, ¿Lo compramos y usamos igual? Sí, total la ley lo permite. Sí, total nadie se va a dar cuenta. Sí, porque si nos multan igual nos sale más barato.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Entonces, </a:t>
            </a:r>
            <a:br>
              <a:rPr lang="en"/>
            </a:br>
            <a:r>
              <a:rPr lang="en" sz="1700" b="1"/>
              <a:t>¿Qué razón tenemos para elegir el camino que sentimos “más ético”?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Elaboración propia.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Jerarquía de decisión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A la hora de tomar decisiones, se parte desde lo más general, hasta lo más específico.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A veces las decisiones son simples, pues hay criterios preponderantes y alternativas claramente superiores.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¿Qué pasa cuando no es tan así?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/>
              <a:t>Necesitamos usar herramientas de apoyo</a:t>
            </a:r>
            <a:endParaRPr/>
          </a:p>
        </p:txBody>
      </p:sp>
      <p:pic>
        <p:nvPicPr>
          <p:cNvPr id="136" name="Google Shape;136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34282" r="-34265"/>
          <a:stretch/>
        </p:blipFill>
        <p:spPr>
          <a:xfrm>
            <a:off x="1197690" y="1013713"/>
            <a:ext cx="3681609" cy="31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1559</Words>
  <Application>Microsoft Office PowerPoint</Application>
  <PresentationFormat>On-screen Show (16:9)</PresentationFormat>
  <Paragraphs>141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Amatic SC</vt:lpstr>
      <vt:lpstr>Source Code Pro</vt:lpstr>
      <vt:lpstr>Century Schoolbook</vt:lpstr>
      <vt:lpstr>Beach Day</vt:lpstr>
      <vt:lpstr>Ingeniería y Desarrollo Sostenible</vt:lpstr>
      <vt:lpstr>Contenidos</vt:lpstr>
      <vt:lpstr>1.   </vt:lpstr>
      <vt:lpstr>Resultado de aprendizaje asociado </vt:lpstr>
      <vt:lpstr>9.1. Toma de decisión en empresas y sustentabilidad</vt:lpstr>
      <vt:lpstr>Toma de decisión</vt:lpstr>
      <vt:lpstr>Toma de decisión</vt:lpstr>
      <vt:lpstr>Decisiones que toman las empresas</vt:lpstr>
      <vt:lpstr>Jerarquía de decisión</vt:lpstr>
      <vt:lpstr>Apoyo a la toma de decisión</vt:lpstr>
      <vt:lpstr>Decisión multi-criterio</vt:lpstr>
      <vt:lpstr>9.2. Análisis Multi-Criterio</vt:lpstr>
      <vt:lpstr>Estructuración del problema Para la toma de decisión sustentable</vt:lpstr>
      <vt:lpstr>Planificación holística Para la toma de decisión sustentable</vt:lpstr>
      <vt:lpstr>Características de un marco conceptual de apoyo</vt:lpstr>
      <vt:lpstr>Características de un marco conceptual de apoyo</vt:lpstr>
      <vt:lpstr>9.3. Métodos de toma de decisión multi-criterio</vt:lpstr>
      <vt:lpstr>Muchas herramientas</vt:lpstr>
      <vt:lpstr>AHP aplicado</vt:lpstr>
      <vt:lpstr>Analytic Hierarchy Process (AHP)</vt:lpstr>
      <vt:lpstr>Analytic Hierarchy Process (AHP)</vt:lpstr>
      <vt:lpstr>Analytic Hierarchy Process (AHP)</vt:lpstr>
      <vt:lpstr>PowerPoint Presentation</vt:lpstr>
      <vt:lpstr>Suma ponderada (MCDA)</vt:lpstr>
      <vt:lpstr>9.4. Caso de toma de decisión sustentable</vt:lpstr>
      <vt:lpstr>Planta de tratamiento para una pequeña comunidad</vt:lpstr>
      <vt:lpstr>Planta de tratamiento para una pequeña comunidad</vt:lpstr>
      <vt:lpstr>Planta de tratamiento para una pequeña comunidad</vt:lpstr>
      <vt:lpstr>PowerPoint Presentation</vt:lpstr>
      <vt:lpstr>Planta de tratamiento para una pequeña comunidad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y Desarrollo Sostenible</dc:title>
  <cp:lastModifiedBy>Rafael Quezada Gaete</cp:lastModifiedBy>
  <cp:revision>2</cp:revision>
  <dcterms:modified xsi:type="dcterms:W3CDTF">2023-06-06T12:30:36Z</dcterms:modified>
</cp:coreProperties>
</file>