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6" r:id="rId4"/>
    <p:sldId id="299" r:id="rId5"/>
    <p:sldId id="297" r:id="rId6"/>
    <p:sldId id="300" r:id="rId7"/>
    <p:sldId id="298" r:id="rId8"/>
    <p:sldId id="302" r:id="rId9"/>
    <p:sldId id="303" r:id="rId10"/>
    <p:sldId id="304" r:id="rId11"/>
    <p:sldId id="337" r:id="rId12"/>
    <p:sldId id="305" r:id="rId13"/>
    <p:sldId id="301" r:id="rId14"/>
    <p:sldId id="306" r:id="rId15"/>
    <p:sldId id="309" r:id="rId16"/>
    <p:sldId id="307" r:id="rId17"/>
    <p:sldId id="308" r:id="rId18"/>
    <p:sldId id="310" r:id="rId19"/>
    <p:sldId id="311" r:id="rId20"/>
    <p:sldId id="312" r:id="rId21"/>
    <p:sldId id="313" r:id="rId22"/>
    <p:sldId id="314" r:id="rId23"/>
    <p:sldId id="315" r:id="rId24"/>
    <p:sldId id="316" r:id="rId25"/>
    <p:sldId id="317" r:id="rId26"/>
    <p:sldId id="318" r:id="rId27"/>
    <p:sldId id="319" r:id="rId28"/>
    <p:sldId id="326" r:id="rId29"/>
    <p:sldId id="320" r:id="rId30"/>
    <p:sldId id="321" r:id="rId31"/>
    <p:sldId id="322" r:id="rId32"/>
    <p:sldId id="323" r:id="rId33"/>
    <p:sldId id="324" r:id="rId34"/>
    <p:sldId id="325" r:id="rId35"/>
    <p:sldId id="327" r:id="rId36"/>
    <p:sldId id="328" r:id="rId37"/>
    <p:sldId id="329" r:id="rId38"/>
    <p:sldId id="332" r:id="rId39"/>
    <p:sldId id="330" r:id="rId40"/>
    <p:sldId id="333" r:id="rId41"/>
    <p:sldId id="334" r:id="rId42"/>
    <p:sldId id="336" r:id="rId43"/>
    <p:sldId id="335" r:id="rId44"/>
    <p:sldId id="29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3" autoAdjust="0"/>
    <p:restoredTop sz="94660"/>
  </p:normalViewPr>
  <p:slideViewPr>
    <p:cSldViewPr snapToGrid="0">
      <p:cViewPr varScale="1">
        <p:scale>
          <a:sx n="105" d="100"/>
          <a:sy n="105" d="100"/>
        </p:scale>
        <p:origin x="132" y="18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Centered Tex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5678184"/>
          </a:xfrm>
        </p:spPr>
        <p:txBody>
          <a:bodyPr>
            <a:normAutofit/>
          </a:bodyPr>
          <a:lstStyle>
            <a:lvl1pPr>
              <a:defRPr sz="3200" b="0">
                <a:latin typeface="Myriad Pro" panose="020B0503030403020204" pitchFamily="34" charset="0"/>
              </a:defRPr>
            </a:lvl1pPr>
          </a:lstStyle>
          <a:p>
            <a:r>
              <a:rPr lang="en-US" dirty="0"/>
              <a:t>Click to edit Master title style</a:t>
            </a:r>
          </a:p>
        </p:txBody>
      </p:sp>
    </p:spTree>
    <p:extLst>
      <p:ext uri="{BB962C8B-B14F-4D97-AF65-F5344CB8AC3E}">
        <p14:creationId xmlns:p14="http://schemas.microsoft.com/office/powerpoint/2010/main" val="2203854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2020-09-29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9931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2020-09-29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8778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2020-09-29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8500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2020-09-29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25905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2020-09-29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010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2020-09-29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905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2020-09-29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6964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2020-09-29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4237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2020-09-29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487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2020-09-29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11139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2020-09-29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350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2020-09-29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3798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2020-09-29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8716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2020-09-29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118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2020-09-29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4609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2020-09-29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9076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2020-09-29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72660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latin typeface="Myriad Pro" panose="020B0503030403020204" pitchFamily="34" charset="0"/>
              </a:defRPr>
            </a:lvl1pPr>
          </a:lstStyle>
          <a:p>
            <a:fld id="{073ED0CC-082F-4160-86E5-0D6041F12778}" type="datetime1">
              <a:rPr lang="en-US" smtClean="0"/>
              <a:pPr/>
              <a:t>2020-09-29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latin typeface="Myriad Pro" panose="020B0503030403020204" pitchFamily="34" charset="0"/>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latin typeface="Myriad Pro" panose="020B050303040302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26966558"/>
      </p:ext>
    </p:extLst>
  </p:cSld>
  <p:clrMap bg1="dk1" tx1="lt1" bg2="dk2" tx2="lt2" accent1="accent1" accent2="accent2" accent3="accent3" accent4="accent4" accent5="accent5" accent6="accent6" hlink="hlink" folHlink="folHlink"/>
  <p:sldLayoutIdLst>
    <p:sldLayoutId id="2147483678" r:id="rId1"/>
    <p:sldLayoutId id="2147483677" r:id="rId2"/>
    <p:sldLayoutId id="2147483676" r:id="rId3"/>
    <p:sldLayoutId id="2147483675" r:id="rId4"/>
    <p:sldLayoutId id="2147483674" r:id="rId5"/>
    <p:sldLayoutId id="2147483673" r:id="rId6"/>
    <p:sldLayoutId id="2147483672" r:id="rId7"/>
    <p:sldLayoutId id="2147483671" r:id="rId8"/>
    <p:sldLayoutId id="2147483670" r:id="rId9"/>
    <p:sldLayoutId id="2147483669" r:id="rId10"/>
    <p:sldLayoutId id="2147483668" r:id="rId11"/>
    <p:sldLayoutId id="2147483661" r:id="rId12"/>
    <p:sldLayoutId id="2147483662" r:id="rId13"/>
    <p:sldLayoutId id="2147483663" r:id="rId14"/>
    <p:sldLayoutId id="2147483664" r:id="rId15"/>
    <p:sldLayoutId id="2147483665" r:id="rId16"/>
    <p:sldLayoutId id="2147483666" r:id="rId17"/>
    <p:sldLayoutId id="2147483667" r:id="rId18"/>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yriad Pro" panose="020B0503030403020204" pitchFamily="34" charset="0"/>
          <a:ea typeface="+mj-ea"/>
          <a:cs typeface="Myriad Pro" panose="020B0503030403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yriad Pro" panose="020B0503030403020204" pitchFamily="34" charset="0"/>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yriad Pro" panose="020B0503030403020204" pitchFamily="34" charset="0"/>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yriad Pro" panose="020B0503030403020204" pitchFamily="34" charset="0"/>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yriad Pro" panose="020B0503030403020204" pitchFamily="34" charset="0"/>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yriad Pro" panose="020B0503030403020204" pitchFamily="34" charset="0"/>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112619-416C-4F6E-A43C-0077B20743DC}"/>
              </a:ext>
            </a:extLst>
          </p:cNvPr>
          <p:cNvPicPr>
            <a:picLocks noChangeAspect="1"/>
          </p:cNvPicPr>
          <p:nvPr/>
        </p:nvPicPr>
        <p:blipFill rotWithShape="1">
          <a:blip r:embed="rId3">
            <a:alphaModFix amt="35000"/>
          </a:blip>
          <a:srcRect t="12054" b="3677"/>
          <a:stretch/>
        </p:blipFill>
        <p:spPr>
          <a:xfrm>
            <a:off x="20" y="10"/>
            <a:ext cx="12191980" cy="6857990"/>
          </a:xfrm>
          <a:prstGeom prst="rect">
            <a:avLst/>
          </a:prstGeom>
        </p:spPr>
      </p:pic>
      <p:sp>
        <p:nvSpPr>
          <p:cNvPr id="2" name="Title 1">
            <a:extLst>
              <a:ext uri="{FF2B5EF4-FFF2-40B4-BE49-F238E27FC236}">
                <a16:creationId xmlns:a16="http://schemas.microsoft.com/office/drawing/2014/main" id="{573DD184-C379-4A1F-9E5E-05747F384493}"/>
              </a:ext>
            </a:extLst>
          </p:cNvPr>
          <p:cNvSpPr>
            <a:spLocks noGrp="1"/>
          </p:cNvSpPr>
          <p:nvPr>
            <p:ph type="ctrTitle"/>
          </p:nvPr>
        </p:nvSpPr>
        <p:spPr>
          <a:xfrm>
            <a:off x="1370693" y="1769540"/>
            <a:ext cx="9440034" cy="1828801"/>
          </a:xfrm>
        </p:spPr>
        <p:txBody>
          <a:bodyPr>
            <a:normAutofit/>
          </a:bodyPr>
          <a:lstStyle/>
          <a:p>
            <a:r>
              <a:rPr lang="es-ES" dirty="0"/>
              <a:t>SCRUM</a:t>
            </a:r>
            <a:endParaRPr lang="en-US" dirty="0"/>
          </a:p>
        </p:txBody>
      </p:sp>
      <p:sp>
        <p:nvSpPr>
          <p:cNvPr id="3" name="Subtitle 2">
            <a:extLst>
              <a:ext uri="{FF2B5EF4-FFF2-40B4-BE49-F238E27FC236}">
                <a16:creationId xmlns:a16="http://schemas.microsoft.com/office/drawing/2014/main" id="{E4FA8C22-E539-4296-95C9-DB5DCB73AA3C}"/>
              </a:ext>
            </a:extLst>
          </p:cNvPr>
          <p:cNvSpPr>
            <a:spLocks noGrp="1"/>
          </p:cNvSpPr>
          <p:nvPr>
            <p:ph type="subTitle" idx="1"/>
          </p:nvPr>
        </p:nvSpPr>
        <p:spPr>
          <a:xfrm>
            <a:off x="1370693" y="3773489"/>
            <a:ext cx="9440034" cy="1049867"/>
          </a:xfrm>
        </p:spPr>
        <p:txBody>
          <a:bodyPr>
            <a:normAutofit/>
          </a:bodyPr>
          <a:lstStyle/>
          <a:p>
            <a:endParaRPr lang="en-US"/>
          </a:p>
        </p:txBody>
      </p:sp>
    </p:spTree>
    <p:extLst>
      <p:ext uri="{BB962C8B-B14F-4D97-AF65-F5344CB8AC3E}">
        <p14:creationId xmlns:p14="http://schemas.microsoft.com/office/powerpoint/2010/main" val="2901797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lstStyle/>
          <a:p>
            <a:r>
              <a:rPr lang="es-ES" dirty="0"/>
              <a:t>Empecemos identificando los tres </a:t>
            </a:r>
            <a:r>
              <a:rPr lang="es-ES" b="1" dirty="0"/>
              <a:t>artefactos</a:t>
            </a:r>
            <a:r>
              <a:rPr lang="es-ES" dirty="0"/>
              <a:t> en scrum.</a:t>
            </a:r>
            <a:br>
              <a:rPr lang="es-ES" dirty="0"/>
            </a:br>
            <a:br>
              <a:rPr lang="es-ES" dirty="0"/>
            </a:br>
            <a:r>
              <a:rPr lang="es-ES" dirty="0"/>
              <a:t> Cuando hablamos de "artefactos" nos referimos a algo que fabricamos, por ejemplo, una herramienta para solucionar un problema. </a:t>
            </a:r>
            <a:br>
              <a:rPr lang="es-ES" dirty="0"/>
            </a:br>
            <a:br>
              <a:rPr lang="es-ES" dirty="0"/>
            </a:br>
            <a:r>
              <a:rPr lang="es-ES" dirty="0"/>
              <a:t>En scrum, estos tres artefactos son un </a:t>
            </a:r>
            <a:r>
              <a:rPr lang="es-ES" b="1" dirty="0"/>
              <a:t>backlog</a:t>
            </a:r>
            <a:r>
              <a:rPr lang="es-ES" dirty="0"/>
              <a:t> del producto, un </a:t>
            </a:r>
            <a:r>
              <a:rPr lang="es-ES" b="1" dirty="0"/>
              <a:t>backlog</a:t>
            </a:r>
            <a:r>
              <a:rPr lang="es-ES" dirty="0"/>
              <a:t> de sprint y un </a:t>
            </a:r>
            <a:r>
              <a:rPr lang="es-ES" b="1" dirty="0"/>
              <a:t>incremento</a:t>
            </a:r>
            <a:r>
              <a:rPr lang="es-ES" dirty="0"/>
              <a:t> con tu definición de "finalizado".</a:t>
            </a:r>
            <a:endParaRPr lang="en-US" dirty="0"/>
          </a:p>
        </p:txBody>
      </p:sp>
    </p:spTree>
    <p:extLst>
      <p:ext uri="{BB962C8B-B14F-4D97-AF65-F5344CB8AC3E}">
        <p14:creationId xmlns:p14="http://schemas.microsoft.com/office/powerpoint/2010/main" val="2368492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EE87-D76B-48C0-AE50-73954675BD7D}"/>
              </a:ext>
            </a:extLst>
          </p:cNvPr>
          <p:cNvSpPr>
            <a:spLocks noGrp="1"/>
          </p:cNvSpPr>
          <p:nvPr>
            <p:ph type="title"/>
          </p:nvPr>
        </p:nvSpPr>
        <p:spPr/>
        <p:txBody>
          <a:bodyPr/>
          <a:lstStyle/>
          <a:p>
            <a:r>
              <a:rPr lang="es-ES" b="1" dirty="0"/>
              <a:t>¿Qué es un sprint?</a:t>
            </a:r>
            <a:br>
              <a:rPr lang="es-ES" b="1" dirty="0"/>
            </a:br>
            <a:br>
              <a:rPr lang="es-ES" b="1" dirty="0"/>
            </a:br>
            <a:r>
              <a:rPr lang="es-ES" dirty="0"/>
              <a:t>Un sprint es el periodo real en el que el equipo de scrum trabaja en conjunto para finalizar un incremento. </a:t>
            </a:r>
            <a:br>
              <a:rPr lang="es-ES" dirty="0"/>
            </a:br>
            <a:br>
              <a:rPr lang="es-ES" dirty="0"/>
            </a:br>
            <a:r>
              <a:rPr lang="es-ES" dirty="0"/>
              <a:t>La duración de un sprint suele ser de </a:t>
            </a:r>
            <a:r>
              <a:rPr lang="es-ES" b="1" dirty="0"/>
              <a:t>dos semanas</a:t>
            </a:r>
            <a:r>
              <a:rPr lang="es-ES" dirty="0"/>
              <a:t>, aunque algunos equipos consideran que una semana es un periodo más sencillo para establecer el alcance o que un mes funciona mejor para entregar un incremento valioso.</a:t>
            </a:r>
            <a:endParaRPr lang="en-US" dirty="0"/>
          </a:p>
        </p:txBody>
      </p:sp>
    </p:spTree>
    <p:extLst>
      <p:ext uri="{BB962C8B-B14F-4D97-AF65-F5344CB8AC3E}">
        <p14:creationId xmlns:p14="http://schemas.microsoft.com/office/powerpoint/2010/main" val="4282893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normAutofit fontScale="90000"/>
          </a:bodyPr>
          <a:lstStyle/>
          <a:p>
            <a:r>
              <a:rPr lang="es-ES" b="1" dirty="0"/>
              <a:t>1. El backlog del producto</a:t>
            </a:r>
            <a:r>
              <a:rPr lang="es-ES" dirty="0"/>
              <a:t> es la lista del trabajo que se tiene que realizar y que debe mantener el </a:t>
            </a:r>
            <a:r>
              <a:rPr lang="es-ES" b="1" dirty="0"/>
              <a:t>propietario</a:t>
            </a:r>
            <a:r>
              <a:rPr lang="es-ES" dirty="0"/>
              <a:t> del producto. </a:t>
            </a:r>
            <a:br>
              <a:rPr lang="es-ES" dirty="0"/>
            </a:br>
            <a:r>
              <a:rPr lang="es-ES" dirty="0"/>
              <a:t>Es una lista dinámica de funciones, requisitos, mejoras y correcciones que actúa como entrada para el </a:t>
            </a:r>
            <a:r>
              <a:rPr lang="es-ES" b="1" dirty="0"/>
              <a:t>backlog</a:t>
            </a:r>
            <a:r>
              <a:rPr lang="es-ES" dirty="0"/>
              <a:t> del </a:t>
            </a:r>
            <a:r>
              <a:rPr lang="es-ES" b="1" dirty="0"/>
              <a:t>sprint</a:t>
            </a:r>
            <a:r>
              <a:rPr lang="es-ES" dirty="0"/>
              <a:t>. </a:t>
            </a:r>
            <a:br>
              <a:rPr lang="es-ES" dirty="0"/>
            </a:br>
            <a:r>
              <a:rPr lang="es-ES" dirty="0"/>
              <a:t>Se trata, básicamente, de la lista de tareas del equipo. </a:t>
            </a:r>
            <a:br>
              <a:rPr lang="es-ES" dirty="0"/>
            </a:br>
            <a:r>
              <a:rPr lang="es-ES" dirty="0"/>
              <a:t>El propietario del producto revisa, vuelve a priorizar y realiza el mantenimiento del backlog del producto constantemente porque, conforme más aprendemos o cambia el mercado, los elementos pueden dejar de ser relevantes o los problemas se pueden resolver de forma distinta.</a:t>
            </a:r>
            <a:endParaRPr lang="en-US" dirty="0"/>
          </a:p>
        </p:txBody>
      </p:sp>
    </p:spTree>
    <p:extLst>
      <p:ext uri="{BB962C8B-B14F-4D97-AF65-F5344CB8AC3E}">
        <p14:creationId xmlns:p14="http://schemas.microsoft.com/office/powerpoint/2010/main" val="544439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normAutofit/>
          </a:bodyPr>
          <a:lstStyle/>
          <a:p>
            <a:r>
              <a:rPr lang="es-ES" b="1" dirty="0"/>
              <a:t>2. El backlog del sprint</a:t>
            </a:r>
            <a:r>
              <a:rPr lang="es-ES" dirty="0"/>
              <a:t> es la lista de elementos, </a:t>
            </a:r>
            <a:r>
              <a:rPr lang="es-ES" b="1" dirty="0"/>
              <a:t>historias de usuario</a:t>
            </a:r>
            <a:r>
              <a:rPr lang="es-ES" dirty="0"/>
              <a:t> o resolución de errores seleccionados por el equipo de desarrollo para implementarlos en el ciclo de sprint actual. </a:t>
            </a:r>
            <a:br>
              <a:rPr lang="es-ES" dirty="0"/>
            </a:br>
            <a:r>
              <a:rPr lang="es-ES" dirty="0"/>
              <a:t>Antes de cada sprint, en la </a:t>
            </a:r>
            <a:r>
              <a:rPr lang="es-ES" b="1" dirty="0"/>
              <a:t>reunión</a:t>
            </a:r>
            <a:r>
              <a:rPr lang="es-ES" dirty="0"/>
              <a:t> de </a:t>
            </a:r>
            <a:r>
              <a:rPr lang="es-ES" b="1" dirty="0"/>
              <a:t>planificación</a:t>
            </a:r>
            <a:r>
              <a:rPr lang="es-ES" dirty="0"/>
              <a:t> del sprint, el equipo elige en </a:t>
            </a:r>
            <a:r>
              <a:rPr lang="es-ES" b="1" dirty="0"/>
              <a:t>qué</a:t>
            </a:r>
            <a:r>
              <a:rPr lang="es-ES" dirty="0"/>
              <a:t> elementos del backlog del producto va a trabajar durante el </a:t>
            </a:r>
            <a:r>
              <a:rPr lang="es-ES" b="1" dirty="0"/>
              <a:t>sprint</a:t>
            </a:r>
            <a:r>
              <a:rPr lang="es-ES" dirty="0"/>
              <a:t>. </a:t>
            </a:r>
            <a:br>
              <a:rPr lang="es-ES" dirty="0"/>
            </a:br>
            <a:r>
              <a:rPr lang="es-ES" dirty="0"/>
              <a:t>Un backlog de sprint puede ser flexible y puede evolucionar a lo largo del sprint. No obstante, no se puede poner en peligro el objetivo fundamental del sprint, es decir, lo que el equipo quiere lograr con el sprint actual.</a:t>
            </a:r>
            <a:endParaRPr lang="en-US" dirty="0"/>
          </a:p>
        </p:txBody>
      </p:sp>
    </p:spTree>
    <p:extLst>
      <p:ext uri="{BB962C8B-B14F-4D97-AF65-F5344CB8AC3E}">
        <p14:creationId xmlns:p14="http://schemas.microsoft.com/office/powerpoint/2010/main" val="717427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lstStyle/>
          <a:p>
            <a:r>
              <a:rPr lang="es-ES" b="1" dirty="0"/>
              <a:t>3. El incremento</a:t>
            </a:r>
            <a:r>
              <a:rPr lang="es-ES" dirty="0"/>
              <a:t> (u objetivo del sprint) es el producto final que se puede usar y que se obtiene de un sprint.</a:t>
            </a:r>
            <a:br>
              <a:rPr lang="es-ES" dirty="0"/>
            </a:br>
            <a:r>
              <a:rPr lang="es-ES" dirty="0"/>
              <a:t>Generalmente se muestra el incremento en la demo del fin del sprint, en la que el equipo muestra lo que se ha completado durante el sprint.</a:t>
            </a:r>
            <a:br>
              <a:rPr lang="es-ES" dirty="0"/>
            </a:br>
            <a:r>
              <a:rPr lang="es-ES" dirty="0"/>
              <a:t>Todo depende de la definición de "terminado" de tu equipo y de cómo estableces tus objetivos de sprint.</a:t>
            </a:r>
            <a:endParaRPr lang="en-US" dirty="0"/>
          </a:p>
        </p:txBody>
      </p:sp>
    </p:spTree>
    <p:extLst>
      <p:ext uri="{BB962C8B-B14F-4D97-AF65-F5344CB8AC3E}">
        <p14:creationId xmlns:p14="http://schemas.microsoft.com/office/powerpoint/2010/main" val="716983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3651-C933-45CB-9ED2-F8EE4DD2D104}"/>
              </a:ext>
            </a:extLst>
          </p:cNvPr>
          <p:cNvSpPr>
            <a:spLocks noGrp="1"/>
          </p:cNvSpPr>
          <p:nvPr>
            <p:ph type="ctrTitle"/>
          </p:nvPr>
        </p:nvSpPr>
        <p:spPr/>
        <p:txBody>
          <a:bodyPr/>
          <a:lstStyle/>
          <a:p>
            <a:r>
              <a:rPr lang="pt-BR" b="1" dirty="0"/>
              <a:t>Protocolos o eventos de scrum </a:t>
            </a:r>
            <a:endParaRPr lang="en-US" dirty="0"/>
          </a:p>
        </p:txBody>
      </p:sp>
      <p:sp>
        <p:nvSpPr>
          <p:cNvPr id="3" name="Subtitle 2">
            <a:extLst>
              <a:ext uri="{FF2B5EF4-FFF2-40B4-BE49-F238E27FC236}">
                <a16:creationId xmlns:a16="http://schemas.microsoft.com/office/drawing/2014/main" id="{7BB31928-A881-4583-BC92-D25B01C34D0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4512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lstStyle/>
          <a:p>
            <a:r>
              <a:rPr lang="es-ES" dirty="0"/>
              <a:t>Algunos de los componentes más conocidos del marco de trabajo de scrum son el conjunto de </a:t>
            </a:r>
            <a:r>
              <a:rPr lang="es-ES" b="1" dirty="0"/>
              <a:t>eventos</a:t>
            </a:r>
            <a:r>
              <a:rPr lang="es-ES" dirty="0"/>
              <a:t> </a:t>
            </a:r>
            <a:r>
              <a:rPr lang="es-ES" b="1" dirty="0"/>
              <a:t>secuenciales</a:t>
            </a:r>
            <a:r>
              <a:rPr lang="es-ES" dirty="0"/>
              <a:t>, protocolos o </a:t>
            </a:r>
            <a:r>
              <a:rPr lang="es-ES" b="1" dirty="0"/>
              <a:t>reuniones</a:t>
            </a:r>
            <a:r>
              <a:rPr lang="es-ES" dirty="0"/>
              <a:t> que los equipos de scrum realizan de forma periódica. </a:t>
            </a:r>
            <a:br>
              <a:rPr lang="es-ES" dirty="0"/>
            </a:br>
            <a:r>
              <a:rPr lang="es-ES" dirty="0"/>
              <a:t>En los protocolos es donde observamos la mayoría de las variaciones para los equipos. </a:t>
            </a:r>
            <a:br>
              <a:rPr lang="es-ES" dirty="0"/>
            </a:br>
            <a:r>
              <a:rPr lang="es-ES" dirty="0"/>
              <a:t>Por ejemplo, algunos equipos consideran que realizar todos estos protocolos es engorroso y repetitivo, mientras que otros los utilizan como un registro necesario.</a:t>
            </a:r>
            <a:endParaRPr lang="en-US" dirty="0"/>
          </a:p>
        </p:txBody>
      </p:sp>
    </p:spTree>
    <p:extLst>
      <p:ext uri="{BB962C8B-B14F-4D97-AF65-F5344CB8AC3E}">
        <p14:creationId xmlns:p14="http://schemas.microsoft.com/office/powerpoint/2010/main" val="1641243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normAutofit/>
          </a:bodyPr>
          <a:lstStyle/>
          <a:p>
            <a:r>
              <a:rPr lang="es-ES" b="1" dirty="0"/>
              <a:t>1. Organizar el backlog</a:t>
            </a:r>
            <a:r>
              <a:rPr lang="es-ES" dirty="0"/>
              <a:t>: en ocasiones denominado "limpieza del backlog". Esta acción es responsabilidad del propietario del producto. Las tareas principales del propietario del producto consisten en orientar el producto hacia la visión de él que tiene y estar pendiente del mercado y los clientes de forma constante. Por ello, esta persona realiza el mantenimiento de la lista mediante comentarios de los usuarios y del equipo de desarrollo, de forma que pueda priorizar las tareas y organizar la lista para que se pueda trabajar en ella en cualquier momento. </a:t>
            </a:r>
            <a:endParaRPr lang="en-US" dirty="0"/>
          </a:p>
        </p:txBody>
      </p:sp>
    </p:spTree>
    <p:extLst>
      <p:ext uri="{BB962C8B-B14F-4D97-AF65-F5344CB8AC3E}">
        <p14:creationId xmlns:p14="http://schemas.microsoft.com/office/powerpoint/2010/main" val="1547539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lstStyle/>
          <a:p>
            <a:r>
              <a:rPr lang="es-ES" b="1" dirty="0"/>
              <a:t>2. Planificación de </a:t>
            </a:r>
            <a:r>
              <a:rPr lang="es-ES" b="1" dirty="0" err="1"/>
              <a:t>sprints</a:t>
            </a:r>
            <a:r>
              <a:rPr lang="es-ES" dirty="0"/>
              <a:t>: el trabajo que se va a realizar durante el sprint actual se planifica en esta reunión, en la que participa el equipo de desarrollo completo. El experto en scrum dirige la reunión, en la que el equipo decide el objetivo del sprint. A continuación, se añaden historias específicas del backlog del producto al sprint. Estas historias siempre se adaptan al objetivo y las acuerda el equipo de scrum, de forma que sea factible implementarlas durante el sprint.</a:t>
            </a:r>
            <a:endParaRPr lang="en-US" dirty="0"/>
          </a:p>
        </p:txBody>
      </p:sp>
    </p:spTree>
    <p:extLst>
      <p:ext uri="{BB962C8B-B14F-4D97-AF65-F5344CB8AC3E}">
        <p14:creationId xmlns:p14="http://schemas.microsoft.com/office/powerpoint/2010/main" val="40412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normAutofit fontScale="90000"/>
          </a:bodyPr>
          <a:lstStyle/>
          <a:p>
            <a:r>
              <a:rPr lang="es-ES" b="1" dirty="0"/>
              <a:t>3. Sprint</a:t>
            </a:r>
            <a:r>
              <a:rPr lang="es-ES" dirty="0"/>
              <a:t>: un sprint es el periodo real en el que el equipo de scrum trabaja en conjunto para finalizar un incremento. La duración de un sprint suele ser de </a:t>
            </a:r>
            <a:r>
              <a:rPr lang="es-ES" b="1" dirty="0"/>
              <a:t>dos semanas</a:t>
            </a:r>
            <a:r>
              <a:rPr lang="es-ES" dirty="0"/>
              <a:t>, aunque algunos equipos consideran que una semana es un periodo más sencillo para establecer el alcance o que un mes funciona mejor para entregar un incremento valioso. </a:t>
            </a:r>
            <a:br>
              <a:rPr lang="es-ES" dirty="0"/>
            </a:br>
            <a:br>
              <a:rPr lang="es-ES" dirty="0"/>
            </a:br>
            <a:r>
              <a:rPr lang="es-ES" dirty="0"/>
              <a:t>Dave West, de Scrum.org, advierte que cuanto más complicado y desconocido sea el trabajo, más cortos deben ser los </a:t>
            </a:r>
            <a:r>
              <a:rPr lang="es-ES" dirty="0" err="1"/>
              <a:t>sprints</a:t>
            </a:r>
            <a:r>
              <a:rPr lang="es-ES" dirty="0"/>
              <a:t>. No obstante, la decisión la tiene el equipo, y no debe darles miedo cambiarla si no funciona. En este periodo, se puede renegociar el alcance entre el propietario del producto y el equipo de desarrollo, si fuese necesario. Esta es la clave de la naturaleza </a:t>
            </a:r>
            <a:r>
              <a:rPr lang="es-ES" b="1" dirty="0"/>
              <a:t>empírica</a:t>
            </a:r>
            <a:r>
              <a:rPr lang="es-ES" dirty="0"/>
              <a:t> de la metodología scrum.</a:t>
            </a:r>
            <a:endParaRPr lang="en-US" dirty="0"/>
          </a:p>
        </p:txBody>
      </p:sp>
    </p:spTree>
    <p:extLst>
      <p:ext uri="{BB962C8B-B14F-4D97-AF65-F5344CB8AC3E}">
        <p14:creationId xmlns:p14="http://schemas.microsoft.com/office/powerpoint/2010/main" val="2838513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7F4B5-109F-42BE-9F68-2C498C6D2ACA}"/>
              </a:ext>
            </a:extLst>
          </p:cNvPr>
          <p:cNvSpPr>
            <a:spLocks noGrp="1"/>
          </p:cNvSpPr>
          <p:nvPr>
            <p:ph type="title"/>
          </p:nvPr>
        </p:nvSpPr>
        <p:spPr/>
        <p:txBody>
          <a:bodyPr/>
          <a:lstStyle/>
          <a:p>
            <a:r>
              <a:rPr lang="es-ES" b="1" dirty="0"/>
              <a:t>¿Qué es scrum? </a:t>
            </a:r>
            <a:br>
              <a:rPr lang="es-ES" b="1" dirty="0"/>
            </a:br>
            <a:r>
              <a:rPr lang="es-ES" dirty="0"/>
              <a:t>Scrum es un marco de trabajo que permite el trabajo colaborativo entre equipos. Al igual que un equipo de rugby (de donde proviene su nombre) cuando entrena para el gran partido, scrum anima a los equipos a aprender mediante las experiencias, a organizarse de forma autónoma mientras se trabaja en un problema y a reflexionar sobre sus victorias y derrotas para mejorar continuamente.</a:t>
            </a:r>
          </a:p>
        </p:txBody>
      </p:sp>
    </p:spTree>
    <p:extLst>
      <p:ext uri="{BB962C8B-B14F-4D97-AF65-F5344CB8AC3E}">
        <p14:creationId xmlns:p14="http://schemas.microsoft.com/office/powerpoint/2010/main" val="1819531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lstStyle/>
          <a:p>
            <a:r>
              <a:rPr lang="es-ES" dirty="0"/>
              <a:t>Todos los eventos, desde la planificación hasta la retrospectiva, se desarrollan en el sprint.</a:t>
            </a:r>
            <a:endParaRPr lang="en-US" dirty="0"/>
          </a:p>
        </p:txBody>
      </p:sp>
    </p:spTree>
    <p:extLst>
      <p:ext uri="{BB962C8B-B14F-4D97-AF65-F5344CB8AC3E}">
        <p14:creationId xmlns:p14="http://schemas.microsoft.com/office/powerpoint/2010/main" val="2448025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lstStyle/>
          <a:p>
            <a:r>
              <a:rPr lang="es-ES" b="1" dirty="0"/>
              <a:t>4. Scrum diario o reuniones rápidas</a:t>
            </a:r>
            <a:r>
              <a:rPr lang="es-ES" dirty="0"/>
              <a:t>: es una reunión diaria muy breve, siempre a la misma hora (normalmente por la mañana) y en el mismo sitio. Muchos equipos intentan que su reunión no dure más de 15 minutos, pero es solo una recomendación. Esta reunión también puede llamarse "reunión diaria rápida", un nombre que enfatiza en el hecho de que debe ser rápida. El objetivo del scrum diario es que todo el equipo esté en sintonía, que estén centrados en lograr el objetivo del sprint y establecer la planificación de las próximas 24 horas.</a:t>
            </a:r>
            <a:endParaRPr lang="en-US" dirty="0"/>
          </a:p>
        </p:txBody>
      </p:sp>
    </p:spTree>
    <p:extLst>
      <p:ext uri="{BB962C8B-B14F-4D97-AF65-F5344CB8AC3E}">
        <p14:creationId xmlns:p14="http://schemas.microsoft.com/office/powerpoint/2010/main" val="3483054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lstStyle/>
          <a:p>
            <a:r>
              <a:rPr lang="es-ES" b="1" dirty="0"/>
              <a:t>En la reunión rápida, deben compartir todas las preocupaciones que tengan con respecto al cumplimiento del objetivo del sprint o cualquier impedimento. </a:t>
            </a:r>
            <a:endParaRPr lang="en-US" dirty="0"/>
          </a:p>
        </p:txBody>
      </p:sp>
    </p:spTree>
    <p:extLst>
      <p:ext uri="{BB962C8B-B14F-4D97-AF65-F5344CB8AC3E}">
        <p14:creationId xmlns:p14="http://schemas.microsoft.com/office/powerpoint/2010/main" val="1413486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lstStyle/>
          <a:p>
            <a:r>
              <a:rPr lang="es-ES" dirty="0"/>
              <a:t>Una forma habitual de dirigir una reunión rápida es que cada miembro del equipo responda a tres preguntas relacionadas con lograr el objetivo del sprint:</a:t>
            </a:r>
            <a:br>
              <a:rPr lang="es-ES" dirty="0"/>
            </a:br>
            <a:br>
              <a:rPr lang="es-ES" dirty="0"/>
            </a:br>
            <a:r>
              <a:rPr lang="es-ES" dirty="0"/>
              <a:t>• ¿Qué hice ayer?</a:t>
            </a:r>
            <a:br>
              <a:rPr lang="es-ES" dirty="0"/>
            </a:br>
            <a:r>
              <a:rPr lang="es-ES" dirty="0"/>
              <a:t>• ¿Qué tengo previsto hacer hoy?</a:t>
            </a:r>
            <a:br>
              <a:rPr lang="es-ES" dirty="0"/>
            </a:br>
            <a:r>
              <a:rPr lang="es-ES" dirty="0"/>
              <a:t>• ¿Se presenta algún obstáculo?</a:t>
            </a:r>
            <a:endParaRPr lang="en-US" dirty="0"/>
          </a:p>
        </p:txBody>
      </p:sp>
    </p:spTree>
    <p:extLst>
      <p:ext uri="{BB962C8B-B14F-4D97-AF65-F5344CB8AC3E}">
        <p14:creationId xmlns:p14="http://schemas.microsoft.com/office/powerpoint/2010/main" val="1767434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lstStyle/>
          <a:p>
            <a:r>
              <a:rPr lang="es-ES" dirty="0"/>
              <a:t>No obstante, se ha visto que algunas reuniones tratan solo de leer las agendas del día anterior y la del día siguiente. La teoría que subyace a las reuniones rápidas es que se traten de una </a:t>
            </a:r>
            <a:r>
              <a:rPr lang="es-ES" b="1" dirty="0"/>
              <a:t>charla distendida</a:t>
            </a:r>
            <a:r>
              <a:rPr lang="es-ES" dirty="0"/>
              <a:t>, para que el equipo pueda </a:t>
            </a:r>
            <a:r>
              <a:rPr lang="es-ES" b="1" dirty="0"/>
              <a:t>centrarse</a:t>
            </a:r>
            <a:r>
              <a:rPr lang="es-ES" dirty="0"/>
              <a:t> en su trabajo durante el resto del día, por lo que, si se convierten en una lectura diaria de la agenda, no tengas miedo de sacar tu creatividad y cambiar la mecánica.</a:t>
            </a:r>
            <a:endParaRPr lang="en-US" dirty="0"/>
          </a:p>
        </p:txBody>
      </p:sp>
    </p:spTree>
    <p:extLst>
      <p:ext uri="{BB962C8B-B14F-4D97-AF65-F5344CB8AC3E}">
        <p14:creationId xmlns:p14="http://schemas.microsoft.com/office/powerpoint/2010/main" val="1349742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normAutofit/>
          </a:bodyPr>
          <a:lstStyle/>
          <a:p>
            <a:r>
              <a:rPr lang="es-ES" b="1" dirty="0"/>
              <a:t>5. Revisión del sprint</a:t>
            </a:r>
            <a:r>
              <a:rPr lang="es-ES" dirty="0"/>
              <a:t>: al final del sprint, el equipo se reúne en una sesión informal para ver la demo del incremento o analizarlo. El equipo de desarrollo muestra los elementos del backlog que están terminados a las partes interesadas y los compañeros del equipo para que proporcionen comentarios. El propietario del producto puede decidir si publica el incremento o no, aunque en la mayoría de los casos sí se publica. </a:t>
            </a:r>
            <a:endParaRPr lang="en-US" dirty="0"/>
          </a:p>
        </p:txBody>
      </p:sp>
    </p:spTree>
    <p:extLst>
      <p:ext uri="{BB962C8B-B14F-4D97-AF65-F5344CB8AC3E}">
        <p14:creationId xmlns:p14="http://schemas.microsoft.com/office/powerpoint/2010/main" val="110861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lstStyle/>
          <a:p>
            <a:r>
              <a:rPr lang="es-ES" dirty="0"/>
              <a:t>En esta reunión de revisión, el propietario del producto modifica el backlog del producto en función del sprint actual, lo que puede servir para la próxima sesión de planificación de sprint. </a:t>
            </a:r>
            <a:br>
              <a:rPr lang="es-ES" dirty="0"/>
            </a:br>
            <a:br>
              <a:rPr lang="es-ES" dirty="0"/>
            </a:br>
            <a:r>
              <a:rPr lang="es-ES" dirty="0"/>
              <a:t>En un sprint de un mes, contempla la posibilidad de establecer un límite de tiempo máximo de cuatro horas para la revisión del sprint.</a:t>
            </a:r>
            <a:endParaRPr lang="en-US" dirty="0"/>
          </a:p>
        </p:txBody>
      </p:sp>
    </p:spTree>
    <p:extLst>
      <p:ext uri="{BB962C8B-B14F-4D97-AF65-F5344CB8AC3E}">
        <p14:creationId xmlns:p14="http://schemas.microsoft.com/office/powerpoint/2010/main" val="2776562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lstStyle/>
          <a:p>
            <a:r>
              <a:rPr lang="es-ES" b="1" dirty="0"/>
              <a:t>6. Retrospectiva del sprint</a:t>
            </a:r>
            <a:r>
              <a:rPr lang="es-ES" dirty="0"/>
              <a:t>: la retrospectiva es el momento en el que el equipo se reúne para documentar y comentar lo que ha funcionado y lo que no ha funcionado en un sprint, un proyecto, una herramienta, entre las personas o relaciones o incluso en un protocolo. </a:t>
            </a:r>
            <a:br>
              <a:rPr lang="es-ES" dirty="0"/>
            </a:br>
            <a:br>
              <a:rPr lang="es-ES" dirty="0"/>
            </a:br>
            <a:r>
              <a:rPr lang="es-ES" dirty="0"/>
              <a:t>La idea es crear un entorno en el que el equipo se pueda centrar más en lo que ha salido bien y lo que necesita mejorar para la próxima vez, y menos en lo que ha salido mal.</a:t>
            </a:r>
            <a:endParaRPr lang="en-US" dirty="0"/>
          </a:p>
        </p:txBody>
      </p:sp>
    </p:spTree>
    <p:extLst>
      <p:ext uri="{BB962C8B-B14F-4D97-AF65-F5344CB8AC3E}">
        <p14:creationId xmlns:p14="http://schemas.microsoft.com/office/powerpoint/2010/main" val="4285177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10914-D039-4916-A9F8-3FADF7B49414}"/>
              </a:ext>
            </a:extLst>
          </p:cNvPr>
          <p:cNvSpPr>
            <a:spLocks noGrp="1"/>
          </p:cNvSpPr>
          <p:nvPr>
            <p:ph type="ctrTitle"/>
          </p:nvPr>
        </p:nvSpPr>
        <p:spPr/>
        <p:txBody>
          <a:bodyPr>
            <a:normAutofit/>
          </a:bodyPr>
          <a:lstStyle/>
          <a:p>
            <a:r>
              <a:rPr lang="es-ES" b="1" dirty="0"/>
              <a:t>Tres funciones esenciales para alcanzar el éxito con scrum</a:t>
            </a:r>
            <a:endParaRPr lang="en-US" dirty="0"/>
          </a:p>
        </p:txBody>
      </p:sp>
      <p:sp>
        <p:nvSpPr>
          <p:cNvPr id="3" name="Subtitle 2">
            <a:extLst>
              <a:ext uri="{FF2B5EF4-FFF2-40B4-BE49-F238E27FC236}">
                <a16:creationId xmlns:a16="http://schemas.microsoft.com/office/drawing/2014/main" id="{D5EE6A33-DFD4-4B93-8A49-757D378C0B3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23188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lstStyle/>
          <a:p>
            <a:r>
              <a:rPr lang="es-ES" dirty="0"/>
              <a:t>El equipo de scrum debe componerse de tres cargos específicos: el </a:t>
            </a:r>
            <a:r>
              <a:rPr lang="es-ES" b="1" dirty="0"/>
              <a:t>propietario</a:t>
            </a:r>
            <a:r>
              <a:rPr lang="es-ES" dirty="0"/>
              <a:t> del producto, el </a:t>
            </a:r>
            <a:r>
              <a:rPr lang="es-ES" b="1" dirty="0"/>
              <a:t>experto</a:t>
            </a:r>
            <a:r>
              <a:rPr lang="es-ES" dirty="0"/>
              <a:t> en scrum y el equipo de </a:t>
            </a:r>
            <a:r>
              <a:rPr lang="es-ES" b="1" dirty="0"/>
              <a:t>desarrollo</a:t>
            </a:r>
            <a:r>
              <a:rPr lang="es-ES" dirty="0"/>
              <a:t>. </a:t>
            </a:r>
            <a:br>
              <a:rPr lang="es-ES" dirty="0"/>
            </a:br>
            <a:br>
              <a:rPr lang="es-ES" dirty="0"/>
            </a:br>
            <a:r>
              <a:rPr lang="es-ES" dirty="0"/>
              <a:t>Y, puesto que los equipos de scrum son interdisciplinares, el equipo de desarrollo está formado por evaluadores, diseñadores, especialistas en experiencia de usuario e ingenieros de operaciones, además de desarrolladores.</a:t>
            </a:r>
            <a:endParaRPr lang="en-US" dirty="0"/>
          </a:p>
        </p:txBody>
      </p:sp>
    </p:spTree>
    <p:extLst>
      <p:ext uri="{BB962C8B-B14F-4D97-AF65-F5344CB8AC3E}">
        <p14:creationId xmlns:p14="http://schemas.microsoft.com/office/powerpoint/2010/main" val="3024127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631DA9-CA56-47AF-8D48-FE5F6EE12C5D}"/>
              </a:ext>
            </a:extLst>
          </p:cNvPr>
          <p:cNvSpPr>
            <a:spLocks noGrp="1"/>
          </p:cNvSpPr>
          <p:nvPr>
            <p:ph type="title"/>
          </p:nvPr>
        </p:nvSpPr>
        <p:spPr/>
        <p:txBody>
          <a:bodyPr/>
          <a:lstStyle/>
          <a:p>
            <a:r>
              <a:rPr lang="es-ES" dirty="0"/>
              <a:t>Aunque son los equipos de </a:t>
            </a:r>
            <a:r>
              <a:rPr lang="es-ES" b="1" dirty="0"/>
              <a:t>desarrollo de software </a:t>
            </a:r>
            <a:r>
              <a:rPr lang="es-ES" dirty="0"/>
              <a:t>los que utilizan con mayor frecuencia el scrum, sus principios y lecciones se pueden aplicar a </a:t>
            </a:r>
            <a:r>
              <a:rPr lang="es-ES" b="1" dirty="0"/>
              <a:t>todo tipo </a:t>
            </a:r>
            <a:r>
              <a:rPr lang="es-ES" dirty="0"/>
              <a:t>de trabajo en equipo. Esta es una de las razones por las que es tan popular. Aunque se considera a menudo un marco de trabajo de gestión de proyectos ágiles, scrum hace referencia a un conjunto de </a:t>
            </a:r>
            <a:r>
              <a:rPr lang="es-ES" b="1" dirty="0"/>
              <a:t>reuniones</a:t>
            </a:r>
            <a:r>
              <a:rPr lang="es-ES" dirty="0"/>
              <a:t>, </a:t>
            </a:r>
            <a:r>
              <a:rPr lang="es-ES" b="1" dirty="0"/>
              <a:t>herramientas</a:t>
            </a:r>
            <a:r>
              <a:rPr lang="es-ES" dirty="0"/>
              <a:t> y </a:t>
            </a:r>
            <a:r>
              <a:rPr lang="es-ES" b="1" dirty="0"/>
              <a:t>funciones</a:t>
            </a:r>
            <a:r>
              <a:rPr lang="es-ES" dirty="0"/>
              <a:t> que trabajan de forma coordinada para ayudar a los equipos a estructurar y gestionar su trabajo.</a:t>
            </a:r>
            <a:endParaRPr lang="en-US" dirty="0"/>
          </a:p>
        </p:txBody>
      </p:sp>
    </p:spTree>
    <p:extLst>
      <p:ext uri="{BB962C8B-B14F-4D97-AF65-F5344CB8AC3E}">
        <p14:creationId xmlns:p14="http://schemas.microsoft.com/office/powerpoint/2010/main" val="1918014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lstStyle/>
          <a:p>
            <a:r>
              <a:rPr lang="es-ES" b="1" dirty="0"/>
              <a:t>El propietario del producto de scrum</a:t>
            </a:r>
            <a:br>
              <a:rPr lang="es-ES" b="1" dirty="0"/>
            </a:br>
            <a:r>
              <a:rPr lang="es-ES" b="1" dirty="0"/>
              <a:t>(</a:t>
            </a:r>
            <a:r>
              <a:rPr lang="es-ES" b="1" dirty="0" err="1"/>
              <a:t>Product</a:t>
            </a:r>
            <a:r>
              <a:rPr lang="es-ES" b="1" dirty="0"/>
              <a:t> </a:t>
            </a:r>
            <a:r>
              <a:rPr lang="es-ES" b="1" dirty="0" err="1"/>
              <a:t>Owner</a:t>
            </a:r>
            <a:r>
              <a:rPr lang="es-ES" b="1" dirty="0"/>
              <a:t>) </a:t>
            </a:r>
            <a:br>
              <a:rPr lang="es-ES" b="1" dirty="0"/>
            </a:br>
            <a:br>
              <a:rPr lang="es-ES" b="1" dirty="0"/>
            </a:br>
            <a:r>
              <a:rPr lang="es-ES" dirty="0"/>
              <a:t>Los propietarios del producto son los mayores expertos en su producto. Se centran en conocer los requisitos empresariales, de los clientes y del mercado, y priorizan el trabajo que debe realizar el equipo de ingeniería de acuerdo con esta información. Los propietarios de producto eficaces realizan estas tareas:</a:t>
            </a:r>
            <a:br>
              <a:rPr lang="es-ES" dirty="0"/>
            </a:br>
            <a:endParaRPr lang="en-US" dirty="0"/>
          </a:p>
        </p:txBody>
      </p:sp>
    </p:spTree>
    <p:extLst>
      <p:ext uri="{BB962C8B-B14F-4D97-AF65-F5344CB8AC3E}">
        <p14:creationId xmlns:p14="http://schemas.microsoft.com/office/powerpoint/2010/main" val="2193252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normAutofit fontScale="90000"/>
          </a:bodyPr>
          <a:lstStyle/>
          <a:p>
            <a:r>
              <a:rPr lang="es-ES" dirty="0"/>
              <a:t>Crean y gestionan el backlog del producto.</a:t>
            </a:r>
            <a:br>
              <a:rPr lang="es-ES" dirty="0"/>
            </a:br>
            <a:br>
              <a:rPr lang="es-ES" dirty="0"/>
            </a:br>
            <a:r>
              <a:rPr lang="es-ES" dirty="0"/>
              <a:t>Establecen una estrecha asociación con la empresa y el equipo para asegurarse de que todo el mundo conoce los elementos de trabajo del backlog del producto.</a:t>
            </a:r>
            <a:br>
              <a:rPr lang="es-ES" dirty="0"/>
            </a:br>
            <a:br>
              <a:rPr lang="es-ES" dirty="0"/>
            </a:br>
            <a:r>
              <a:rPr lang="es-ES" dirty="0"/>
              <a:t>Les proporcionan a los equipos directrices claras acerca de las siguientes funciones que se van a proporcionar.</a:t>
            </a:r>
            <a:br>
              <a:rPr lang="es-ES" dirty="0"/>
            </a:br>
            <a:br>
              <a:rPr lang="es-ES" dirty="0"/>
            </a:br>
            <a:r>
              <a:rPr lang="es-ES" dirty="0"/>
              <a:t>Deciden cuándo se lanza el producto, con predisposición a que la entrega se realice de forma frecuente.</a:t>
            </a:r>
            <a:br>
              <a:rPr lang="es-ES" dirty="0"/>
            </a:br>
            <a:endParaRPr lang="en-US" dirty="0"/>
          </a:p>
        </p:txBody>
      </p:sp>
    </p:spTree>
    <p:extLst>
      <p:ext uri="{BB962C8B-B14F-4D97-AF65-F5344CB8AC3E}">
        <p14:creationId xmlns:p14="http://schemas.microsoft.com/office/powerpoint/2010/main" val="1921400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lstStyle/>
          <a:p>
            <a:r>
              <a:rPr lang="es-ES" dirty="0"/>
              <a:t>Los propietarios de producto se centran en asegurarse de que el equipo de desarrollo trabaje de la forma más beneficiosa posible para la empresa. </a:t>
            </a:r>
            <a:br>
              <a:rPr lang="es-ES" dirty="0"/>
            </a:br>
            <a:br>
              <a:rPr lang="es-ES" dirty="0"/>
            </a:br>
            <a:r>
              <a:rPr lang="es-ES" dirty="0"/>
              <a:t>Asimismo, es importante que el propietario del producto sea una única persona. Ningún equipo de desarrollo desea directrices cruzadas de varios propietarios de producto.</a:t>
            </a:r>
            <a:endParaRPr lang="en-US" dirty="0"/>
          </a:p>
        </p:txBody>
      </p:sp>
    </p:spTree>
    <p:extLst>
      <p:ext uri="{BB962C8B-B14F-4D97-AF65-F5344CB8AC3E}">
        <p14:creationId xmlns:p14="http://schemas.microsoft.com/office/powerpoint/2010/main" val="97051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lstStyle/>
          <a:p>
            <a:r>
              <a:rPr lang="es-ES" b="1" dirty="0"/>
              <a:t>El experto en scrum </a:t>
            </a:r>
            <a:br>
              <a:rPr lang="es-ES" b="1" dirty="0"/>
            </a:br>
            <a:r>
              <a:rPr lang="es-ES" b="1" dirty="0"/>
              <a:t>(Scrum master)</a:t>
            </a:r>
            <a:br>
              <a:rPr lang="es-ES" b="1" dirty="0"/>
            </a:br>
            <a:br>
              <a:rPr lang="es-ES" b="1" dirty="0"/>
            </a:br>
            <a:r>
              <a:rPr lang="es-ES" dirty="0"/>
              <a:t>Los expertos en scrum son los mayores especialistas de scrum en el equipo. Proporcionan formación a los equipos, a los propietarios del producto y a la empresa en el proceso de scrum, y buscan formas de perfeccionar su práctica.</a:t>
            </a:r>
            <a:br>
              <a:rPr lang="es-ES" dirty="0"/>
            </a:br>
            <a:endParaRPr lang="en-US" dirty="0"/>
          </a:p>
        </p:txBody>
      </p:sp>
    </p:spTree>
    <p:extLst>
      <p:ext uri="{BB962C8B-B14F-4D97-AF65-F5344CB8AC3E}">
        <p14:creationId xmlns:p14="http://schemas.microsoft.com/office/powerpoint/2010/main" val="4072813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lstStyle/>
          <a:p>
            <a:r>
              <a:rPr lang="es-ES" dirty="0"/>
              <a:t>Un experto en scrum eficaz conoce profundamente el trabajo que realiza el equipo y puede ayudarlo a optimizar su transparencia y flujo de trabajo. </a:t>
            </a:r>
            <a:br>
              <a:rPr lang="es-ES" dirty="0"/>
            </a:br>
            <a:br>
              <a:rPr lang="es-ES" dirty="0"/>
            </a:br>
            <a:r>
              <a:rPr lang="es-ES" dirty="0"/>
              <a:t>Como moderador principal, planifica los recursos necesarios (tanto humanos como logísticos) para organizar la planificación de </a:t>
            </a:r>
            <a:r>
              <a:rPr lang="es-ES" dirty="0" err="1"/>
              <a:t>sprints</a:t>
            </a:r>
            <a:r>
              <a:rPr lang="es-ES" dirty="0"/>
              <a:t>, las reuniones rápidas, la revisión de </a:t>
            </a:r>
            <a:r>
              <a:rPr lang="es-ES" dirty="0" err="1"/>
              <a:t>sprints</a:t>
            </a:r>
            <a:r>
              <a:rPr lang="es-ES" dirty="0"/>
              <a:t> y las retrospectivas de </a:t>
            </a:r>
            <a:r>
              <a:rPr lang="es-ES" dirty="0" err="1"/>
              <a:t>sprints</a:t>
            </a:r>
            <a:r>
              <a:rPr lang="es-ES" dirty="0"/>
              <a:t>.</a:t>
            </a:r>
            <a:endParaRPr lang="en-US" dirty="0"/>
          </a:p>
        </p:txBody>
      </p:sp>
    </p:spTree>
    <p:extLst>
      <p:ext uri="{BB962C8B-B14F-4D97-AF65-F5344CB8AC3E}">
        <p14:creationId xmlns:p14="http://schemas.microsoft.com/office/powerpoint/2010/main" val="3255613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lstStyle/>
          <a:p>
            <a:r>
              <a:rPr lang="es-ES" b="1" dirty="0"/>
              <a:t>El equipo de desarrollo de scrum </a:t>
            </a:r>
            <a:br>
              <a:rPr lang="es-ES" b="1" dirty="0"/>
            </a:br>
            <a:br>
              <a:rPr lang="es-ES" b="1" dirty="0"/>
            </a:br>
            <a:r>
              <a:rPr lang="es-ES" dirty="0"/>
              <a:t>Los equipos de scrum sacan el trabajo adelante. Son los que más conocen las prácticas de desarrollo sostenible. Los equipos de scrum más eficaces tienen una relación estrecha, se encuentran en la misma ubicación y están compuestos por entre cinco y siete miembros. Una forma de calcular el tamaño del equipo es usar la famosa "regla de las dos pizzas" (el equipo debe ser lo suficientemente pequeño como para compartir dos pizzas).</a:t>
            </a:r>
            <a:br>
              <a:rPr lang="es-ES" dirty="0"/>
            </a:br>
            <a:endParaRPr lang="en-US" dirty="0"/>
          </a:p>
        </p:txBody>
      </p:sp>
    </p:spTree>
    <p:extLst>
      <p:ext uri="{BB962C8B-B14F-4D97-AF65-F5344CB8AC3E}">
        <p14:creationId xmlns:p14="http://schemas.microsoft.com/office/powerpoint/2010/main" val="1291330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lstStyle/>
          <a:p>
            <a:r>
              <a:rPr lang="es-ES" dirty="0"/>
              <a:t>Los miembros del equipo tienen distintas habilidades y se vigilan entre sí para que nadie se convierta en un cuello de botella en la entrega de trabajo. </a:t>
            </a:r>
            <a:br>
              <a:rPr lang="es-ES" dirty="0"/>
            </a:br>
            <a:br>
              <a:rPr lang="es-ES" dirty="0"/>
            </a:br>
            <a:r>
              <a:rPr lang="es-ES" dirty="0"/>
              <a:t>Los equipos de scrum sólidos se organizan de forma autónoma y enfocan sus proyectos con una clara actitud colectiva. </a:t>
            </a:r>
            <a:br>
              <a:rPr lang="es-ES" dirty="0"/>
            </a:br>
            <a:br>
              <a:rPr lang="es-ES" dirty="0"/>
            </a:br>
            <a:r>
              <a:rPr lang="es-ES" dirty="0"/>
              <a:t>Todos los miembros del equipo se ayudan entre sí para asegurar una finalización satisfactoria del sprint.</a:t>
            </a:r>
            <a:endParaRPr lang="en-US" dirty="0"/>
          </a:p>
        </p:txBody>
      </p:sp>
    </p:spTree>
    <p:extLst>
      <p:ext uri="{BB962C8B-B14F-4D97-AF65-F5344CB8AC3E}">
        <p14:creationId xmlns:p14="http://schemas.microsoft.com/office/powerpoint/2010/main" val="1911329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lstStyle/>
          <a:p>
            <a:r>
              <a:rPr lang="es-ES" dirty="0"/>
              <a:t>El equipo de scrum impulsa el plan de cada sprint. </a:t>
            </a:r>
            <a:r>
              <a:rPr lang="es-ES" dirty="0" err="1"/>
              <a:t>Preveen</a:t>
            </a:r>
            <a:r>
              <a:rPr lang="es-ES" dirty="0"/>
              <a:t> cuánto trabajo creen que pueden finalizar a lo largo de la iteración en función de su historial de velocidad. </a:t>
            </a:r>
            <a:br>
              <a:rPr lang="es-ES" dirty="0"/>
            </a:br>
            <a:br>
              <a:rPr lang="es-ES" dirty="0"/>
            </a:br>
            <a:r>
              <a:rPr lang="es-ES" dirty="0"/>
              <a:t>Mantener una longitud fija de la iteración aporta al equipo de desarrollo </a:t>
            </a:r>
            <a:r>
              <a:rPr lang="es-ES" dirty="0" err="1"/>
              <a:t>feedback</a:t>
            </a:r>
            <a:r>
              <a:rPr lang="es-ES" dirty="0"/>
              <a:t> sobre su estimación y proceso de entrega, lo cual a su vez consigue que las previsiones sean cada vez más precisas.</a:t>
            </a:r>
            <a:endParaRPr lang="en-US" dirty="0"/>
          </a:p>
        </p:txBody>
      </p:sp>
    </p:spTree>
    <p:extLst>
      <p:ext uri="{BB962C8B-B14F-4D97-AF65-F5344CB8AC3E}">
        <p14:creationId xmlns:p14="http://schemas.microsoft.com/office/powerpoint/2010/main" val="3340629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7C24C-443C-46C3-9A4B-E072416CA490}"/>
              </a:ext>
            </a:extLst>
          </p:cNvPr>
          <p:cNvSpPr>
            <a:spLocks noGrp="1"/>
          </p:cNvSpPr>
          <p:nvPr>
            <p:ph type="ctrTitle"/>
          </p:nvPr>
        </p:nvSpPr>
        <p:spPr/>
        <p:txBody>
          <a:bodyPr/>
          <a:lstStyle/>
          <a:p>
            <a:r>
              <a:rPr lang="en-US" b="1" dirty="0"/>
              <a:t>¿por </a:t>
            </a:r>
            <a:r>
              <a:rPr lang="en-US" b="1" dirty="0" err="1"/>
              <a:t>qué</a:t>
            </a:r>
            <a:r>
              <a:rPr lang="en-US" b="1" dirty="0"/>
              <a:t> </a:t>
            </a:r>
            <a:r>
              <a:rPr lang="en-US" b="1" dirty="0" err="1"/>
              <a:t>elegir</a:t>
            </a:r>
            <a:r>
              <a:rPr lang="en-US" b="1" dirty="0"/>
              <a:t> scrum?</a:t>
            </a:r>
            <a:endParaRPr lang="en-US" dirty="0"/>
          </a:p>
        </p:txBody>
      </p:sp>
      <p:sp>
        <p:nvSpPr>
          <p:cNvPr id="3" name="Subtitle 2">
            <a:extLst>
              <a:ext uri="{FF2B5EF4-FFF2-40B4-BE49-F238E27FC236}">
                <a16:creationId xmlns:a16="http://schemas.microsoft.com/office/drawing/2014/main" id="{38C8F3E3-521F-45E2-BDF6-04DAC99AD9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96167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lstStyle/>
          <a:p>
            <a:r>
              <a:rPr lang="es-ES" dirty="0"/>
              <a:t>El marco de trabajo de scrum es sencillo en sí mismo. Las reglas, artefactos, eventos y funciones son fáciles de entender. </a:t>
            </a:r>
            <a:br>
              <a:rPr lang="es-ES" dirty="0"/>
            </a:br>
            <a:br>
              <a:rPr lang="es-ES" dirty="0"/>
            </a:br>
            <a:r>
              <a:rPr lang="es-ES" dirty="0"/>
              <a:t>Su enfoque </a:t>
            </a:r>
            <a:r>
              <a:rPr lang="es-ES" dirty="0" err="1"/>
              <a:t>semiprescriptivo</a:t>
            </a:r>
            <a:r>
              <a:rPr lang="es-ES" dirty="0"/>
              <a:t> ayuda, en realidad, a eliminar las ambigüedades en el proceso de desarrollo, a la vez que ofrece suficiente espacio para que las empresas introduzcan su toque personal.</a:t>
            </a:r>
            <a:endParaRPr lang="en-US" dirty="0"/>
          </a:p>
        </p:txBody>
      </p:sp>
    </p:spTree>
    <p:extLst>
      <p:ext uri="{BB962C8B-B14F-4D97-AF65-F5344CB8AC3E}">
        <p14:creationId xmlns:p14="http://schemas.microsoft.com/office/powerpoint/2010/main" val="1759528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A707-7A24-4290-AD7D-DD20147CFAF3}"/>
              </a:ext>
            </a:extLst>
          </p:cNvPr>
          <p:cNvSpPr>
            <a:spLocks noGrp="1"/>
          </p:cNvSpPr>
          <p:nvPr>
            <p:ph type="title"/>
          </p:nvPr>
        </p:nvSpPr>
        <p:spPr/>
        <p:txBody>
          <a:bodyPr/>
          <a:lstStyle/>
          <a:p>
            <a:r>
              <a:rPr lang="en-US" b="1" dirty="0"/>
              <a:t>El </a:t>
            </a:r>
            <a:r>
              <a:rPr lang="en-US" b="1" dirty="0" err="1"/>
              <a:t>marco</a:t>
            </a:r>
            <a:r>
              <a:rPr lang="en-US" b="1" dirty="0"/>
              <a:t> de </a:t>
            </a:r>
            <a:r>
              <a:rPr lang="en-US" b="1" dirty="0" err="1"/>
              <a:t>trabajo</a:t>
            </a:r>
            <a:r>
              <a:rPr lang="en-US" b="1" dirty="0"/>
              <a:t> </a:t>
            </a:r>
            <a:endParaRPr lang="en-US" dirty="0"/>
          </a:p>
        </p:txBody>
      </p:sp>
      <p:sp>
        <p:nvSpPr>
          <p:cNvPr id="3" name="Text Placeholder 2">
            <a:extLst>
              <a:ext uri="{FF2B5EF4-FFF2-40B4-BE49-F238E27FC236}">
                <a16:creationId xmlns:a16="http://schemas.microsoft.com/office/drawing/2014/main" id="{317ADF81-ACFC-4CCD-AE58-6DC08A600A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34174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lstStyle/>
          <a:p>
            <a:r>
              <a:rPr lang="es-ES" dirty="0"/>
              <a:t>La organización de tareas complejas en </a:t>
            </a:r>
            <a:r>
              <a:rPr lang="es-ES" b="1" dirty="0"/>
              <a:t>historias de usuario </a:t>
            </a:r>
            <a:r>
              <a:rPr lang="es-ES" dirty="0"/>
              <a:t>manejables hace que sea ideal para proyectos difíciles. Además, la clara delimitación de funciones y los eventos planificados aseguran que haya transparencia y propiedad colectiva en todo el ciclo de desarrollo. Los lanzamientos rápidos mantienen al equipo motivado y contentos a los usuarios, ya que pueden percibir progreso en poco tiempo</a:t>
            </a:r>
            <a:endParaRPr lang="en-US" dirty="0"/>
          </a:p>
        </p:txBody>
      </p:sp>
    </p:spTree>
    <p:extLst>
      <p:ext uri="{BB962C8B-B14F-4D97-AF65-F5344CB8AC3E}">
        <p14:creationId xmlns:p14="http://schemas.microsoft.com/office/powerpoint/2010/main" val="25362856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lstStyle/>
          <a:p>
            <a:r>
              <a:rPr lang="es-ES" dirty="0"/>
              <a:t>No obstante, convertirse en experto en scrum puede llevar su tiempo, especialmente si el equipo de desarrollo está acostumbrado a un modelo de cascada habitual. </a:t>
            </a:r>
            <a:br>
              <a:rPr lang="es-ES" dirty="0"/>
            </a:br>
            <a:br>
              <a:rPr lang="es-ES" dirty="0"/>
            </a:br>
            <a:r>
              <a:rPr lang="es-ES" dirty="0"/>
              <a:t>Los conceptos de iteraciones más pequeñas, reuniones diarias de scrum, revisiones de sprint e identificación de un experto en scrum podrían suponer un cambio cultural difícil para un equipo nuevo.</a:t>
            </a:r>
            <a:endParaRPr lang="en-US" dirty="0"/>
          </a:p>
        </p:txBody>
      </p:sp>
    </p:spTree>
    <p:extLst>
      <p:ext uri="{BB962C8B-B14F-4D97-AF65-F5344CB8AC3E}">
        <p14:creationId xmlns:p14="http://schemas.microsoft.com/office/powerpoint/2010/main" val="3312103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7C24C-443C-46C3-9A4B-E072416CA490}"/>
              </a:ext>
            </a:extLst>
          </p:cNvPr>
          <p:cNvSpPr>
            <a:spLocks noGrp="1"/>
          </p:cNvSpPr>
          <p:nvPr>
            <p:ph type="ctrTitle"/>
          </p:nvPr>
        </p:nvSpPr>
        <p:spPr/>
        <p:txBody>
          <a:bodyPr/>
          <a:lstStyle/>
          <a:p>
            <a:r>
              <a:rPr lang="en-US" b="1" dirty="0" err="1"/>
              <a:t>En</a:t>
            </a:r>
            <a:r>
              <a:rPr lang="en-US" b="1" dirty="0"/>
              <a:t> </a:t>
            </a:r>
            <a:r>
              <a:rPr lang="en-US" b="1" dirty="0" err="1"/>
              <a:t>resumen</a:t>
            </a:r>
            <a:endParaRPr lang="en-US" dirty="0"/>
          </a:p>
        </p:txBody>
      </p:sp>
      <p:sp>
        <p:nvSpPr>
          <p:cNvPr id="3" name="Subtitle 2">
            <a:extLst>
              <a:ext uri="{FF2B5EF4-FFF2-40B4-BE49-F238E27FC236}">
                <a16:creationId xmlns:a16="http://schemas.microsoft.com/office/drawing/2014/main" id="{38C8F3E3-521F-45E2-BDF6-04DAC99AD9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49590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56FD3A-4F39-4752-AC00-DB25CCA4E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72527DF-A25C-46B4-A5D9-BBE2E310A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diagram&#10;&#10;Description automatically generated">
            <a:extLst>
              <a:ext uri="{FF2B5EF4-FFF2-40B4-BE49-F238E27FC236}">
                <a16:creationId xmlns:a16="http://schemas.microsoft.com/office/drawing/2014/main" id="{98197F10-722A-4005-8FFA-8E709D96E0E6}"/>
              </a:ext>
            </a:extLst>
          </p:cNvPr>
          <p:cNvPicPr>
            <a:picLocks noChangeAspect="1"/>
          </p:cNvPicPr>
          <p:nvPr/>
        </p:nvPicPr>
        <p:blipFill rotWithShape="1">
          <a:blip r:embed="rId3">
            <a:extLst>
              <a:ext uri="{28A0092B-C50C-407E-A947-70E740481C1C}">
                <a14:useLocalDpi xmlns:a14="http://schemas.microsoft.com/office/drawing/2010/main" val="0"/>
              </a:ext>
            </a:extLst>
          </a:blip>
          <a:srcRect t="5536" r="1" b="3644"/>
          <a:stretch/>
        </p:blipFill>
        <p:spPr>
          <a:xfrm>
            <a:off x="643467" y="643467"/>
            <a:ext cx="10905066" cy="5571066"/>
          </a:xfrm>
          <a:prstGeom prst="rect">
            <a:avLst/>
          </a:prstGeom>
        </p:spPr>
      </p:pic>
      <p:sp>
        <p:nvSpPr>
          <p:cNvPr id="4" name="TextBox 3">
            <a:extLst>
              <a:ext uri="{FF2B5EF4-FFF2-40B4-BE49-F238E27FC236}">
                <a16:creationId xmlns:a16="http://schemas.microsoft.com/office/drawing/2014/main" id="{58D5E497-18F6-450A-B737-5DFCF863E800}"/>
              </a:ext>
            </a:extLst>
          </p:cNvPr>
          <p:cNvSpPr txBox="1"/>
          <p:nvPr/>
        </p:nvSpPr>
        <p:spPr>
          <a:xfrm>
            <a:off x="2870793" y="6473435"/>
            <a:ext cx="6127422" cy="369332"/>
          </a:xfrm>
          <a:prstGeom prst="rect">
            <a:avLst/>
          </a:prstGeom>
          <a:noFill/>
        </p:spPr>
        <p:txBody>
          <a:bodyPr wrap="square" rtlCol="0">
            <a:spAutoFit/>
          </a:bodyPr>
          <a:lstStyle/>
          <a:p>
            <a:r>
              <a:rPr lang="en-US" dirty="0">
                <a:latin typeface="Myriad Pro" panose="020B0503030403020204" pitchFamily="34" charset="0"/>
              </a:rPr>
              <a:t>https://www.itconsultors.com/images/blog/scrumprocess.jp</a:t>
            </a:r>
          </a:p>
        </p:txBody>
      </p:sp>
    </p:spTree>
    <p:extLst>
      <p:ext uri="{BB962C8B-B14F-4D97-AF65-F5344CB8AC3E}">
        <p14:creationId xmlns:p14="http://schemas.microsoft.com/office/powerpoint/2010/main" val="11395758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F101-806D-4DB7-8AB8-ACD497D9436F}"/>
              </a:ext>
            </a:extLst>
          </p:cNvPr>
          <p:cNvSpPr>
            <a:spLocks noGrp="1"/>
          </p:cNvSpPr>
          <p:nvPr>
            <p:ph type="title"/>
          </p:nvPr>
        </p:nvSpPr>
        <p:spPr>
          <a:xfrm>
            <a:off x="236306" y="4222679"/>
            <a:ext cx="11671442" cy="2065105"/>
          </a:xfrm>
        </p:spPr>
        <p:txBody>
          <a:bodyPr>
            <a:normAutofit/>
          </a:bodyPr>
          <a:lstStyle/>
          <a:p>
            <a:r>
              <a:rPr lang="es-ES" sz="3600" dirty="0"/>
              <a:t>Este material ha sido respetuosamente rescatado desde https://www.atlassian.com/es/agile/scrum</a:t>
            </a:r>
            <a:endParaRPr lang="en-US" sz="3600" dirty="0"/>
          </a:p>
        </p:txBody>
      </p:sp>
    </p:spTree>
    <p:extLst>
      <p:ext uri="{BB962C8B-B14F-4D97-AF65-F5344CB8AC3E}">
        <p14:creationId xmlns:p14="http://schemas.microsoft.com/office/powerpoint/2010/main" val="1035346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lstStyle/>
          <a:p>
            <a:r>
              <a:rPr lang="es-ES" dirty="0"/>
              <a:t>Se suele pensar que scrum y la metodología ágil son lo mismo porque scrum se centra en la mejora continua, que es un principio básico de la metodología ágil. </a:t>
            </a:r>
            <a:br>
              <a:rPr lang="es-ES" dirty="0"/>
            </a:br>
            <a:br>
              <a:rPr lang="es-ES" dirty="0"/>
            </a:br>
            <a:r>
              <a:rPr lang="es-ES" dirty="0"/>
              <a:t>Pero sí puedes usar un marco de trabajo como scrum para ayudar a tu equipo a empezar a pensar de esa manera y poner en práctica la construcción de principios de metodología ágil en tu comunicación y trabajo diarios.</a:t>
            </a:r>
            <a:endParaRPr lang="en-US" dirty="0"/>
          </a:p>
        </p:txBody>
      </p:sp>
    </p:spTree>
    <p:extLst>
      <p:ext uri="{BB962C8B-B14F-4D97-AF65-F5344CB8AC3E}">
        <p14:creationId xmlns:p14="http://schemas.microsoft.com/office/powerpoint/2010/main" val="44832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lstStyle/>
          <a:p>
            <a:r>
              <a:rPr lang="es-ES" dirty="0"/>
              <a:t>El marco de trabajo de scrum es </a:t>
            </a:r>
            <a:r>
              <a:rPr lang="es-ES" b="1" dirty="0"/>
              <a:t>heurístico</a:t>
            </a:r>
            <a:r>
              <a:rPr lang="es-ES" dirty="0"/>
              <a:t>. Se basa en el </a:t>
            </a:r>
            <a:r>
              <a:rPr lang="es-ES" b="1" dirty="0"/>
              <a:t>aprendizaje</a:t>
            </a:r>
            <a:r>
              <a:rPr lang="es-ES" dirty="0"/>
              <a:t> continuo y en la adaptación a los factores fluctuantes. Reconoce que el equipo no lo sabe todo al inicio de un proyecto y evolucionará a través de la experiencia. Scrum está estructurado para ayudar a los equipos a adaptarse de forma natural a las condiciones cambiantes y a los requisitos de los usuarios, con el cambio de prioridades integrado en el proceso y </a:t>
            </a:r>
            <a:r>
              <a:rPr lang="es-ES" b="1" dirty="0"/>
              <a:t>ciclos</a:t>
            </a:r>
            <a:r>
              <a:rPr lang="es-ES" dirty="0"/>
              <a:t> de </a:t>
            </a:r>
            <a:r>
              <a:rPr lang="es-ES" b="1" dirty="0"/>
              <a:t>publicación</a:t>
            </a:r>
            <a:r>
              <a:rPr lang="es-ES" dirty="0"/>
              <a:t> breves para que tu equipo pueda </a:t>
            </a:r>
            <a:r>
              <a:rPr lang="es-ES" b="1" dirty="0"/>
              <a:t>aprender</a:t>
            </a:r>
            <a:r>
              <a:rPr lang="es-ES" dirty="0"/>
              <a:t> y </a:t>
            </a:r>
            <a:r>
              <a:rPr lang="es-ES" b="1" dirty="0"/>
              <a:t>mejorar</a:t>
            </a:r>
            <a:r>
              <a:rPr lang="es-ES" dirty="0"/>
              <a:t> constantemente.</a:t>
            </a:r>
            <a:endParaRPr lang="en-US" dirty="0"/>
          </a:p>
        </p:txBody>
      </p:sp>
    </p:spTree>
    <p:extLst>
      <p:ext uri="{BB962C8B-B14F-4D97-AF65-F5344CB8AC3E}">
        <p14:creationId xmlns:p14="http://schemas.microsoft.com/office/powerpoint/2010/main" val="46839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sunburst chart&#10;&#10;Description automatically generated">
            <a:extLst>
              <a:ext uri="{FF2B5EF4-FFF2-40B4-BE49-F238E27FC236}">
                <a16:creationId xmlns:a16="http://schemas.microsoft.com/office/drawing/2014/main" id="{27856D82-A540-4C3D-B29D-A76FCE39D5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8062" y="480060"/>
            <a:ext cx="5797658" cy="5797658"/>
          </a:xfrm>
          <a:prstGeom prst="rect">
            <a:avLst/>
          </a:prstGeom>
        </p:spPr>
      </p:pic>
      <p:sp>
        <p:nvSpPr>
          <p:cNvPr id="20" name="Rectangle 19">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0245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F08BB0-379F-4E44-9666-CACE8AFB3835}"/>
              </a:ext>
            </a:extLst>
          </p:cNvPr>
          <p:cNvSpPr>
            <a:spLocks noGrp="1"/>
          </p:cNvSpPr>
          <p:nvPr>
            <p:ph type="title"/>
          </p:nvPr>
        </p:nvSpPr>
        <p:spPr/>
        <p:txBody>
          <a:bodyPr/>
          <a:lstStyle/>
          <a:p>
            <a:r>
              <a:rPr lang="es-ES" dirty="0"/>
              <a:t>Aunque scrum está estructurado, no es del todo rígido. Su ejecución se puede adaptar a las necesidades de cualquier organización.</a:t>
            </a:r>
            <a:br>
              <a:rPr lang="es-ES" dirty="0"/>
            </a:br>
            <a:br>
              <a:rPr lang="es-ES" dirty="0"/>
            </a:br>
            <a:r>
              <a:rPr lang="es-ES" dirty="0"/>
              <a:t>La comunicación clara, la transparencia y la dedicación a la mejora continua siempre deben ser el núcleo del marco de trabajo que elijas.</a:t>
            </a:r>
            <a:endParaRPr lang="en-US" dirty="0"/>
          </a:p>
        </p:txBody>
      </p:sp>
    </p:spTree>
    <p:extLst>
      <p:ext uri="{BB962C8B-B14F-4D97-AF65-F5344CB8AC3E}">
        <p14:creationId xmlns:p14="http://schemas.microsoft.com/office/powerpoint/2010/main" val="3391200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16AC0-1A29-4947-823F-20D6A1A39C36}"/>
              </a:ext>
            </a:extLst>
          </p:cNvPr>
          <p:cNvSpPr>
            <a:spLocks noGrp="1"/>
          </p:cNvSpPr>
          <p:nvPr>
            <p:ph type="ctrTitle"/>
          </p:nvPr>
        </p:nvSpPr>
        <p:spPr/>
        <p:txBody>
          <a:bodyPr/>
          <a:lstStyle/>
          <a:p>
            <a:r>
              <a:rPr lang="en-US" b="1" dirty="0" err="1"/>
              <a:t>Artefactos</a:t>
            </a:r>
            <a:r>
              <a:rPr lang="en-US" b="1" dirty="0"/>
              <a:t> de scrum </a:t>
            </a:r>
            <a:endParaRPr lang="en-US" dirty="0"/>
          </a:p>
        </p:txBody>
      </p:sp>
      <p:sp>
        <p:nvSpPr>
          <p:cNvPr id="3" name="Subtitle 2">
            <a:extLst>
              <a:ext uri="{FF2B5EF4-FFF2-40B4-BE49-F238E27FC236}">
                <a16:creationId xmlns:a16="http://schemas.microsoft.com/office/drawing/2014/main" id="{8B46722E-CC58-4C9A-9C8D-1C8A22E9FD5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21356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2F41"/>
      </a:dk2>
      <a:lt2>
        <a:srgbClr val="E4E8E2"/>
      </a:lt2>
      <a:accent1>
        <a:srgbClr val="A62DE3"/>
      </a:accent1>
      <a:accent2>
        <a:srgbClr val="643ED8"/>
      </a:accent2>
      <a:accent3>
        <a:srgbClr val="2D4CE3"/>
      </a:accent3>
      <a:accent4>
        <a:srgbClr val="1B86D1"/>
      </a:accent4>
      <a:accent5>
        <a:srgbClr val="24B5B4"/>
      </a:accent5>
      <a:accent6>
        <a:srgbClr val="18BB77"/>
      </a:accent6>
      <a:hlink>
        <a:srgbClr val="358EA0"/>
      </a:hlink>
      <a:folHlink>
        <a:srgbClr val="7F7F7F"/>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25</TotalTime>
  <Words>2601</Words>
  <Application>Microsoft Office PowerPoint</Application>
  <PresentationFormat>Widescreen</PresentationFormat>
  <Paragraphs>43</Paragraphs>
  <Slides>44</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Calisto MT</vt:lpstr>
      <vt:lpstr>Myriad Pro</vt:lpstr>
      <vt:lpstr>Wingdings 2</vt:lpstr>
      <vt:lpstr>SlateVTI</vt:lpstr>
      <vt:lpstr>SCRUM</vt:lpstr>
      <vt:lpstr>¿Qué es scrum?  Scrum es un marco de trabajo que permite el trabajo colaborativo entre equipos. Al igual que un equipo de rugby (de donde proviene su nombre) cuando entrena para el gran partido, scrum anima a los equipos a aprender mediante las experiencias, a organizarse de forma autónoma mientras se trabaja en un problema y a reflexionar sobre sus victorias y derrotas para mejorar continuamente.</vt:lpstr>
      <vt:lpstr>Aunque son los equipos de desarrollo de software los que utilizan con mayor frecuencia el scrum, sus principios y lecciones se pueden aplicar a todo tipo de trabajo en equipo. Esta es una de las razones por las que es tan popular. Aunque se considera a menudo un marco de trabajo de gestión de proyectos ágiles, scrum hace referencia a un conjunto de reuniones, herramientas y funciones que trabajan de forma coordinada para ayudar a los equipos a estructurar y gestionar su trabajo.</vt:lpstr>
      <vt:lpstr>El marco de trabajo </vt:lpstr>
      <vt:lpstr>Se suele pensar que scrum y la metodología ágil son lo mismo porque scrum se centra en la mejora continua, que es un principio básico de la metodología ágil.   Pero sí puedes usar un marco de trabajo como scrum para ayudar a tu equipo a empezar a pensar de esa manera y poner en práctica la construcción de principios de metodología ágil en tu comunicación y trabajo diarios.</vt:lpstr>
      <vt:lpstr>El marco de trabajo de scrum es heurístico. Se basa en el aprendizaje continuo y en la adaptación a los factores fluctuantes. Reconoce que el equipo no lo sabe todo al inicio de un proyecto y evolucionará a través de la experiencia. Scrum está estructurado para ayudar a los equipos a adaptarse de forma natural a las condiciones cambiantes y a los requisitos de los usuarios, con el cambio de prioridades integrado en el proceso y ciclos de publicación breves para que tu equipo pueda aprender y mejorar constantemente.</vt:lpstr>
      <vt:lpstr>PowerPoint Presentation</vt:lpstr>
      <vt:lpstr>Aunque scrum está estructurado, no es del todo rígido. Su ejecución se puede adaptar a las necesidades de cualquier organización.  La comunicación clara, la transparencia y la dedicación a la mejora continua siempre deben ser el núcleo del marco de trabajo que elijas.</vt:lpstr>
      <vt:lpstr>Artefactos de scrum </vt:lpstr>
      <vt:lpstr>Empecemos identificando los tres artefactos en scrum.   Cuando hablamos de "artefactos" nos referimos a algo que fabricamos, por ejemplo, una herramienta para solucionar un problema.   En scrum, estos tres artefactos son un backlog del producto, un backlog de sprint y un incremento con tu definición de "finalizado".</vt:lpstr>
      <vt:lpstr>¿Qué es un sprint?  Un sprint es el periodo real en el que el equipo de scrum trabaja en conjunto para finalizar un incremento.   La duración de un sprint suele ser de dos semanas, aunque algunos equipos consideran que una semana es un periodo más sencillo para establecer el alcance o que un mes funciona mejor para entregar un incremento valioso.</vt:lpstr>
      <vt:lpstr>1. El backlog del producto es la lista del trabajo que se tiene que realizar y que debe mantener el propietario del producto.  Es una lista dinámica de funciones, requisitos, mejoras y correcciones que actúa como entrada para el backlog del sprint.  Se trata, básicamente, de la lista de tareas del equipo.  El propietario del producto revisa, vuelve a priorizar y realiza el mantenimiento del backlog del producto constantemente porque, conforme más aprendemos o cambia el mercado, los elementos pueden dejar de ser relevantes o los problemas se pueden resolver de forma distinta.</vt:lpstr>
      <vt:lpstr>2. El backlog del sprint es la lista de elementos, historias de usuario o resolución de errores seleccionados por el equipo de desarrollo para implementarlos en el ciclo de sprint actual.  Antes de cada sprint, en la reunión de planificación del sprint, el equipo elige en qué elementos del backlog del producto va a trabajar durante el sprint.  Un backlog de sprint puede ser flexible y puede evolucionar a lo largo del sprint. No obstante, no se puede poner en peligro el objetivo fundamental del sprint, es decir, lo que el equipo quiere lograr con el sprint actual.</vt:lpstr>
      <vt:lpstr>3. El incremento (u objetivo del sprint) es el producto final que se puede usar y que se obtiene de un sprint. Generalmente se muestra el incremento en la demo del fin del sprint, en la que el equipo muestra lo que se ha completado durante el sprint. Todo depende de la definición de "terminado" de tu equipo y de cómo estableces tus objetivos de sprint.</vt:lpstr>
      <vt:lpstr>Protocolos o eventos de scrum </vt:lpstr>
      <vt:lpstr>Algunos de los componentes más conocidos del marco de trabajo de scrum son el conjunto de eventos secuenciales, protocolos o reuniones que los equipos de scrum realizan de forma periódica.  En los protocolos es donde observamos la mayoría de las variaciones para los equipos.  Por ejemplo, algunos equipos consideran que realizar todos estos protocolos es engorroso y repetitivo, mientras que otros los utilizan como un registro necesario.</vt:lpstr>
      <vt:lpstr>1. Organizar el backlog: en ocasiones denominado "limpieza del backlog". Esta acción es responsabilidad del propietario del producto. Las tareas principales del propietario del producto consisten en orientar el producto hacia la visión de él que tiene y estar pendiente del mercado y los clientes de forma constante. Por ello, esta persona realiza el mantenimiento de la lista mediante comentarios de los usuarios y del equipo de desarrollo, de forma que pueda priorizar las tareas y organizar la lista para que se pueda trabajar en ella en cualquier momento. </vt:lpstr>
      <vt:lpstr>2. Planificación de sprints: el trabajo que se va a realizar durante el sprint actual se planifica en esta reunión, en la que participa el equipo de desarrollo completo. El experto en scrum dirige la reunión, en la que el equipo decide el objetivo del sprint. A continuación, se añaden historias específicas del backlog del producto al sprint. Estas historias siempre se adaptan al objetivo y las acuerda el equipo de scrum, de forma que sea factible implementarlas durante el sprint.</vt:lpstr>
      <vt:lpstr>3. Sprint: un sprint es el periodo real en el que el equipo de scrum trabaja en conjunto para finalizar un incremento. La duración de un sprint suele ser de dos semanas, aunque algunos equipos consideran que una semana es un periodo más sencillo para establecer el alcance o que un mes funciona mejor para entregar un incremento valioso.   Dave West, de Scrum.org, advierte que cuanto más complicado y desconocido sea el trabajo, más cortos deben ser los sprints. No obstante, la decisión la tiene el equipo, y no debe darles miedo cambiarla si no funciona. En este periodo, se puede renegociar el alcance entre el propietario del producto y el equipo de desarrollo, si fuese necesario. Esta es la clave de la naturaleza empírica de la metodología scrum.</vt:lpstr>
      <vt:lpstr>Todos los eventos, desde la planificación hasta la retrospectiva, se desarrollan en el sprint.</vt:lpstr>
      <vt:lpstr>4. Scrum diario o reuniones rápidas: es una reunión diaria muy breve, siempre a la misma hora (normalmente por la mañana) y en el mismo sitio. Muchos equipos intentan que su reunión no dure más de 15 minutos, pero es solo una recomendación. Esta reunión también puede llamarse "reunión diaria rápida", un nombre que enfatiza en el hecho de que debe ser rápida. El objetivo del scrum diario es que todo el equipo esté en sintonía, que estén centrados en lograr el objetivo del sprint y establecer la planificación de las próximas 24 horas.</vt:lpstr>
      <vt:lpstr>En la reunión rápida, deben compartir todas las preocupaciones que tengan con respecto al cumplimiento del objetivo del sprint o cualquier impedimento. </vt:lpstr>
      <vt:lpstr>Una forma habitual de dirigir una reunión rápida es que cada miembro del equipo responda a tres preguntas relacionadas con lograr el objetivo del sprint:  • ¿Qué hice ayer? • ¿Qué tengo previsto hacer hoy? • ¿Se presenta algún obstáculo?</vt:lpstr>
      <vt:lpstr>No obstante, se ha visto que algunas reuniones tratan solo de leer las agendas del día anterior y la del día siguiente. La teoría que subyace a las reuniones rápidas es que se traten de una charla distendida, para que el equipo pueda centrarse en su trabajo durante el resto del día, por lo que, si se convierten en una lectura diaria de la agenda, no tengas miedo de sacar tu creatividad y cambiar la mecánica.</vt:lpstr>
      <vt:lpstr>5. Revisión del sprint: al final del sprint, el equipo se reúne en una sesión informal para ver la demo del incremento o analizarlo. El equipo de desarrollo muestra los elementos del backlog que están terminados a las partes interesadas y los compañeros del equipo para que proporcionen comentarios. El propietario del producto puede decidir si publica el incremento o no, aunque en la mayoría de los casos sí se publica. </vt:lpstr>
      <vt:lpstr>En esta reunión de revisión, el propietario del producto modifica el backlog del producto en función del sprint actual, lo que puede servir para la próxima sesión de planificación de sprint.   En un sprint de un mes, contempla la posibilidad de establecer un límite de tiempo máximo de cuatro horas para la revisión del sprint.</vt:lpstr>
      <vt:lpstr>6. Retrospectiva del sprint: la retrospectiva es el momento en el que el equipo se reúne para documentar y comentar lo que ha funcionado y lo que no ha funcionado en un sprint, un proyecto, una herramienta, entre las personas o relaciones o incluso en un protocolo.   La idea es crear un entorno en el que el equipo se pueda centrar más en lo que ha salido bien y lo que necesita mejorar para la próxima vez, y menos en lo que ha salido mal.</vt:lpstr>
      <vt:lpstr>Tres funciones esenciales para alcanzar el éxito con scrum</vt:lpstr>
      <vt:lpstr>El equipo de scrum debe componerse de tres cargos específicos: el propietario del producto, el experto en scrum y el equipo de desarrollo.   Y, puesto que los equipos de scrum son interdisciplinares, el equipo de desarrollo está formado por evaluadores, diseñadores, especialistas en experiencia de usuario e ingenieros de operaciones, además de desarrolladores.</vt:lpstr>
      <vt:lpstr>El propietario del producto de scrum (Product Owner)   Los propietarios del producto son los mayores expertos en su producto. Se centran en conocer los requisitos empresariales, de los clientes y del mercado, y priorizan el trabajo que debe realizar el equipo de ingeniería de acuerdo con esta información. Los propietarios de producto eficaces realizan estas tareas: </vt:lpstr>
      <vt:lpstr>Crean y gestionan el backlog del producto.  Establecen una estrecha asociación con la empresa y el equipo para asegurarse de que todo el mundo conoce los elementos de trabajo del backlog del producto.  Les proporcionan a los equipos directrices claras acerca de las siguientes funciones que se van a proporcionar.  Deciden cuándo se lanza el producto, con predisposición a que la entrega se realice de forma frecuente. </vt:lpstr>
      <vt:lpstr>Los propietarios de producto se centran en asegurarse de que el equipo de desarrollo trabaje de la forma más beneficiosa posible para la empresa.   Asimismo, es importante que el propietario del producto sea una única persona. Ningún equipo de desarrollo desea directrices cruzadas de varios propietarios de producto.</vt:lpstr>
      <vt:lpstr>El experto en scrum  (Scrum master)  Los expertos en scrum son los mayores especialistas de scrum en el equipo. Proporcionan formación a los equipos, a los propietarios del producto y a la empresa en el proceso de scrum, y buscan formas de perfeccionar su práctica. </vt:lpstr>
      <vt:lpstr>Un experto en scrum eficaz conoce profundamente el trabajo que realiza el equipo y puede ayudarlo a optimizar su transparencia y flujo de trabajo.   Como moderador principal, planifica los recursos necesarios (tanto humanos como logísticos) para organizar la planificación de sprints, las reuniones rápidas, la revisión de sprints y las retrospectivas de sprints.</vt:lpstr>
      <vt:lpstr>El equipo de desarrollo de scrum   Los equipos de scrum sacan el trabajo adelante. Son los que más conocen las prácticas de desarrollo sostenible. Los equipos de scrum más eficaces tienen una relación estrecha, se encuentran en la misma ubicación y están compuestos por entre cinco y siete miembros. Una forma de calcular el tamaño del equipo es usar la famosa "regla de las dos pizzas" (el equipo debe ser lo suficientemente pequeño como para compartir dos pizzas). </vt:lpstr>
      <vt:lpstr>Los miembros del equipo tienen distintas habilidades y se vigilan entre sí para que nadie se convierta en un cuello de botella en la entrega de trabajo.   Los equipos de scrum sólidos se organizan de forma autónoma y enfocan sus proyectos con una clara actitud colectiva.   Todos los miembros del equipo se ayudan entre sí para asegurar una finalización satisfactoria del sprint.</vt:lpstr>
      <vt:lpstr>El equipo de scrum impulsa el plan de cada sprint. Preveen cuánto trabajo creen que pueden finalizar a lo largo de la iteración en función de su historial de velocidad.   Mantener una longitud fija de la iteración aporta al equipo de desarrollo feedback sobre su estimación y proceso de entrega, lo cual a su vez consigue que las previsiones sean cada vez más precisas.</vt:lpstr>
      <vt:lpstr>¿por qué elegir scrum?</vt:lpstr>
      <vt:lpstr>El marco de trabajo de scrum es sencillo en sí mismo. Las reglas, artefactos, eventos y funciones son fáciles de entender.   Su enfoque semiprescriptivo ayuda, en realidad, a eliminar las ambigüedades en el proceso de desarrollo, a la vez que ofrece suficiente espacio para que las empresas introduzcan su toque personal.</vt:lpstr>
      <vt:lpstr>La organización de tareas complejas en historias de usuario manejables hace que sea ideal para proyectos difíciles. Además, la clara delimitación de funciones y los eventos planificados aseguran que haya transparencia y propiedad colectiva en todo el ciclo de desarrollo. Los lanzamientos rápidos mantienen al equipo motivado y contentos a los usuarios, ya que pueden percibir progreso en poco tiempo</vt:lpstr>
      <vt:lpstr>No obstante, convertirse en experto en scrum puede llevar su tiempo, especialmente si el equipo de desarrollo está acostumbrado a un modelo de cascada habitual.   Los conceptos de iteraciones más pequeñas, reuniones diarias de scrum, revisiones de sprint e identificación de un experto en scrum podrían suponer un cambio cultural difícil para un equipo nuevo.</vt:lpstr>
      <vt:lpstr>En resumen</vt:lpstr>
      <vt:lpstr>PowerPoint Presentation</vt:lpstr>
      <vt:lpstr>Este material ha sido respetuosamente rescatado desde https://www.atlassian.com/es/agile/scrum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Eric Ross</dc:creator>
  <cp:lastModifiedBy>Eric Ross</cp:lastModifiedBy>
  <cp:revision>5</cp:revision>
  <dcterms:created xsi:type="dcterms:W3CDTF">2020-09-29T16:29:25Z</dcterms:created>
  <dcterms:modified xsi:type="dcterms:W3CDTF">2020-09-29T16:54:44Z</dcterms:modified>
</cp:coreProperties>
</file>