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6" r:id="rId2"/>
    <p:sldId id="256" r:id="rId3"/>
    <p:sldId id="257"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3" r:id="rId37"/>
    <p:sldId id="292" r:id="rId38"/>
    <p:sldId id="294" r:id="rId39"/>
    <p:sldId id="335"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3" autoAdjust="0"/>
    <p:restoredTop sz="94660"/>
  </p:normalViewPr>
  <p:slideViewPr>
    <p:cSldViewPr snapToGrid="0">
      <p:cViewPr varScale="1">
        <p:scale>
          <a:sx n="97" d="100"/>
          <a:sy n="97" d="100"/>
        </p:scale>
        <p:origin x="1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Centered Tex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5678184"/>
          </a:xfrm>
        </p:spPr>
        <p:txBody>
          <a:bodyPr>
            <a:normAutofit/>
          </a:bodyPr>
          <a:lstStyle>
            <a:lvl1pPr>
              <a:defRPr sz="3200" b="0">
                <a:latin typeface="Myriad Pro" panose="020B0503030403020204" pitchFamily="34" charset="0"/>
              </a:defRPr>
            </a:lvl1pPr>
          </a:lstStyle>
          <a:p>
            <a:r>
              <a:rPr lang="en-US" dirty="0"/>
              <a:t>Click to edit Master title style</a:t>
            </a:r>
          </a:p>
        </p:txBody>
      </p:sp>
    </p:spTree>
    <p:extLst>
      <p:ext uri="{BB962C8B-B14F-4D97-AF65-F5344CB8AC3E}">
        <p14:creationId xmlns:p14="http://schemas.microsoft.com/office/powerpoint/2010/main" val="2203854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2020-10-01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9931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2020-10-01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8778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2020-10-01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850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2020-10-01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25905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2020-10-01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010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2020-10-01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905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2020-10-01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6964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2020-10-01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4237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2020-10-01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487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2020-10-01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11139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2020-10-01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350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2020-10-01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3798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2020-10-01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871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2020-10-01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118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2020-10-01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460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2020-10-01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9076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2020-10-01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72660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latin typeface="Myriad Pro" panose="020B0503030403020204" pitchFamily="34" charset="0"/>
              </a:defRPr>
            </a:lvl1pPr>
          </a:lstStyle>
          <a:p>
            <a:fld id="{073ED0CC-082F-4160-86E5-0D6041F12778}" type="datetime1">
              <a:rPr lang="en-US" smtClean="0"/>
              <a:pPr/>
              <a:t>2020-10-01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latin typeface="Myriad Pro" panose="020B0503030403020204" pitchFamily="34" charset="0"/>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latin typeface="Myriad Pro" panose="020B050303040302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26966558"/>
      </p:ext>
    </p:extLst>
  </p:cSld>
  <p:clrMap bg1="dk1" tx1="lt1" bg2="dk2" tx2="lt2" accent1="accent1" accent2="accent2" accent3="accent3" accent4="accent4" accent5="accent5" accent6="accent6" hlink="hlink" folHlink="folHlink"/>
  <p:sldLayoutIdLst>
    <p:sldLayoutId id="2147483678"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 id="2147483661" r:id="rId12"/>
    <p:sldLayoutId id="2147483662" r:id="rId13"/>
    <p:sldLayoutId id="2147483663" r:id="rId14"/>
    <p:sldLayoutId id="2147483664" r:id="rId15"/>
    <p:sldLayoutId id="2147483665" r:id="rId16"/>
    <p:sldLayoutId id="2147483666" r:id="rId17"/>
    <p:sldLayoutId id="2147483667" r:id="rId18"/>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ea typeface="+mj-ea"/>
          <a:cs typeface="Myriad Pro" panose="020B0503030403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yriad Pro" panose="020B0503030403020204" pitchFamily="34" charset="0"/>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diagram&#10;&#10;Description automatically generated">
            <a:extLst>
              <a:ext uri="{FF2B5EF4-FFF2-40B4-BE49-F238E27FC236}">
                <a16:creationId xmlns:a16="http://schemas.microsoft.com/office/drawing/2014/main" id="{98197F10-722A-4005-8FFA-8E709D96E0E6}"/>
              </a:ext>
            </a:extLst>
          </p:cNvPr>
          <p:cNvPicPr>
            <a:picLocks noChangeAspect="1"/>
          </p:cNvPicPr>
          <p:nvPr/>
        </p:nvPicPr>
        <p:blipFill rotWithShape="1">
          <a:blip r:embed="rId2">
            <a:extLst>
              <a:ext uri="{28A0092B-C50C-407E-A947-70E740481C1C}">
                <a14:useLocalDpi xmlns:a14="http://schemas.microsoft.com/office/drawing/2010/main" val="0"/>
              </a:ext>
            </a:extLst>
          </a:blip>
          <a:srcRect t="5536" r="1" b="3644"/>
          <a:stretch/>
        </p:blipFill>
        <p:spPr>
          <a:xfrm>
            <a:off x="643467" y="643467"/>
            <a:ext cx="10905066" cy="5571066"/>
          </a:xfrm>
          <a:prstGeom prst="rect">
            <a:avLst/>
          </a:prstGeom>
        </p:spPr>
      </p:pic>
      <p:sp>
        <p:nvSpPr>
          <p:cNvPr id="4" name="TextBox 3">
            <a:extLst>
              <a:ext uri="{FF2B5EF4-FFF2-40B4-BE49-F238E27FC236}">
                <a16:creationId xmlns:a16="http://schemas.microsoft.com/office/drawing/2014/main" id="{58D5E497-18F6-450A-B737-5DFCF863E800}"/>
              </a:ext>
            </a:extLst>
          </p:cNvPr>
          <p:cNvSpPr txBox="1"/>
          <p:nvPr/>
        </p:nvSpPr>
        <p:spPr>
          <a:xfrm>
            <a:off x="2870793" y="6473435"/>
            <a:ext cx="6127422" cy="369332"/>
          </a:xfrm>
          <a:prstGeom prst="rect">
            <a:avLst/>
          </a:prstGeom>
          <a:noFill/>
        </p:spPr>
        <p:txBody>
          <a:bodyPr wrap="square" rtlCol="0">
            <a:spAutoFit/>
          </a:bodyPr>
          <a:lstStyle/>
          <a:p>
            <a:r>
              <a:rPr lang="en-US" dirty="0">
                <a:latin typeface="Myriad Pro" panose="020B0503030403020204" pitchFamily="34" charset="0"/>
              </a:rPr>
              <a:t>https://www.itconsultors.com/images/blog/scrumprocess.jp</a:t>
            </a:r>
          </a:p>
        </p:txBody>
      </p:sp>
    </p:spTree>
    <p:extLst>
      <p:ext uri="{BB962C8B-B14F-4D97-AF65-F5344CB8AC3E}">
        <p14:creationId xmlns:p14="http://schemas.microsoft.com/office/powerpoint/2010/main" val="1440674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1F1B9-E13F-4445-9A53-2F9249AE18F6}"/>
              </a:ext>
            </a:extLst>
          </p:cNvPr>
          <p:cNvSpPr>
            <a:spLocks noGrp="1"/>
          </p:cNvSpPr>
          <p:nvPr>
            <p:ph type="ctrTitle"/>
          </p:nvPr>
        </p:nvSpPr>
        <p:spPr/>
        <p:txBody>
          <a:bodyPr>
            <a:normAutofit/>
          </a:bodyPr>
          <a:lstStyle/>
          <a:p>
            <a:r>
              <a:rPr lang="es-ES" b="1" dirty="0"/>
              <a:t>¿Por qué crear historias de usuario? </a:t>
            </a:r>
            <a:endParaRPr lang="en-US" dirty="0"/>
          </a:p>
        </p:txBody>
      </p:sp>
      <p:sp>
        <p:nvSpPr>
          <p:cNvPr id="3" name="Subtitle 2">
            <a:extLst>
              <a:ext uri="{FF2B5EF4-FFF2-40B4-BE49-F238E27FC236}">
                <a16:creationId xmlns:a16="http://schemas.microsoft.com/office/drawing/2014/main" id="{6471ADC8-1585-4562-968B-AE311737429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683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3559-A06C-4395-9DDE-AA1166705504}"/>
              </a:ext>
            </a:extLst>
          </p:cNvPr>
          <p:cNvSpPr>
            <a:spLocks noGrp="1"/>
          </p:cNvSpPr>
          <p:nvPr>
            <p:ph type="title"/>
          </p:nvPr>
        </p:nvSpPr>
        <p:spPr/>
        <p:txBody>
          <a:bodyPr/>
          <a:lstStyle/>
          <a:p>
            <a:r>
              <a:rPr lang="es-ES" dirty="0"/>
              <a:t>Para los equipos de desarrollo nuevos en la metodología ágil, las historias de usuario a veces parecen un paso añadido. ¿Por qué no dividir el gran proyecto (el </a:t>
            </a:r>
            <a:r>
              <a:rPr lang="es-ES" dirty="0" err="1"/>
              <a:t>epic</a:t>
            </a:r>
            <a:r>
              <a:rPr lang="es-ES" dirty="0"/>
              <a:t>) en una serie de pasos y seguir adelante? </a:t>
            </a:r>
            <a:br>
              <a:rPr lang="es-ES" dirty="0"/>
            </a:br>
            <a:br>
              <a:rPr lang="es-ES" dirty="0"/>
            </a:br>
            <a:r>
              <a:rPr lang="es-ES" dirty="0"/>
              <a:t>Pero las historias dan al equipo un contexto importante y asocian las tareas con el valor que estas aportan.</a:t>
            </a:r>
            <a:endParaRPr lang="en-US" dirty="0"/>
          </a:p>
        </p:txBody>
      </p:sp>
    </p:spTree>
    <p:extLst>
      <p:ext uri="{BB962C8B-B14F-4D97-AF65-F5344CB8AC3E}">
        <p14:creationId xmlns:p14="http://schemas.microsoft.com/office/powerpoint/2010/main" val="2392354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C349-4279-4C49-A6E1-7D84507CCFE8}"/>
              </a:ext>
            </a:extLst>
          </p:cNvPr>
          <p:cNvSpPr>
            <a:spLocks noGrp="1"/>
          </p:cNvSpPr>
          <p:nvPr>
            <p:ph type="ctrTitle"/>
          </p:nvPr>
        </p:nvSpPr>
        <p:spPr/>
        <p:txBody>
          <a:bodyPr>
            <a:normAutofit fontScale="90000"/>
          </a:bodyPr>
          <a:lstStyle/>
          <a:p>
            <a:r>
              <a:rPr lang="es-ES" dirty="0"/>
              <a:t>Los relatos de los usuarios aportan una serie de beneficios clave:</a:t>
            </a:r>
            <a:endParaRPr lang="en-US" dirty="0"/>
          </a:p>
        </p:txBody>
      </p:sp>
      <p:sp>
        <p:nvSpPr>
          <p:cNvPr id="3" name="Subtitle 2">
            <a:extLst>
              <a:ext uri="{FF2B5EF4-FFF2-40B4-BE49-F238E27FC236}">
                <a16:creationId xmlns:a16="http://schemas.microsoft.com/office/drawing/2014/main" id="{D1A053B4-96C7-4B30-AAAE-A25D8C0342B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06924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2520-25C7-4CED-A7DE-CAAC7275AEFC}"/>
              </a:ext>
            </a:extLst>
          </p:cNvPr>
          <p:cNvSpPr>
            <a:spLocks noGrp="1"/>
          </p:cNvSpPr>
          <p:nvPr>
            <p:ph type="title"/>
          </p:nvPr>
        </p:nvSpPr>
        <p:spPr/>
        <p:txBody>
          <a:bodyPr/>
          <a:lstStyle/>
          <a:p>
            <a:r>
              <a:rPr lang="es-ES" b="1" dirty="0"/>
              <a:t>Las historias mantienen el foco en el usuario.</a:t>
            </a:r>
            <a:r>
              <a:rPr lang="es-ES" dirty="0"/>
              <a:t> Una lista de tareas pendientes mantiene al equipo centrado en las tareas que necesitan ser marcadas, pero una colección de historias mantiene al equipo centrado en la resolución de problemas para usuarios reales.</a:t>
            </a:r>
            <a:endParaRPr lang="en-US" dirty="0"/>
          </a:p>
        </p:txBody>
      </p:sp>
    </p:spTree>
    <p:extLst>
      <p:ext uri="{BB962C8B-B14F-4D97-AF65-F5344CB8AC3E}">
        <p14:creationId xmlns:p14="http://schemas.microsoft.com/office/powerpoint/2010/main" val="296891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2B2D-283D-4F2A-A351-C2DBAF8F3107}"/>
              </a:ext>
            </a:extLst>
          </p:cNvPr>
          <p:cNvSpPr>
            <a:spLocks noGrp="1"/>
          </p:cNvSpPr>
          <p:nvPr>
            <p:ph type="title"/>
          </p:nvPr>
        </p:nvSpPr>
        <p:spPr/>
        <p:txBody>
          <a:bodyPr/>
          <a:lstStyle/>
          <a:p>
            <a:r>
              <a:rPr lang="es-ES" b="1" dirty="0"/>
              <a:t>Las historias permiten la colaboración.</a:t>
            </a:r>
            <a:r>
              <a:rPr lang="es-ES" dirty="0"/>
              <a:t> Con el objetivo final definido, el equipo puede trabajar en conjunto para decidir cuál es la mejor manera de servir al usuario y alcanzar ese objetivo.</a:t>
            </a:r>
            <a:endParaRPr lang="en-US" dirty="0"/>
          </a:p>
        </p:txBody>
      </p:sp>
    </p:spTree>
    <p:extLst>
      <p:ext uri="{BB962C8B-B14F-4D97-AF65-F5344CB8AC3E}">
        <p14:creationId xmlns:p14="http://schemas.microsoft.com/office/powerpoint/2010/main" val="1892115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2496-D3A1-4C34-AE77-E2FB4776AA35}"/>
              </a:ext>
            </a:extLst>
          </p:cNvPr>
          <p:cNvSpPr>
            <a:spLocks noGrp="1"/>
          </p:cNvSpPr>
          <p:nvPr>
            <p:ph type="title"/>
          </p:nvPr>
        </p:nvSpPr>
        <p:spPr/>
        <p:txBody>
          <a:bodyPr/>
          <a:lstStyle/>
          <a:p>
            <a:r>
              <a:rPr lang="es-ES" b="1" dirty="0"/>
              <a:t>Las historias impulsan soluciones creativas.</a:t>
            </a:r>
            <a:r>
              <a:rPr lang="es-ES" dirty="0"/>
              <a:t> Las historias animan al equipo a pensar de manera crítica y creativa sobre la mejor manera de resolver un objetivo final.</a:t>
            </a:r>
            <a:endParaRPr lang="en-US" dirty="0"/>
          </a:p>
        </p:txBody>
      </p:sp>
    </p:spTree>
    <p:extLst>
      <p:ext uri="{BB962C8B-B14F-4D97-AF65-F5344CB8AC3E}">
        <p14:creationId xmlns:p14="http://schemas.microsoft.com/office/powerpoint/2010/main" val="1022607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587C7-E327-4565-853A-F94A666F2EB9}"/>
              </a:ext>
            </a:extLst>
          </p:cNvPr>
          <p:cNvSpPr>
            <a:spLocks noGrp="1"/>
          </p:cNvSpPr>
          <p:nvPr>
            <p:ph type="title"/>
          </p:nvPr>
        </p:nvSpPr>
        <p:spPr/>
        <p:txBody>
          <a:bodyPr/>
          <a:lstStyle/>
          <a:p>
            <a:r>
              <a:rPr lang="es-ES" b="1" dirty="0"/>
              <a:t>Las historias crean impulso.</a:t>
            </a:r>
            <a:r>
              <a:rPr lang="es-ES" dirty="0"/>
              <a:t> Con cada historia que pasa, el equipo de desarrollo disfruta de un pequeño desafío y una pequeña victoria, lo que fomenta el impulso. </a:t>
            </a:r>
            <a:endParaRPr lang="en-US" dirty="0"/>
          </a:p>
        </p:txBody>
      </p:sp>
    </p:spTree>
    <p:extLst>
      <p:ext uri="{BB962C8B-B14F-4D97-AF65-F5344CB8AC3E}">
        <p14:creationId xmlns:p14="http://schemas.microsoft.com/office/powerpoint/2010/main" val="2628474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F998-D569-4D48-80E3-F856C3CDC393}"/>
              </a:ext>
            </a:extLst>
          </p:cNvPr>
          <p:cNvSpPr>
            <a:spLocks noGrp="1"/>
          </p:cNvSpPr>
          <p:nvPr>
            <p:ph type="title"/>
          </p:nvPr>
        </p:nvSpPr>
        <p:spPr/>
        <p:txBody>
          <a:bodyPr/>
          <a:lstStyle/>
          <a:p>
            <a:r>
              <a:rPr lang="es-ES" b="1" dirty="0"/>
              <a:t>Trabajar con historias de usuario </a:t>
            </a:r>
            <a:endParaRPr lang="en-US" dirty="0"/>
          </a:p>
        </p:txBody>
      </p:sp>
      <p:sp>
        <p:nvSpPr>
          <p:cNvPr id="3" name="Text Placeholder 2">
            <a:extLst>
              <a:ext uri="{FF2B5EF4-FFF2-40B4-BE49-F238E27FC236}">
                <a16:creationId xmlns:a16="http://schemas.microsoft.com/office/drawing/2014/main" id="{ECC616FB-A234-4266-8CC9-060A1E8E10B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45469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5D76-DF44-4060-9F07-DB6AF5869548}"/>
              </a:ext>
            </a:extLst>
          </p:cNvPr>
          <p:cNvSpPr>
            <a:spLocks noGrp="1"/>
          </p:cNvSpPr>
          <p:nvPr>
            <p:ph type="title"/>
          </p:nvPr>
        </p:nvSpPr>
        <p:spPr/>
        <p:txBody>
          <a:bodyPr/>
          <a:lstStyle/>
          <a:p>
            <a:r>
              <a:rPr lang="es-ES" dirty="0"/>
              <a:t>Una vez que se ha escrito una historia, es hora de integrarla en tu flujo de trabajo. Por lo general, una historia la escribe el propietario del producto, el gestor de producto o el gestor de programa, y la envía para su revisión.</a:t>
            </a:r>
            <a:endParaRPr lang="en-US" dirty="0"/>
          </a:p>
        </p:txBody>
      </p:sp>
    </p:spTree>
    <p:extLst>
      <p:ext uri="{BB962C8B-B14F-4D97-AF65-F5344CB8AC3E}">
        <p14:creationId xmlns:p14="http://schemas.microsoft.com/office/powerpoint/2010/main" val="1558740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B919-5D9C-49C3-8030-1040ED500E39}"/>
              </a:ext>
            </a:extLst>
          </p:cNvPr>
          <p:cNvSpPr>
            <a:spLocks noGrp="1"/>
          </p:cNvSpPr>
          <p:nvPr>
            <p:ph type="title"/>
          </p:nvPr>
        </p:nvSpPr>
        <p:spPr/>
        <p:txBody>
          <a:bodyPr/>
          <a:lstStyle/>
          <a:p>
            <a:r>
              <a:rPr lang="es-ES" dirty="0"/>
              <a:t>Durante una reunión de planificación de sprint o iteración, el equipo decide qué historias afrontará en ese sprint. Los equipos discuten los requisitos y la funcionalidad que requiere cada historia de usuario. Esta es una oportunidad para ponerse técnico y creativo en la implementación de la historia por parte del equipo. Una vez acordados, estos requisitos se añaden a la historia.</a:t>
            </a:r>
            <a:endParaRPr lang="en-US" dirty="0"/>
          </a:p>
        </p:txBody>
      </p:sp>
    </p:spTree>
    <p:extLst>
      <p:ext uri="{BB962C8B-B14F-4D97-AF65-F5344CB8AC3E}">
        <p14:creationId xmlns:p14="http://schemas.microsoft.com/office/powerpoint/2010/main" val="226729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112619-416C-4F6E-A43C-0077B20743DC}"/>
              </a:ext>
            </a:extLst>
          </p:cNvPr>
          <p:cNvPicPr>
            <a:picLocks noChangeAspect="1"/>
          </p:cNvPicPr>
          <p:nvPr/>
        </p:nvPicPr>
        <p:blipFill rotWithShape="1">
          <a:blip r:embed="rId3">
            <a:alphaModFix amt="35000"/>
          </a:blip>
          <a:srcRect t="12054" b="3677"/>
          <a:stretch/>
        </p:blipFill>
        <p:spPr>
          <a:xfrm>
            <a:off x="20" y="10"/>
            <a:ext cx="12191980" cy="6857990"/>
          </a:xfrm>
          <a:prstGeom prst="rect">
            <a:avLst/>
          </a:prstGeom>
        </p:spPr>
      </p:pic>
      <p:sp>
        <p:nvSpPr>
          <p:cNvPr id="2" name="Title 1">
            <a:extLst>
              <a:ext uri="{FF2B5EF4-FFF2-40B4-BE49-F238E27FC236}">
                <a16:creationId xmlns:a16="http://schemas.microsoft.com/office/drawing/2014/main" id="{573DD184-C379-4A1F-9E5E-05747F384493}"/>
              </a:ext>
            </a:extLst>
          </p:cNvPr>
          <p:cNvSpPr>
            <a:spLocks noGrp="1"/>
          </p:cNvSpPr>
          <p:nvPr>
            <p:ph type="ctrTitle"/>
          </p:nvPr>
        </p:nvSpPr>
        <p:spPr>
          <a:xfrm>
            <a:off x="1370693" y="1769540"/>
            <a:ext cx="9440034" cy="1828801"/>
          </a:xfrm>
        </p:spPr>
        <p:txBody>
          <a:bodyPr>
            <a:normAutofit/>
          </a:bodyPr>
          <a:lstStyle/>
          <a:p>
            <a:r>
              <a:rPr lang="es-ES" dirty="0"/>
              <a:t>Historias de Usuario</a:t>
            </a:r>
            <a:endParaRPr lang="en-US" dirty="0"/>
          </a:p>
        </p:txBody>
      </p:sp>
      <p:sp>
        <p:nvSpPr>
          <p:cNvPr id="3" name="Subtitle 2">
            <a:extLst>
              <a:ext uri="{FF2B5EF4-FFF2-40B4-BE49-F238E27FC236}">
                <a16:creationId xmlns:a16="http://schemas.microsoft.com/office/drawing/2014/main" id="{E4FA8C22-E539-4296-95C9-DB5DCB73AA3C}"/>
              </a:ext>
            </a:extLst>
          </p:cNvPr>
          <p:cNvSpPr>
            <a:spLocks noGrp="1"/>
          </p:cNvSpPr>
          <p:nvPr>
            <p:ph type="subTitle" idx="1"/>
          </p:nvPr>
        </p:nvSpPr>
        <p:spPr>
          <a:xfrm>
            <a:off x="1370693" y="3773489"/>
            <a:ext cx="9440034" cy="1049867"/>
          </a:xfrm>
        </p:spPr>
        <p:txBody>
          <a:bodyPr>
            <a:normAutofit/>
          </a:bodyPr>
          <a:lstStyle/>
          <a:p>
            <a:endParaRPr lang="en-US"/>
          </a:p>
        </p:txBody>
      </p:sp>
    </p:spTree>
    <p:extLst>
      <p:ext uri="{BB962C8B-B14F-4D97-AF65-F5344CB8AC3E}">
        <p14:creationId xmlns:p14="http://schemas.microsoft.com/office/powerpoint/2010/main" val="2901797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D553-34E6-4D4E-8F53-A7E8415850AF}"/>
              </a:ext>
            </a:extLst>
          </p:cNvPr>
          <p:cNvSpPr>
            <a:spLocks noGrp="1"/>
          </p:cNvSpPr>
          <p:nvPr>
            <p:ph type="title"/>
          </p:nvPr>
        </p:nvSpPr>
        <p:spPr/>
        <p:txBody>
          <a:bodyPr>
            <a:normAutofit/>
          </a:bodyPr>
          <a:lstStyle/>
          <a:p>
            <a:r>
              <a:rPr lang="es-ES" dirty="0"/>
              <a:t>Otro paso común en esta reunión es calificar las historias en función de su complejidad o tiempo hasta su finalización. Los equipos usan las tallas de las camisetas, la secuencia de Fibonacci o el póquer de planificación para hacer las estimaciones adecuadas. Una historia debe ser de un tamaño que pueda completarse en un sprint; por lo tanto, cuando el equipo establezca las especificaciones de cada historia, se deben asegurar de </a:t>
            </a:r>
            <a:r>
              <a:rPr lang="es-ES" b="1" dirty="0"/>
              <a:t>dividir</a:t>
            </a:r>
            <a:r>
              <a:rPr lang="es-ES" dirty="0"/>
              <a:t> las historias que superen ese horizonte de finalización.</a:t>
            </a:r>
            <a:endParaRPr lang="en-US" dirty="0"/>
          </a:p>
        </p:txBody>
      </p:sp>
    </p:spTree>
    <p:extLst>
      <p:ext uri="{BB962C8B-B14F-4D97-AF65-F5344CB8AC3E}">
        <p14:creationId xmlns:p14="http://schemas.microsoft.com/office/powerpoint/2010/main" val="257912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6D10-D080-435B-A5F5-6132DA801841}"/>
              </a:ext>
            </a:extLst>
          </p:cNvPr>
          <p:cNvSpPr>
            <a:spLocks noGrp="1"/>
          </p:cNvSpPr>
          <p:nvPr>
            <p:ph type="ctrTitle"/>
          </p:nvPr>
        </p:nvSpPr>
        <p:spPr/>
        <p:txBody>
          <a:bodyPr>
            <a:normAutofit/>
          </a:bodyPr>
          <a:lstStyle/>
          <a:p>
            <a:r>
              <a:rPr lang="es-ES" b="1" dirty="0"/>
              <a:t>Cómo escribir historias de usuario </a:t>
            </a:r>
            <a:endParaRPr lang="en-US" dirty="0"/>
          </a:p>
        </p:txBody>
      </p:sp>
      <p:sp>
        <p:nvSpPr>
          <p:cNvPr id="3" name="Subtitle 2">
            <a:extLst>
              <a:ext uri="{FF2B5EF4-FFF2-40B4-BE49-F238E27FC236}">
                <a16:creationId xmlns:a16="http://schemas.microsoft.com/office/drawing/2014/main" id="{6AC876A0-55D0-4EDD-80C7-9915EA22175E}"/>
              </a:ext>
            </a:extLst>
          </p:cNvPr>
          <p:cNvSpPr>
            <a:spLocks noGrp="1"/>
          </p:cNvSpPr>
          <p:nvPr>
            <p:ph type="subTitle" idx="1"/>
          </p:nvPr>
        </p:nvSpPr>
        <p:spPr/>
        <p:txBody>
          <a:bodyPr/>
          <a:lstStyle/>
          <a:p>
            <a:r>
              <a:rPr lang="es-ES" dirty="0"/>
              <a:t>Ten en cuenta lo siguiente al escribir historias de usuario:</a:t>
            </a:r>
          </a:p>
        </p:txBody>
      </p:sp>
    </p:spTree>
    <p:extLst>
      <p:ext uri="{BB962C8B-B14F-4D97-AF65-F5344CB8AC3E}">
        <p14:creationId xmlns:p14="http://schemas.microsoft.com/office/powerpoint/2010/main" val="1595741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319A-EFCD-4211-88C7-FFF1B4C1B62F}"/>
              </a:ext>
            </a:extLst>
          </p:cNvPr>
          <p:cNvSpPr>
            <a:spLocks noGrp="1"/>
          </p:cNvSpPr>
          <p:nvPr>
            <p:ph type="title"/>
          </p:nvPr>
        </p:nvSpPr>
        <p:spPr/>
        <p:txBody>
          <a:bodyPr/>
          <a:lstStyle/>
          <a:p>
            <a:r>
              <a:rPr lang="es-ES" b="1" dirty="0"/>
              <a:t>Definición de "Hecho"</a:t>
            </a:r>
            <a:r>
              <a:rPr lang="es-ES" dirty="0"/>
              <a:t>: La historia se suele considerar "hecha" cuando el usuario puede completar la tarea designada, pero asegúrate de definirla.</a:t>
            </a:r>
            <a:endParaRPr lang="en-US" dirty="0"/>
          </a:p>
        </p:txBody>
      </p:sp>
    </p:spTree>
    <p:extLst>
      <p:ext uri="{BB962C8B-B14F-4D97-AF65-F5344CB8AC3E}">
        <p14:creationId xmlns:p14="http://schemas.microsoft.com/office/powerpoint/2010/main" val="4031848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0DBE-F6EB-40DF-BBAA-CEC58039E13D}"/>
              </a:ext>
            </a:extLst>
          </p:cNvPr>
          <p:cNvSpPr>
            <a:spLocks noGrp="1"/>
          </p:cNvSpPr>
          <p:nvPr>
            <p:ph type="title"/>
          </p:nvPr>
        </p:nvSpPr>
        <p:spPr/>
        <p:txBody>
          <a:bodyPr/>
          <a:lstStyle/>
          <a:p>
            <a:r>
              <a:rPr lang="es-ES" b="1" dirty="0"/>
              <a:t>Designa las subtareas o tareas</a:t>
            </a:r>
            <a:r>
              <a:rPr lang="es-ES" dirty="0"/>
              <a:t>: decide cuáles son los pasos específicos que deben completarse y quién es el responsable de cada uno de ellos.</a:t>
            </a:r>
            <a:endParaRPr lang="en-US" dirty="0"/>
          </a:p>
        </p:txBody>
      </p:sp>
    </p:spTree>
    <p:extLst>
      <p:ext uri="{BB962C8B-B14F-4D97-AF65-F5344CB8AC3E}">
        <p14:creationId xmlns:p14="http://schemas.microsoft.com/office/powerpoint/2010/main" val="2324395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3C91-02A4-425E-BC69-243AEDECDCC6}"/>
              </a:ext>
            </a:extLst>
          </p:cNvPr>
          <p:cNvSpPr>
            <a:spLocks noGrp="1"/>
          </p:cNvSpPr>
          <p:nvPr>
            <p:ph type="title"/>
          </p:nvPr>
        </p:nvSpPr>
        <p:spPr/>
        <p:txBody>
          <a:bodyPr/>
          <a:lstStyle/>
          <a:p>
            <a:r>
              <a:rPr lang="es-ES" b="1" dirty="0"/>
              <a:t>Perfiles de usuario</a:t>
            </a:r>
            <a:r>
              <a:rPr lang="es-ES" dirty="0"/>
              <a:t>: ¿para quién? Si hay varios usuarios finales, piensa en crear varias historias.</a:t>
            </a:r>
            <a:endParaRPr lang="en-US" dirty="0"/>
          </a:p>
        </p:txBody>
      </p:sp>
    </p:spTree>
    <p:extLst>
      <p:ext uri="{BB962C8B-B14F-4D97-AF65-F5344CB8AC3E}">
        <p14:creationId xmlns:p14="http://schemas.microsoft.com/office/powerpoint/2010/main" val="102650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C5BAD-2F9D-456B-A009-4AA4CC265C8A}"/>
              </a:ext>
            </a:extLst>
          </p:cNvPr>
          <p:cNvSpPr>
            <a:spLocks noGrp="1"/>
          </p:cNvSpPr>
          <p:nvPr>
            <p:ph type="title"/>
          </p:nvPr>
        </p:nvSpPr>
        <p:spPr/>
        <p:txBody>
          <a:bodyPr/>
          <a:lstStyle/>
          <a:p>
            <a:r>
              <a:rPr lang="es-ES" b="1" dirty="0"/>
              <a:t>Pasos en orden</a:t>
            </a:r>
            <a:r>
              <a:rPr lang="es-ES" dirty="0"/>
              <a:t>: escribe una historia para cada paso de un proceso más amplio.</a:t>
            </a:r>
            <a:endParaRPr lang="en-US" dirty="0"/>
          </a:p>
        </p:txBody>
      </p:sp>
    </p:spTree>
    <p:extLst>
      <p:ext uri="{BB962C8B-B14F-4D97-AF65-F5344CB8AC3E}">
        <p14:creationId xmlns:p14="http://schemas.microsoft.com/office/powerpoint/2010/main" val="3058804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E53D-5186-4E31-AE46-7B79F6A0FB08}"/>
              </a:ext>
            </a:extLst>
          </p:cNvPr>
          <p:cNvSpPr>
            <a:spLocks noGrp="1"/>
          </p:cNvSpPr>
          <p:nvPr>
            <p:ph type="title"/>
          </p:nvPr>
        </p:nvSpPr>
        <p:spPr/>
        <p:txBody>
          <a:bodyPr/>
          <a:lstStyle/>
          <a:p>
            <a:r>
              <a:rPr lang="es-ES" b="1" dirty="0"/>
              <a:t>Ten en cuenta los comentarios</a:t>
            </a:r>
            <a:r>
              <a:rPr lang="es-ES" dirty="0"/>
              <a:t>: habla con tus usuarios y detecta cuál es el problema o la necesidad según su perspectiva. No hay necesidad de adivinar las historias cuando puedes obtenerlas de tus clientes.</a:t>
            </a:r>
            <a:endParaRPr lang="en-US" dirty="0"/>
          </a:p>
        </p:txBody>
      </p:sp>
    </p:spTree>
    <p:extLst>
      <p:ext uri="{BB962C8B-B14F-4D97-AF65-F5344CB8AC3E}">
        <p14:creationId xmlns:p14="http://schemas.microsoft.com/office/powerpoint/2010/main" val="1600596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FF25-4583-42BB-8F25-66AE894A7B2F}"/>
              </a:ext>
            </a:extLst>
          </p:cNvPr>
          <p:cNvSpPr>
            <a:spLocks noGrp="1"/>
          </p:cNvSpPr>
          <p:nvPr>
            <p:ph type="title"/>
          </p:nvPr>
        </p:nvSpPr>
        <p:spPr/>
        <p:txBody>
          <a:bodyPr/>
          <a:lstStyle/>
          <a:p>
            <a:r>
              <a:rPr lang="es-ES" b="1" dirty="0"/>
              <a:t>Tiempo</a:t>
            </a:r>
            <a:r>
              <a:rPr lang="es-ES" dirty="0"/>
              <a:t>: el tiempo es un asunto delicado. Muchos equipos de desarrollo evitan hablar del tiempo, y confían en sus marcos de estimaciones. Como las historias deben poder completarse en un sprint, las historias que pueden tardar semanas o meses en completarse deberán dividirse en historias más pequeñas o deberán considerarse su propio </a:t>
            </a:r>
            <a:r>
              <a:rPr lang="es-ES" dirty="0" err="1"/>
              <a:t>épic</a:t>
            </a:r>
            <a:r>
              <a:rPr lang="es-ES" dirty="0"/>
              <a:t>.</a:t>
            </a:r>
            <a:endParaRPr lang="en-US" dirty="0"/>
          </a:p>
        </p:txBody>
      </p:sp>
    </p:spTree>
    <p:extLst>
      <p:ext uri="{BB962C8B-B14F-4D97-AF65-F5344CB8AC3E}">
        <p14:creationId xmlns:p14="http://schemas.microsoft.com/office/powerpoint/2010/main" val="2166400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016BD-F076-4629-B161-38A435F4976C}"/>
              </a:ext>
            </a:extLst>
          </p:cNvPr>
          <p:cNvSpPr>
            <a:spLocks noGrp="1"/>
          </p:cNvSpPr>
          <p:nvPr>
            <p:ph type="title"/>
          </p:nvPr>
        </p:nvSpPr>
        <p:spPr/>
        <p:txBody>
          <a:bodyPr/>
          <a:lstStyle/>
          <a:p>
            <a:r>
              <a:rPr lang="es-ES" dirty="0"/>
              <a:t>Una vez que se han definido claramente las historias de usuario, asegúrate de que sean visibles para todo el equipo.</a:t>
            </a:r>
            <a:endParaRPr lang="en-US" dirty="0"/>
          </a:p>
        </p:txBody>
      </p:sp>
    </p:spTree>
    <p:extLst>
      <p:ext uri="{BB962C8B-B14F-4D97-AF65-F5344CB8AC3E}">
        <p14:creationId xmlns:p14="http://schemas.microsoft.com/office/powerpoint/2010/main" val="3280457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3C40-58FB-4091-8823-734315A45E23}"/>
              </a:ext>
            </a:extLst>
          </p:cNvPr>
          <p:cNvSpPr>
            <a:spLocks noGrp="1"/>
          </p:cNvSpPr>
          <p:nvPr>
            <p:ph type="ctrTitle"/>
          </p:nvPr>
        </p:nvSpPr>
        <p:spPr/>
        <p:txBody>
          <a:bodyPr>
            <a:normAutofit/>
          </a:bodyPr>
          <a:lstStyle/>
          <a:p>
            <a:r>
              <a:rPr lang="es-ES" dirty="0"/>
              <a:t>Algunos </a:t>
            </a:r>
            <a:r>
              <a:rPr lang="es-ES" b="1" dirty="0"/>
              <a:t>ejemplos de historias de usuario </a:t>
            </a:r>
            <a:endParaRPr lang="en-US" dirty="0"/>
          </a:p>
        </p:txBody>
      </p:sp>
      <p:sp>
        <p:nvSpPr>
          <p:cNvPr id="3" name="Subtitle 2">
            <a:extLst>
              <a:ext uri="{FF2B5EF4-FFF2-40B4-BE49-F238E27FC236}">
                <a16:creationId xmlns:a16="http://schemas.microsoft.com/office/drawing/2014/main" id="{2BE048B8-66F2-49EE-A435-391B66A214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569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7F4B5-109F-42BE-9F68-2C498C6D2ACA}"/>
              </a:ext>
            </a:extLst>
          </p:cNvPr>
          <p:cNvSpPr>
            <a:spLocks noGrp="1"/>
          </p:cNvSpPr>
          <p:nvPr>
            <p:ph type="title"/>
          </p:nvPr>
        </p:nvSpPr>
        <p:spPr/>
        <p:txBody>
          <a:bodyPr/>
          <a:lstStyle/>
          <a:p>
            <a:r>
              <a:rPr lang="es-ES" dirty="0"/>
              <a:t>Un componente clave del desarrollo de software ágil es poner a las personas en primer lugar, y las historias de usuarios ponen a los usuarios finales reales en el centro de la conversación. Las historias utilizan un lenguaje no técnico para contextualizar al equipo de desarrollo y sus esfuerzos. Después de leer una historia de usuario, el equipo sabe por qué está compilando lo que está compilando y qué valor crea. </a:t>
            </a:r>
            <a:endParaRPr lang="en-US" dirty="0"/>
          </a:p>
        </p:txBody>
      </p:sp>
    </p:spTree>
    <p:extLst>
      <p:ext uri="{BB962C8B-B14F-4D97-AF65-F5344CB8AC3E}">
        <p14:creationId xmlns:p14="http://schemas.microsoft.com/office/powerpoint/2010/main" val="1819531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1E58-E0A9-4DD0-8C54-F5EEDB510BD3}"/>
              </a:ext>
            </a:extLst>
          </p:cNvPr>
          <p:cNvSpPr>
            <a:spLocks noGrp="1"/>
          </p:cNvSpPr>
          <p:nvPr>
            <p:ph type="title"/>
          </p:nvPr>
        </p:nvSpPr>
        <p:spPr/>
        <p:txBody>
          <a:bodyPr/>
          <a:lstStyle/>
          <a:p>
            <a:r>
              <a:rPr lang="es-ES" dirty="0"/>
              <a:t>Las historias de usuario suelen expresarse en una sencilla frase, y estructurarse de la siguiente manera:</a:t>
            </a:r>
            <a:br>
              <a:rPr lang="es-ES" dirty="0"/>
            </a:br>
            <a:br>
              <a:rPr lang="es-ES" dirty="0"/>
            </a:br>
            <a:r>
              <a:rPr lang="es-ES" b="1" dirty="0"/>
              <a:t>"Como [perfil], yo [quiero], [para que]."</a:t>
            </a:r>
            <a:br>
              <a:rPr lang="es-ES" dirty="0"/>
            </a:br>
            <a:endParaRPr lang="en-US" dirty="0"/>
          </a:p>
        </p:txBody>
      </p:sp>
    </p:spTree>
    <p:extLst>
      <p:ext uri="{BB962C8B-B14F-4D97-AF65-F5344CB8AC3E}">
        <p14:creationId xmlns:p14="http://schemas.microsoft.com/office/powerpoint/2010/main" val="3501246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B5CA4-7174-41D4-84A8-732D98F3CB8C}"/>
              </a:ext>
            </a:extLst>
          </p:cNvPr>
          <p:cNvSpPr>
            <a:spLocks noGrp="1"/>
          </p:cNvSpPr>
          <p:nvPr>
            <p:ph type="title"/>
          </p:nvPr>
        </p:nvSpPr>
        <p:spPr/>
        <p:txBody>
          <a:bodyPr/>
          <a:lstStyle/>
          <a:p>
            <a:r>
              <a:rPr lang="es-ES" dirty="0"/>
              <a:t>"Como [perfil]": ¿para quién lo estamos creando? No solo buscamos un cargo, sino que buscamos el perfil de una persona. Max. Todos los miembros del equipo deben comprender quién es Max. Es muy probable que hayamos entrevistado a muchos Max. Entendemos cómo trabaja esa persona, cómo piensa y cómo se siente. Tenemos empatía hacia Max.</a:t>
            </a:r>
            <a:endParaRPr lang="en-US" dirty="0"/>
          </a:p>
        </p:txBody>
      </p:sp>
    </p:spTree>
    <p:extLst>
      <p:ext uri="{BB962C8B-B14F-4D97-AF65-F5344CB8AC3E}">
        <p14:creationId xmlns:p14="http://schemas.microsoft.com/office/powerpoint/2010/main" val="551898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6994-5E99-4697-B0F5-C1A69ECEDEDA}"/>
              </a:ext>
            </a:extLst>
          </p:cNvPr>
          <p:cNvSpPr>
            <a:spLocks noGrp="1"/>
          </p:cNvSpPr>
          <p:nvPr>
            <p:ph type="title"/>
          </p:nvPr>
        </p:nvSpPr>
        <p:spPr/>
        <p:txBody>
          <a:bodyPr/>
          <a:lstStyle/>
          <a:p>
            <a:r>
              <a:rPr lang="es-ES" dirty="0"/>
              <a:t>"Quiere": aquí describimos cuál es su intención, y no las funciones que utiliza. ¿Qué es lo que intenta conseguir realmente? Esta afirmación no debería estar condicionada por ningún aspecto relativo a la implementación; si estás describiendo cualquier parte de la interfaz de usuario y no el objetivo del usuario, es que no has entendido de lo que se trata.</a:t>
            </a:r>
            <a:endParaRPr lang="en-US" dirty="0"/>
          </a:p>
        </p:txBody>
      </p:sp>
    </p:spTree>
    <p:extLst>
      <p:ext uri="{BB962C8B-B14F-4D97-AF65-F5344CB8AC3E}">
        <p14:creationId xmlns:p14="http://schemas.microsoft.com/office/powerpoint/2010/main" val="2193025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AB41-17F4-42DF-B311-65C167D1DAD1}"/>
              </a:ext>
            </a:extLst>
          </p:cNvPr>
          <p:cNvSpPr>
            <a:spLocks noGrp="1"/>
          </p:cNvSpPr>
          <p:nvPr>
            <p:ph type="title"/>
          </p:nvPr>
        </p:nvSpPr>
        <p:spPr/>
        <p:txBody>
          <a:bodyPr/>
          <a:lstStyle/>
          <a:p>
            <a:r>
              <a:rPr lang="es-ES" dirty="0"/>
              <a:t>"Para que": ¿cómo se adapta su deseo inmediato de hacer algo al conjunto global? ¿cuál es la ventaja general que está intentando conseguir? ¿cuál es el gran problema que necesita resolverse?</a:t>
            </a:r>
            <a:endParaRPr lang="en-US" dirty="0"/>
          </a:p>
        </p:txBody>
      </p:sp>
    </p:spTree>
    <p:extLst>
      <p:ext uri="{BB962C8B-B14F-4D97-AF65-F5344CB8AC3E}">
        <p14:creationId xmlns:p14="http://schemas.microsoft.com/office/powerpoint/2010/main" val="2432204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0140-4D9A-4A22-B8F4-7A34C4F0304B}"/>
              </a:ext>
            </a:extLst>
          </p:cNvPr>
          <p:cNvSpPr>
            <a:spLocks noGrp="1"/>
          </p:cNvSpPr>
          <p:nvPr>
            <p:ph type="title"/>
          </p:nvPr>
        </p:nvSpPr>
        <p:spPr/>
        <p:txBody>
          <a:bodyPr>
            <a:normAutofit fontScale="90000"/>
          </a:bodyPr>
          <a:lstStyle/>
          <a:p>
            <a:r>
              <a:rPr lang="es-ES" dirty="0"/>
              <a:t>Por ejemplo, las historias de usuario pueden parecerse a esto:</a:t>
            </a:r>
            <a:br>
              <a:rPr lang="es-ES" dirty="0"/>
            </a:br>
            <a:br>
              <a:rPr lang="es-ES" dirty="0"/>
            </a:br>
            <a:r>
              <a:rPr lang="es-ES" i="1" dirty="0"/>
              <a:t>Como Max, quiero invitar a mis amigos para que podamos disfrutar de este evento juntos.</a:t>
            </a:r>
            <a:br>
              <a:rPr lang="es-ES" i="1" dirty="0"/>
            </a:br>
            <a:br>
              <a:rPr lang="es-ES" i="1" dirty="0"/>
            </a:br>
            <a:r>
              <a:rPr lang="es-ES" i="1" dirty="0"/>
              <a:t>Como </a:t>
            </a:r>
            <a:r>
              <a:rPr lang="es-ES" i="1" dirty="0" err="1"/>
              <a:t>Sascha</a:t>
            </a:r>
            <a:r>
              <a:rPr lang="es-ES" i="1" dirty="0"/>
              <a:t>, quiero organizar mi trabajo para que pueda sentir que lo tengo todo controlado. </a:t>
            </a:r>
            <a:br>
              <a:rPr lang="es-ES" i="1" dirty="0"/>
            </a:br>
            <a:br>
              <a:rPr lang="es-ES" i="1" dirty="0"/>
            </a:br>
            <a:r>
              <a:rPr lang="es-ES" i="1" dirty="0"/>
              <a:t>Como gestor, quiero poder comprender el progreso de mis compañeros para poder informar mejor de nuestros éxitos y fracasos. </a:t>
            </a:r>
            <a:endParaRPr lang="en-US" i="1" dirty="0"/>
          </a:p>
        </p:txBody>
      </p:sp>
    </p:spTree>
    <p:extLst>
      <p:ext uri="{BB962C8B-B14F-4D97-AF65-F5344CB8AC3E}">
        <p14:creationId xmlns:p14="http://schemas.microsoft.com/office/powerpoint/2010/main" val="4289296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2C35-B64C-4690-8AB9-BF036C401D44}"/>
              </a:ext>
            </a:extLst>
          </p:cNvPr>
          <p:cNvSpPr>
            <a:spLocks noGrp="1"/>
          </p:cNvSpPr>
          <p:nvPr>
            <p:ph type="title"/>
          </p:nvPr>
        </p:nvSpPr>
        <p:spPr/>
        <p:txBody>
          <a:bodyPr/>
          <a:lstStyle/>
          <a:p>
            <a:r>
              <a:rPr lang="es-ES" dirty="0"/>
              <a:t>Esta estructura </a:t>
            </a:r>
            <a:r>
              <a:rPr lang="es-ES" b="1" dirty="0"/>
              <a:t>no es obligatoria</a:t>
            </a:r>
            <a:r>
              <a:rPr lang="es-ES" dirty="0"/>
              <a:t>, pero resulta útil para definir el concepto de que algo está hecho. Cuando ese perfil puede capturar el valor deseado, la historia está completa. Animamos a los equipos a definir su propia estructura y a ceñirse a ella.</a:t>
            </a:r>
            <a:endParaRPr lang="en-US" dirty="0"/>
          </a:p>
        </p:txBody>
      </p:sp>
    </p:spTree>
    <p:extLst>
      <p:ext uri="{BB962C8B-B14F-4D97-AF65-F5344CB8AC3E}">
        <p14:creationId xmlns:p14="http://schemas.microsoft.com/office/powerpoint/2010/main" val="1860955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B4ADD-03ED-4C43-8BD6-DA35D0092C20}"/>
              </a:ext>
            </a:extLst>
          </p:cNvPr>
          <p:cNvSpPr>
            <a:spLocks noGrp="1"/>
          </p:cNvSpPr>
          <p:nvPr>
            <p:ph type="ctrTitle"/>
          </p:nvPr>
        </p:nvSpPr>
        <p:spPr/>
        <p:txBody>
          <a:bodyPr/>
          <a:lstStyle/>
          <a:p>
            <a:r>
              <a:rPr lang="es-ES" dirty="0"/>
              <a:t>En resumen</a:t>
            </a:r>
            <a:endParaRPr lang="en-US" dirty="0"/>
          </a:p>
        </p:txBody>
      </p:sp>
      <p:sp>
        <p:nvSpPr>
          <p:cNvPr id="3" name="Subtitle 2">
            <a:extLst>
              <a:ext uri="{FF2B5EF4-FFF2-40B4-BE49-F238E27FC236}">
                <a16:creationId xmlns:a16="http://schemas.microsoft.com/office/drawing/2014/main" id="{9E082882-CE91-4F14-83E0-C8C644A78F4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8993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525F6-7446-43B2-92E6-B5BEDEFBE52B}"/>
              </a:ext>
            </a:extLst>
          </p:cNvPr>
          <p:cNvSpPr>
            <a:spLocks noGrp="1"/>
          </p:cNvSpPr>
          <p:nvPr>
            <p:ph type="title"/>
          </p:nvPr>
        </p:nvSpPr>
        <p:spPr/>
        <p:txBody>
          <a:bodyPr/>
          <a:lstStyle/>
          <a:p>
            <a:r>
              <a:rPr lang="es-ES" dirty="0"/>
              <a:t>Las historias de usuario describen el por qué y el qué hay detrás del trabajo diario de los miembros del equipo de desarrollo, a menudo expresado como </a:t>
            </a:r>
            <a:r>
              <a:rPr lang="es-ES" i="1" dirty="0"/>
              <a:t>perfil + necesidad + propósito</a:t>
            </a:r>
            <a:r>
              <a:rPr lang="es-ES" dirty="0"/>
              <a:t>. Entender su papel como fuente de verdad para lo que tu equipo está entregando, pero también el por qué, es clave para que el proceso se desarrolle correctamente.</a:t>
            </a:r>
            <a:endParaRPr lang="en-US" dirty="0"/>
          </a:p>
        </p:txBody>
      </p:sp>
    </p:spTree>
    <p:extLst>
      <p:ext uri="{BB962C8B-B14F-4D97-AF65-F5344CB8AC3E}">
        <p14:creationId xmlns:p14="http://schemas.microsoft.com/office/powerpoint/2010/main" val="2442985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7444-BD8C-4545-A7B1-248F48F72E70}"/>
              </a:ext>
            </a:extLst>
          </p:cNvPr>
          <p:cNvSpPr>
            <a:spLocks noGrp="1"/>
          </p:cNvSpPr>
          <p:nvPr>
            <p:ph type="title"/>
          </p:nvPr>
        </p:nvSpPr>
        <p:spPr/>
        <p:txBody>
          <a:bodyPr/>
          <a:lstStyle/>
          <a:p>
            <a:r>
              <a:rPr lang="es-ES" dirty="0"/>
              <a:t>Empieza por evaluar el siguiente gran proyecto, o el más apremiante (por ejemplo, un </a:t>
            </a:r>
            <a:r>
              <a:rPr lang="es-ES" dirty="0" err="1"/>
              <a:t>epic</a:t>
            </a:r>
            <a:r>
              <a:rPr lang="es-ES" dirty="0"/>
              <a:t>). Divídelo en historias de usuario más pequeñas y trabaja con el equipo de desarrollo para perfilarlo mejor. Una vez que expongas tus historias donde todo el equipo pueda verlas, estarás listo para empezar a trabajar.</a:t>
            </a:r>
            <a:endParaRPr lang="en-US" dirty="0"/>
          </a:p>
        </p:txBody>
      </p:sp>
    </p:spTree>
    <p:extLst>
      <p:ext uri="{BB962C8B-B14F-4D97-AF65-F5344CB8AC3E}">
        <p14:creationId xmlns:p14="http://schemas.microsoft.com/office/powerpoint/2010/main" val="877620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diagram&#10;&#10;Description automatically generated">
            <a:extLst>
              <a:ext uri="{FF2B5EF4-FFF2-40B4-BE49-F238E27FC236}">
                <a16:creationId xmlns:a16="http://schemas.microsoft.com/office/drawing/2014/main" id="{98197F10-722A-4005-8FFA-8E709D96E0E6}"/>
              </a:ext>
            </a:extLst>
          </p:cNvPr>
          <p:cNvPicPr>
            <a:picLocks noChangeAspect="1"/>
          </p:cNvPicPr>
          <p:nvPr/>
        </p:nvPicPr>
        <p:blipFill rotWithShape="1">
          <a:blip r:embed="rId2">
            <a:extLst>
              <a:ext uri="{28A0092B-C50C-407E-A947-70E740481C1C}">
                <a14:useLocalDpi xmlns:a14="http://schemas.microsoft.com/office/drawing/2010/main" val="0"/>
              </a:ext>
            </a:extLst>
          </a:blip>
          <a:srcRect t="5536" r="1" b="3644"/>
          <a:stretch/>
        </p:blipFill>
        <p:spPr>
          <a:xfrm>
            <a:off x="643467" y="643467"/>
            <a:ext cx="10905066" cy="5571066"/>
          </a:xfrm>
          <a:prstGeom prst="rect">
            <a:avLst/>
          </a:prstGeom>
        </p:spPr>
      </p:pic>
      <p:sp>
        <p:nvSpPr>
          <p:cNvPr id="4" name="TextBox 3">
            <a:extLst>
              <a:ext uri="{FF2B5EF4-FFF2-40B4-BE49-F238E27FC236}">
                <a16:creationId xmlns:a16="http://schemas.microsoft.com/office/drawing/2014/main" id="{58D5E497-18F6-450A-B737-5DFCF863E800}"/>
              </a:ext>
            </a:extLst>
          </p:cNvPr>
          <p:cNvSpPr txBox="1"/>
          <p:nvPr/>
        </p:nvSpPr>
        <p:spPr>
          <a:xfrm>
            <a:off x="2870793" y="6473435"/>
            <a:ext cx="6127422" cy="369332"/>
          </a:xfrm>
          <a:prstGeom prst="rect">
            <a:avLst/>
          </a:prstGeom>
          <a:noFill/>
        </p:spPr>
        <p:txBody>
          <a:bodyPr wrap="square" rtlCol="0">
            <a:spAutoFit/>
          </a:bodyPr>
          <a:lstStyle/>
          <a:p>
            <a:r>
              <a:rPr lang="en-US" dirty="0">
                <a:latin typeface="Myriad Pro" panose="020B0503030403020204" pitchFamily="34" charset="0"/>
              </a:rPr>
              <a:t>https://www.itconsultors.com/images/blog/scrumprocess.jp</a:t>
            </a:r>
          </a:p>
        </p:txBody>
      </p:sp>
    </p:spTree>
    <p:extLst>
      <p:ext uri="{BB962C8B-B14F-4D97-AF65-F5344CB8AC3E}">
        <p14:creationId xmlns:p14="http://schemas.microsoft.com/office/powerpoint/2010/main" val="113957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B915-7BC9-467F-A51F-0527BB64B5E6}"/>
              </a:ext>
            </a:extLst>
          </p:cNvPr>
          <p:cNvSpPr>
            <a:spLocks noGrp="1"/>
          </p:cNvSpPr>
          <p:nvPr>
            <p:ph type="title"/>
          </p:nvPr>
        </p:nvSpPr>
        <p:spPr/>
        <p:txBody>
          <a:bodyPr/>
          <a:lstStyle/>
          <a:p>
            <a:r>
              <a:rPr lang="es-ES" dirty="0"/>
              <a:t>Las historias de usuario son uno de los componentes centrales de un programa ágil. Ayudan a proporcionar un marco centrado en el usuario para el trabajo diario, lo que impulsa la colaboración y la creatividad y mejora el producto en general.</a:t>
            </a:r>
            <a:endParaRPr lang="en-US" dirty="0"/>
          </a:p>
        </p:txBody>
      </p:sp>
    </p:spTree>
    <p:extLst>
      <p:ext uri="{BB962C8B-B14F-4D97-AF65-F5344CB8AC3E}">
        <p14:creationId xmlns:p14="http://schemas.microsoft.com/office/powerpoint/2010/main" val="10314823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F101-806D-4DB7-8AB8-ACD497D9436F}"/>
              </a:ext>
            </a:extLst>
          </p:cNvPr>
          <p:cNvSpPr>
            <a:spLocks noGrp="1"/>
          </p:cNvSpPr>
          <p:nvPr>
            <p:ph type="title"/>
          </p:nvPr>
        </p:nvSpPr>
        <p:spPr>
          <a:xfrm>
            <a:off x="236306" y="4222679"/>
            <a:ext cx="11671442" cy="2065105"/>
          </a:xfrm>
        </p:spPr>
        <p:txBody>
          <a:bodyPr>
            <a:normAutofit/>
          </a:bodyPr>
          <a:lstStyle/>
          <a:p>
            <a:r>
              <a:rPr lang="es-ES" sz="3600" dirty="0"/>
              <a:t>Este material ha sido respetuosamente rescatado desde https://www.atlassian.com/es/agile/project-management/user-stories</a:t>
            </a:r>
            <a:endParaRPr lang="en-US" sz="3600" dirty="0"/>
          </a:p>
        </p:txBody>
      </p:sp>
    </p:spTree>
    <p:extLst>
      <p:ext uri="{BB962C8B-B14F-4D97-AF65-F5344CB8AC3E}">
        <p14:creationId xmlns:p14="http://schemas.microsoft.com/office/powerpoint/2010/main" val="1035346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42A2-6511-4B02-A227-A7EBD43C289C}"/>
              </a:ext>
            </a:extLst>
          </p:cNvPr>
          <p:cNvSpPr>
            <a:spLocks noGrp="1"/>
          </p:cNvSpPr>
          <p:nvPr>
            <p:ph type="ctrTitle"/>
          </p:nvPr>
        </p:nvSpPr>
        <p:spPr/>
        <p:txBody>
          <a:bodyPr>
            <a:normAutofit/>
          </a:bodyPr>
          <a:lstStyle/>
          <a:p>
            <a:r>
              <a:rPr lang="es-ES" b="1" dirty="0"/>
              <a:t>¿Qué son las historias de usuario ágiles? </a:t>
            </a:r>
            <a:endParaRPr lang="en-US" dirty="0"/>
          </a:p>
        </p:txBody>
      </p:sp>
      <p:sp>
        <p:nvSpPr>
          <p:cNvPr id="3" name="Subtitle 2">
            <a:extLst>
              <a:ext uri="{FF2B5EF4-FFF2-40B4-BE49-F238E27FC236}">
                <a16:creationId xmlns:a16="http://schemas.microsoft.com/office/drawing/2014/main" id="{7BC8950D-99A1-4034-8A9D-C8B60E6BAA1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2831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99EB-E401-4391-A7E5-8163A7184A04}"/>
              </a:ext>
            </a:extLst>
          </p:cNvPr>
          <p:cNvSpPr>
            <a:spLocks noGrp="1"/>
          </p:cNvSpPr>
          <p:nvPr>
            <p:ph type="title"/>
          </p:nvPr>
        </p:nvSpPr>
        <p:spPr/>
        <p:txBody>
          <a:bodyPr/>
          <a:lstStyle/>
          <a:p>
            <a:r>
              <a:rPr lang="es-ES" dirty="0"/>
              <a:t>Una historia de usuario es la unidad de trabajo más pequeña de un marco ágil. Es un objetivo final, no una función, expresado desde la perspectiva del usuario del software.</a:t>
            </a:r>
            <a:endParaRPr lang="en-US" dirty="0"/>
          </a:p>
        </p:txBody>
      </p:sp>
    </p:spTree>
    <p:extLst>
      <p:ext uri="{BB962C8B-B14F-4D97-AF65-F5344CB8AC3E}">
        <p14:creationId xmlns:p14="http://schemas.microsoft.com/office/powerpoint/2010/main" val="2571729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9ECE-8759-410E-9CF8-E53A46A62F11}"/>
              </a:ext>
            </a:extLst>
          </p:cNvPr>
          <p:cNvSpPr>
            <a:spLocks noGrp="1"/>
          </p:cNvSpPr>
          <p:nvPr>
            <p:ph type="title"/>
          </p:nvPr>
        </p:nvSpPr>
        <p:spPr/>
        <p:txBody>
          <a:bodyPr/>
          <a:lstStyle/>
          <a:p>
            <a:r>
              <a:rPr lang="es-ES" dirty="0"/>
              <a:t>El propósito de una historia de usuario es articular </a:t>
            </a:r>
            <a:r>
              <a:rPr lang="es-ES" b="1" dirty="0"/>
              <a:t>cómo entregará</a:t>
            </a:r>
            <a:r>
              <a:rPr lang="es-ES" dirty="0"/>
              <a:t> un trabajo específico un </a:t>
            </a:r>
            <a:r>
              <a:rPr lang="es-ES" b="1" dirty="0"/>
              <a:t>valor</a:t>
            </a:r>
            <a:r>
              <a:rPr lang="es-ES" dirty="0"/>
              <a:t> particular al cliente. </a:t>
            </a:r>
            <a:br>
              <a:rPr lang="es-ES" dirty="0"/>
            </a:br>
            <a:br>
              <a:rPr lang="es-ES" dirty="0"/>
            </a:br>
            <a:r>
              <a:rPr lang="es-ES" dirty="0"/>
              <a:t>Ten en cuenta que los "clientes" no tienen que ser usuarios finales externos en el sentido tradicional, también pueden ser clientes internos o colegas dentro de tu organización que dependen de tu equipo.</a:t>
            </a:r>
            <a:endParaRPr lang="en-US" dirty="0"/>
          </a:p>
        </p:txBody>
      </p:sp>
    </p:spTree>
    <p:extLst>
      <p:ext uri="{BB962C8B-B14F-4D97-AF65-F5344CB8AC3E}">
        <p14:creationId xmlns:p14="http://schemas.microsoft.com/office/powerpoint/2010/main" val="155105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8187-80B7-402C-82A8-3D9CFC0A9379}"/>
              </a:ext>
            </a:extLst>
          </p:cNvPr>
          <p:cNvSpPr>
            <a:spLocks noGrp="1"/>
          </p:cNvSpPr>
          <p:nvPr>
            <p:ph type="title"/>
          </p:nvPr>
        </p:nvSpPr>
        <p:spPr/>
        <p:txBody>
          <a:bodyPr/>
          <a:lstStyle/>
          <a:p>
            <a:r>
              <a:rPr lang="es-ES" dirty="0"/>
              <a:t>Las historias de usuario son unas pocas frases en lenguaje sencillo que describen el resultado deseado. No entran en detalles. Los requisitos se añaden más tarde, una vez acordados por el equipo.</a:t>
            </a:r>
            <a:endParaRPr lang="en-US" dirty="0"/>
          </a:p>
        </p:txBody>
      </p:sp>
    </p:spTree>
    <p:extLst>
      <p:ext uri="{BB962C8B-B14F-4D97-AF65-F5344CB8AC3E}">
        <p14:creationId xmlns:p14="http://schemas.microsoft.com/office/powerpoint/2010/main" val="251651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D86ED-A336-4FBC-AE11-0E579FD45D4D}"/>
              </a:ext>
            </a:extLst>
          </p:cNvPr>
          <p:cNvSpPr>
            <a:spLocks noGrp="1"/>
          </p:cNvSpPr>
          <p:nvPr>
            <p:ph type="title"/>
          </p:nvPr>
        </p:nvSpPr>
        <p:spPr/>
        <p:txBody>
          <a:bodyPr/>
          <a:lstStyle/>
          <a:p>
            <a:r>
              <a:rPr lang="es-ES" dirty="0"/>
              <a:t>En scrum, las historias de los usuarios se añaden a los </a:t>
            </a:r>
            <a:r>
              <a:rPr lang="es-ES" dirty="0" err="1"/>
              <a:t>sprints</a:t>
            </a:r>
            <a:r>
              <a:rPr lang="es-ES" dirty="0"/>
              <a:t> y se "queman" a lo largo del sprint. </a:t>
            </a:r>
            <a:br>
              <a:rPr lang="es-ES" dirty="0"/>
            </a:br>
            <a:br>
              <a:rPr lang="es-ES" dirty="0"/>
            </a:br>
            <a:r>
              <a:rPr lang="es-ES" dirty="0"/>
              <a:t>Es este trabajo sobre las historias de usuario lo que ayuda a los equipos de scrum a mejorar en la estimación y planificación del sprint, lo que conduce a un pronóstico más preciso y a una mayor agilidad.</a:t>
            </a:r>
            <a:endParaRPr lang="en-US" dirty="0"/>
          </a:p>
        </p:txBody>
      </p:sp>
    </p:spTree>
    <p:extLst>
      <p:ext uri="{BB962C8B-B14F-4D97-AF65-F5344CB8AC3E}">
        <p14:creationId xmlns:p14="http://schemas.microsoft.com/office/powerpoint/2010/main" val="296724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2F41"/>
      </a:dk2>
      <a:lt2>
        <a:srgbClr val="E4E8E2"/>
      </a:lt2>
      <a:accent1>
        <a:srgbClr val="A62DE3"/>
      </a:accent1>
      <a:accent2>
        <a:srgbClr val="643ED8"/>
      </a:accent2>
      <a:accent3>
        <a:srgbClr val="2D4CE3"/>
      </a:accent3>
      <a:accent4>
        <a:srgbClr val="1B86D1"/>
      </a:accent4>
      <a:accent5>
        <a:srgbClr val="24B5B4"/>
      </a:accent5>
      <a:accent6>
        <a:srgbClr val="18BB77"/>
      </a:accent6>
      <a:hlink>
        <a:srgbClr val="358EA0"/>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127</TotalTime>
  <Words>1492</Words>
  <Application>Microsoft Office PowerPoint</Application>
  <PresentationFormat>Widescreen</PresentationFormat>
  <Paragraphs>41</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Calisto MT</vt:lpstr>
      <vt:lpstr>Myriad Pro</vt:lpstr>
      <vt:lpstr>Wingdings 2</vt:lpstr>
      <vt:lpstr>SlateVTI</vt:lpstr>
      <vt:lpstr>PowerPoint Presentation</vt:lpstr>
      <vt:lpstr>Historias de Usuario</vt:lpstr>
      <vt:lpstr>Un componente clave del desarrollo de software ágil es poner a las personas en primer lugar, y las historias de usuarios ponen a los usuarios finales reales en el centro de la conversación. Las historias utilizan un lenguaje no técnico para contextualizar al equipo de desarrollo y sus esfuerzos. Después de leer una historia de usuario, el equipo sabe por qué está compilando lo que está compilando y qué valor crea. </vt:lpstr>
      <vt:lpstr>Las historias de usuario son uno de los componentes centrales de un programa ágil. Ayudan a proporcionar un marco centrado en el usuario para el trabajo diario, lo que impulsa la colaboración y la creatividad y mejora el producto en general.</vt:lpstr>
      <vt:lpstr>¿Qué son las historias de usuario ágiles? </vt:lpstr>
      <vt:lpstr>Una historia de usuario es la unidad de trabajo más pequeña de un marco ágil. Es un objetivo final, no una función, expresado desde la perspectiva del usuario del software.</vt:lpstr>
      <vt:lpstr>El propósito de una historia de usuario es articular cómo entregará un trabajo específico un valor particular al cliente.   Ten en cuenta que los "clientes" no tienen que ser usuarios finales externos en el sentido tradicional, también pueden ser clientes internos o colegas dentro de tu organización que dependen de tu equipo.</vt:lpstr>
      <vt:lpstr>Las historias de usuario son unas pocas frases en lenguaje sencillo que describen el resultado deseado. No entran en detalles. Los requisitos se añaden más tarde, una vez acordados por el equipo.</vt:lpstr>
      <vt:lpstr>En scrum, las historias de los usuarios se añaden a los sprints y se "queman" a lo largo del sprint.   Es este trabajo sobre las historias de usuario lo que ayuda a los equipos de scrum a mejorar en la estimación y planificación del sprint, lo que conduce a un pronóstico más preciso y a una mayor agilidad.</vt:lpstr>
      <vt:lpstr>¿Por qué crear historias de usuario? </vt:lpstr>
      <vt:lpstr>Para los equipos de desarrollo nuevos en la metodología ágil, las historias de usuario a veces parecen un paso añadido. ¿Por qué no dividir el gran proyecto (el epic) en una serie de pasos y seguir adelante?   Pero las historias dan al equipo un contexto importante y asocian las tareas con el valor que estas aportan.</vt:lpstr>
      <vt:lpstr>Los relatos de los usuarios aportan una serie de beneficios clave:</vt:lpstr>
      <vt:lpstr>Las historias mantienen el foco en el usuario. Una lista de tareas pendientes mantiene al equipo centrado en las tareas que necesitan ser marcadas, pero una colección de historias mantiene al equipo centrado en la resolución de problemas para usuarios reales.</vt:lpstr>
      <vt:lpstr>Las historias permiten la colaboración. Con el objetivo final definido, el equipo puede trabajar en conjunto para decidir cuál es la mejor manera de servir al usuario y alcanzar ese objetivo.</vt:lpstr>
      <vt:lpstr>Las historias impulsan soluciones creativas. Las historias animan al equipo a pensar de manera crítica y creativa sobre la mejor manera de resolver un objetivo final.</vt:lpstr>
      <vt:lpstr>Las historias crean impulso. Con cada historia que pasa, el equipo de desarrollo disfruta de un pequeño desafío y una pequeña victoria, lo que fomenta el impulso. </vt:lpstr>
      <vt:lpstr>Trabajar con historias de usuario </vt:lpstr>
      <vt:lpstr>Una vez que se ha escrito una historia, es hora de integrarla en tu flujo de trabajo. Por lo general, una historia la escribe el propietario del producto, el gestor de producto o el gestor de programa, y la envía para su revisión.</vt:lpstr>
      <vt:lpstr>Durante una reunión de planificación de sprint o iteración, el equipo decide qué historias afrontará en ese sprint. Los equipos discuten los requisitos y la funcionalidad que requiere cada historia de usuario. Esta es una oportunidad para ponerse técnico y creativo en la implementación de la historia por parte del equipo. Una vez acordados, estos requisitos se añaden a la historia.</vt:lpstr>
      <vt:lpstr>Otro paso común en esta reunión es calificar las historias en función de su complejidad o tiempo hasta su finalización. Los equipos usan las tallas de las camisetas, la secuencia de Fibonacci o el póquer de planificación para hacer las estimaciones adecuadas. Una historia debe ser de un tamaño que pueda completarse en un sprint; por lo tanto, cuando el equipo establezca las especificaciones de cada historia, se deben asegurar de dividir las historias que superen ese horizonte de finalización.</vt:lpstr>
      <vt:lpstr>Cómo escribir historias de usuario </vt:lpstr>
      <vt:lpstr>Definición de "Hecho": La historia se suele considerar "hecha" cuando el usuario puede completar la tarea designada, pero asegúrate de definirla.</vt:lpstr>
      <vt:lpstr>Designa las subtareas o tareas: decide cuáles son los pasos específicos que deben completarse y quién es el responsable de cada uno de ellos.</vt:lpstr>
      <vt:lpstr>Perfiles de usuario: ¿para quién? Si hay varios usuarios finales, piensa en crear varias historias.</vt:lpstr>
      <vt:lpstr>Pasos en orden: escribe una historia para cada paso de un proceso más amplio.</vt:lpstr>
      <vt:lpstr>Ten en cuenta los comentarios: habla con tus usuarios y detecta cuál es el problema o la necesidad según su perspectiva. No hay necesidad de adivinar las historias cuando puedes obtenerlas de tus clientes.</vt:lpstr>
      <vt:lpstr>Tiempo: el tiempo es un asunto delicado. Muchos equipos de desarrollo evitan hablar del tiempo, y confían en sus marcos de estimaciones. Como las historias deben poder completarse en un sprint, las historias que pueden tardar semanas o meses en completarse deberán dividirse en historias más pequeñas o deberán considerarse su propio épic.</vt:lpstr>
      <vt:lpstr>Una vez que se han definido claramente las historias de usuario, asegúrate de que sean visibles para todo el equipo.</vt:lpstr>
      <vt:lpstr>Algunos ejemplos de historias de usuario </vt:lpstr>
      <vt:lpstr>Las historias de usuario suelen expresarse en una sencilla frase, y estructurarse de la siguiente manera:  "Como [perfil], yo [quiero], [para que]." </vt:lpstr>
      <vt:lpstr>"Como [perfil]": ¿para quién lo estamos creando? No solo buscamos un cargo, sino que buscamos el perfil de una persona. Max. Todos los miembros del equipo deben comprender quién es Max. Es muy probable que hayamos entrevistado a muchos Max. Entendemos cómo trabaja esa persona, cómo piensa y cómo se siente. Tenemos empatía hacia Max.</vt:lpstr>
      <vt:lpstr>"Quiere": aquí describimos cuál es su intención, y no las funciones que utiliza. ¿Qué es lo que intenta conseguir realmente? Esta afirmación no debería estar condicionada por ningún aspecto relativo a la implementación; si estás describiendo cualquier parte de la interfaz de usuario y no el objetivo del usuario, es que no has entendido de lo que se trata.</vt:lpstr>
      <vt:lpstr>"Para que": ¿cómo se adapta su deseo inmediato de hacer algo al conjunto global? ¿cuál es la ventaja general que está intentando conseguir? ¿cuál es el gran problema que necesita resolverse?</vt:lpstr>
      <vt:lpstr>Por ejemplo, las historias de usuario pueden parecerse a esto:  Como Max, quiero invitar a mis amigos para que podamos disfrutar de este evento juntos.  Como Sascha, quiero organizar mi trabajo para que pueda sentir que lo tengo todo controlado.   Como gestor, quiero poder comprender el progreso de mis compañeros para poder informar mejor de nuestros éxitos y fracasos. </vt:lpstr>
      <vt:lpstr>Esta estructura no es obligatoria, pero resulta útil para definir el concepto de que algo está hecho. Cuando ese perfil puede capturar el valor deseado, la historia está completa. Animamos a los equipos a definir su propia estructura y a ceñirse a ella.</vt:lpstr>
      <vt:lpstr>En resumen</vt:lpstr>
      <vt:lpstr>Las historias de usuario describen el por qué y el qué hay detrás del trabajo diario de los miembros del equipo de desarrollo, a menudo expresado como perfil + necesidad + propósito. Entender su papel como fuente de verdad para lo que tu equipo está entregando, pero también el por qué, es clave para que el proceso se desarrolle correctamente.</vt:lpstr>
      <vt:lpstr>Empieza por evaluar el siguiente gran proyecto, o el más apremiante (por ejemplo, un epic). Divídelo en historias de usuario más pequeñas y trabaja con el equipo de desarrollo para perfilarlo mejor. Una vez que expongas tus historias donde todo el equipo pueda verlas, estarás listo para empezar a trabajar.</vt:lpstr>
      <vt:lpstr>PowerPoint Presentation</vt:lpstr>
      <vt:lpstr>Este material ha sido respetuosamente rescatado desde https://www.atlassian.com/es/agile/project-management/user-stories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Historias de Usuario</dc:title>
  <dc:creator>Eric Ross</dc:creator>
  <cp:lastModifiedBy>Eric Ross</cp:lastModifiedBy>
  <cp:revision>8</cp:revision>
  <dcterms:created xsi:type="dcterms:W3CDTF">2020-05-08T03:50:28Z</dcterms:created>
  <dcterms:modified xsi:type="dcterms:W3CDTF">2020-10-01T10:56:49Z</dcterms:modified>
</cp:coreProperties>
</file>