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6" r:id="rId2"/>
    <p:sldId id="256" r:id="rId3"/>
    <p:sldId id="257" r:id="rId4"/>
    <p:sldId id="337" r:id="rId5"/>
    <p:sldId id="338" r:id="rId6"/>
    <p:sldId id="339" r:id="rId7"/>
    <p:sldId id="340" r:id="rId8"/>
    <p:sldId id="341" r:id="rId9"/>
    <p:sldId id="343" r:id="rId10"/>
    <p:sldId id="344"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4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varScale="1">
        <p:scale>
          <a:sx n="108" d="100"/>
          <a:sy n="108" d="100"/>
        </p:scale>
        <p:origin x="12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Centered Tex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5678184"/>
          </a:xfrm>
        </p:spPr>
        <p:txBody>
          <a:bodyPr>
            <a:normAutofit/>
          </a:bodyPr>
          <a:lstStyle>
            <a:lvl1pPr>
              <a:defRPr sz="3200" b="0">
                <a:latin typeface="Myriad Pro" panose="020B0503030403020204" pitchFamily="34" charset="0"/>
              </a:defRPr>
            </a:lvl1pPr>
          </a:lstStyle>
          <a:p>
            <a:r>
              <a:rPr lang="en-US" dirty="0"/>
              <a:t>Click to edit Master title style</a:t>
            </a:r>
          </a:p>
        </p:txBody>
      </p:sp>
    </p:spTree>
    <p:extLst>
      <p:ext uri="{BB962C8B-B14F-4D97-AF65-F5344CB8AC3E}">
        <p14:creationId xmlns:p14="http://schemas.microsoft.com/office/powerpoint/2010/main" val="220385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2020-10-06</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993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2020-10-06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8778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2020-10-06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850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2020-10-06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5905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2020-10-06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010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2020-10-06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0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2020-10-06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6964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2020-10-06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4237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2020-10-06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487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2020-10-06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113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2020-10-06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50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2020-10-06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798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2020-10-06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871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2020-10-06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18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2020-10-06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460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2020-10-06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907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2020-10-06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7266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latin typeface="Myriad Pro" panose="020B0503030403020204" pitchFamily="34" charset="0"/>
              </a:defRPr>
            </a:lvl1pPr>
          </a:lstStyle>
          <a:p>
            <a:fld id="{073ED0CC-082F-4160-86E5-0D6041F12778}" type="datetime1">
              <a:rPr lang="en-US" smtClean="0"/>
              <a:pPr/>
              <a:t>2020-10-06</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latin typeface="Myriad Pro" panose="020B0503030403020204" pitchFamily="34" charset="0"/>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latin typeface="Myriad Pro" panose="020B050303040302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6966558"/>
      </p:ext>
    </p:extLst>
  </p:cSld>
  <p:clrMap bg1="dk1" tx1="lt1" bg2="dk2" tx2="lt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1" r:id="rId12"/>
    <p:sldLayoutId id="2147483662" r:id="rId13"/>
    <p:sldLayoutId id="2147483663" r:id="rId14"/>
    <p:sldLayoutId id="2147483664" r:id="rId15"/>
    <p:sldLayoutId id="2147483665" r:id="rId16"/>
    <p:sldLayoutId id="2147483666" r:id="rId17"/>
    <p:sldLayoutId id="2147483667" r:id="rId18"/>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j-ea"/>
          <a:cs typeface="Myriad Pro" panose="020B0503030403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diagram&#10;&#10;Description automatically generated">
            <a:extLst>
              <a:ext uri="{FF2B5EF4-FFF2-40B4-BE49-F238E27FC236}">
                <a16:creationId xmlns:a16="http://schemas.microsoft.com/office/drawing/2014/main" id="{98197F10-722A-4005-8FFA-8E709D96E0E6}"/>
              </a:ext>
            </a:extLst>
          </p:cNvPr>
          <p:cNvPicPr>
            <a:picLocks noChangeAspect="1"/>
          </p:cNvPicPr>
          <p:nvPr/>
        </p:nvPicPr>
        <p:blipFill rotWithShape="1">
          <a:blip r:embed="rId2">
            <a:extLst>
              <a:ext uri="{28A0092B-C50C-407E-A947-70E740481C1C}">
                <a14:useLocalDpi xmlns:a14="http://schemas.microsoft.com/office/drawing/2010/main" val="0"/>
              </a:ext>
            </a:extLst>
          </a:blip>
          <a:srcRect t="5536" r="1" b="3644"/>
          <a:stretch/>
        </p:blipFill>
        <p:spPr>
          <a:xfrm>
            <a:off x="643467" y="643467"/>
            <a:ext cx="10905066" cy="5571066"/>
          </a:xfrm>
          <a:prstGeom prst="rect">
            <a:avLst/>
          </a:prstGeom>
        </p:spPr>
      </p:pic>
      <p:sp>
        <p:nvSpPr>
          <p:cNvPr id="4" name="TextBox 3">
            <a:extLst>
              <a:ext uri="{FF2B5EF4-FFF2-40B4-BE49-F238E27FC236}">
                <a16:creationId xmlns:a16="http://schemas.microsoft.com/office/drawing/2014/main" id="{58D5E497-18F6-450A-B737-5DFCF863E800}"/>
              </a:ext>
            </a:extLst>
          </p:cNvPr>
          <p:cNvSpPr txBox="1"/>
          <p:nvPr/>
        </p:nvSpPr>
        <p:spPr>
          <a:xfrm>
            <a:off x="2870793" y="6473435"/>
            <a:ext cx="6127422" cy="369332"/>
          </a:xfrm>
          <a:prstGeom prst="rect">
            <a:avLst/>
          </a:prstGeom>
          <a:noFill/>
        </p:spPr>
        <p:txBody>
          <a:bodyPr wrap="square" rtlCol="0">
            <a:spAutoFit/>
          </a:bodyPr>
          <a:lstStyle/>
          <a:p>
            <a:r>
              <a:rPr lang="en-US" dirty="0">
                <a:latin typeface="Myriad Pro" panose="020B0503030403020204" pitchFamily="34" charset="0"/>
              </a:rPr>
              <a:t>https://www.itconsultors.com/images/blog/scrumprocess.jp</a:t>
            </a:r>
          </a:p>
        </p:txBody>
      </p:sp>
    </p:spTree>
    <p:extLst>
      <p:ext uri="{BB962C8B-B14F-4D97-AF65-F5344CB8AC3E}">
        <p14:creationId xmlns:p14="http://schemas.microsoft.com/office/powerpoint/2010/main" val="144067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1C23E3-2070-431B-BE7D-F1E6A269F04A}"/>
              </a:ext>
            </a:extLst>
          </p:cNvPr>
          <p:cNvSpPr>
            <a:spLocks noGrp="1"/>
          </p:cNvSpPr>
          <p:nvPr>
            <p:ph type="title"/>
          </p:nvPr>
        </p:nvSpPr>
        <p:spPr/>
        <p:txBody>
          <a:bodyPr>
            <a:normAutofit fontScale="90000"/>
          </a:bodyPr>
          <a:lstStyle/>
          <a:p>
            <a:pPr algn="l"/>
            <a:r>
              <a:rPr lang="es-ES" dirty="0"/>
              <a:t>Sus componentes principales son:</a:t>
            </a:r>
            <a:br>
              <a:rPr lang="es-ES" dirty="0"/>
            </a:br>
            <a:br>
              <a:rPr lang="es-ES" dirty="0"/>
            </a:br>
            <a:r>
              <a:rPr lang="es-ES" b="1" dirty="0">
                <a:solidFill>
                  <a:srgbClr val="FFFF00"/>
                </a:solidFill>
              </a:rPr>
              <a:t>Sujeto</a:t>
            </a:r>
            <a:r>
              <a:rPr lang="es-ES" dirty="0"/>
              <a:t>: sistema que se modela</a:t>
            </a:r>
            <a:br>
              <a:rPr lang="es-ES" dirty="0"/>
            </a:br>
            <a:br>
              <a:rPr lang="es-ES" dirty="0"/>
            </a:br>
            <a:r>
              <a:rPr lang="es-ES" b="1" dirty="0">
                <a:solidFill>
                  <a:srgbClr val="FFFF00"/>
                </a:solidFill>
              </a:rPr>
              <a:t>Casos de uso</a:t>
            </a:r>
            <a:r>
              <a:rPr lang="es-ES" dirty="0"/>
              <a:t>: unidades funcionales completas</a:t>
            </a:r>
            <a:br>
              <a:rPr lang="es-ES" dirty="0"/>
            </a:br>
            <a:br>
              <a:rPr lang="es-ES" dirty="0"/>
            </a:br>
            <a:r>
              <a:rPr lang="es-ES" b="1" dirty="0">
                <a:solidFill>
                  <a:srgbClr val="FFFF00"/>
                </a:solidFill>
              </a:rPr>
              <a:t>Actores</a:t>
            </a:r>
            <a:r>
              <a:rPr lang="es-ES" dirty="0"/>
              <a:t>: entidades externas que interactúan con el sistema</a:t>
            </a:r>
            <a:br>
              <a:rPr lang="es-ES" dirty="0"/>
            </a:br>
            <a:br>
              <a:rPr lang="es-ES" dirty="0"/>
            </a:br>
            <a:r>
              <a:rPr lang="es-ES" dirty="0"/>
              <a:t>El sujeto se muestra como una caja negra que proporciona los casos de uso.</a:t>
            </a:r>
            <a:br>
              <a:rPr lang="es-ES" dirty="0"/>
            </a:br>
            <a:br>
              <a:rPr lang="es-ES" dirty="0"/>
            </a:br>
            <a:r>
              <a:rPr lang="es-ES" dirty="0"/>
              <a:t>El modelo de casos de uso se representa mediante los diagramas</a:t>
            </a:r>
            <a:br>
              <a:rPr lang="es-ES" dirty="0"/>
            </a:br>
            <a:r>
              <a:rPr lang="es-ES" dirty="0"/>
              <a:t>de casos de uso.</a:t>
            </a:r>
            <a:br>
              <a:rPr lang="es-ES" dirty="0"/>
            </a:br>
            <a:endParaRPr lang="en-US" dirty="0"/>
          </a:p>
        </p:txBody>
      </p:sp>
    </p:spTree>
    <p:extLst>
      <p:ext uri="{BB962C8B-B14F-4D97-AF65-F5344CB8AC3E}">
        <p14:creationId xmlns:p14="http://schemas.microsoft.com/office/powerpoint/2010/main" val="337711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18EA72-00F2-4482-AAF9-2DBF51A78C03}"/>
              </a:ext>
            </a:extLst>
          </p:cNvPr>
          <p:cNvPicPr>
            <a:picLocks noChangeAspect="1"/>
          </p:cNvPicPr>
          <p:nvPr/>
        </p:nvPicPr>
        <p:blipFill>
          <a:blip r:embed="rId2"/>
          <a:stretch>
            <a:fillRect/>
          </a:stretch>
        </p:blipFill>
        <p:spPr>
          <a:xfrm>
            <a:off x="1342361" y="523469"/>
            <a:ext cx="9507277" cy="5811061"/>
          </a:xfrm>
          <a:prstGeom prst="rect">
            <a:avLst/>
          </a:prstGeom>
        </p:spPr>
      </p:pic>
    </p:spTree>
    <p:extLst>
      <p:ext uri="{BB962C8B-B14F-4D97-AF65-F5344CB8AC3E}">
        <p14:creationId xmlns:p14="http://schemas.microsoft.com/office/powerpoint/2010/main" val="256640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1C23E3-2070-431B-BE7D-F1E6A269F04A}"/>
              </a:ext>
            </a:extLst>
          </p:cNvPr>
          <p:cNvSpPr>
            <a:spLocks noGrp="1"/>
          </p:cNvSpPr>
          <p:nvPr>
            <p:ph type="title"/>
          </p:nvPr>
        </p:nvSpPr>
        <p:spPr>
          <a:xfrm>
            <a:off x="587141" y="609600"/>
            <a:ext cx="10943924" cy="5678184"/>
          </a:xfrm>
        </p:spPr>
        <p:txBody>
          <a:bodyPr>
            <a:normAutofit fontScale="90000"/>
          </a:bodyPr>
          <a:lstStyle/>
          <a:p>
            <a:r>
              <a:rPr lang="es-ES" b="1" dirty="0"/>
              <a:t>ACTORES</a:t>
            </a:r>
            <a:br>
              <a:rPr lang="es-ES" b="1" dirty="0"/>
            </a:br>
            <a:br>
              <a:rPr lang="es-ES" dirty="0"/>
            </a:br>
            <a:r>
              <a:rPr lang="es-ES" dirty="0"/>
              <a:t>Un </a:t>
            </a:r>
            <a:r>
              <a:rPr lang="es-ES" b="1" dirty="0">
                <a:solidFill>
                  <a:srgbClr val="FFFF00"/>
                </a:solidFill>
              </a:rPr>
              <a:t>actor</a:t>
            </a:r>
            <a:r>
              <a:rPr lang="es-ES" dirty="0"/>
              <a:t> es un clasificador que modela un tipo de rol que juega una entidad que interacciona con el sujeto pero que es externa a él</a:t>
            </a:r>
            <a:br>
              <a:rPr lang="es-ES" dirty="0"/>
            </a:br>
            <a:br>
              <a:rPr lang="es-ES" dirty="0"/>
            </a:br>
            <a:r>
              <a:rPr lang="es-ES" dirty="0"/>
              <a:t>• Un actor puede tener múltiples instancias físicas</a:t>
            </a:r>
            <a:br>
              <a:rPr lang="es-ES" dirty="0"/>
            </a:br>
            <a:r>
              <a:rPr lang="es-ES" dirty="0"/>
              <a:t>• Una instancia física de un actor puede jugar diferentes papeles</a:t>
            </a:r>
            <a:br>
              <a:rPr lang="es-ES" dirty="0"/>
            </a:br>
            <a:br>
              <a:rPr lang="es-ES" dirty="0"/>
            </a:br>
            <a:r>
              <a:rPr lang="es-ES" dirty="0"/>
              <a:t>Los actores se comunican con el sujeto intercambiando mensajes</a:t>
            </a:r>
            <a:br>
              <a:rPr lang="es-ES" dirty="0"/>
            </a:br>
            <a:r>
              <a:rPr lang="es-ES" dirty="0"/>
              <a:t>(señales, llamadas o datos)</a:t>
            </a:r>
            <a:endParaRPr lang="en-US" dirty="0"/>
          </a:p>
        </p:txBody>
      </p:sp>
    </p:spTree>
    <p:extLst>
      <p:ext uri="{BB962C8B-B14F-4D97-AF65-F5344CB8AC3E}">
        <p14:creationId xmlns:p14="http://schemas.microsoft.com/office/powerpoint/2010/main" val="336188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A6C7-CFB9-4467-A58B-CDD485494380}"/>
              </a:ext>
            </a:extLst>
          </p:cNvPr>
          <p:cNvSpPr>
            <a:spLocks noGrp="1"/>
          </p:cNvSpPr>
          <p:nvPr>
            <p:ph type="title"/>
          </p:nvPr>
        </p:nvSpPr>
        <p:spPr/>
        <p:txBody>
          <a:bodyPr>
            <a:normAutofit fontScale="90000"/>
          </a:bodyPr>
          <a:lstStyle/>
          <a:p>
            <a:r>
              <a:rPr lang="es-ES" b="1" dirty="0"/>
              <a:t>Notación</a:t>
            </a:r>
            <a:br>
              <a:rPr lang="es-ES" b="1" dirty="0"/>
            </a:br>
            <a:br>
              <a:rPr lang="es-ES" dirty="0"/>
            </a:br>
            <a:r>
              <a:rPr lang="es-ES" dirty="0"/>
              <a:t>• Se representan con el icono estándar de “</a:t>
            </a:r>
            <a:r>
              <a:rPr lang="es-ES" dirty="0" err="1"/>
              <a:t>stick</a:t>
            </a:r>
            <a:r>
              <a:rPr lang="es-ES" dirty="0"/>
              <a:t> </a:t>
            </a:r>
            <a:r>
              <a:rPr lang="es-ES" dirty="0" err="1"/>
              <a:t>man</a:t>
            </a:r>
            <a:r>
              <a:rPr lang="es-ES" dirty="0"/>
              <a:t>” o “monigote” con el nombre del actor (obligatorio) cerca del símbolo, normalmente se pone encima o debajo</a:t>
            </a:r>
            <a:br>
              <a:rPr lang="es-ES" dirty="0"/>
            </a:br>
            <a:br>
              <a:rPr lang="es-ES" dirty="0"/>
            </a:br>
            <a:r>
              <a:rPr lang="es-ES" dirty="0"/>
              <a:t>• También se puede representar mediante un símbolo de clasificador con el estereotipo «actor»</a:t>
            </a:r>
            <a:br>
              <a:rPr lang="es-ES" dirty="0"/>
            </a:br>
            <a:br>
              <a:rPr lang="es-ES" dirty="0"/>
            </a:br>
            <a:r>
              <a:rPr lang="es-ES" dirty="0"/>
              <a:t>• Los nombres de los actores suelen empezar por mayúscula</a:t>
            </a:r>
            <a:br>
              <a:rPr lang="es-ES" dirty="0"/>
            </a:br>
            <a:br>
              <a:rPr lang="es-ES" dirty="0"/>
            </a:br>
            <a:r>
              <a:rPr lang="es-ES" dirty="0"/>
              <a:t>• Se pueden usar otros símbolos para representar tipos de actores, por ejemplo, para representar actores no humanos</a:t>
            </a:r>
            <a:endParaRPr lang="en-US" dirty="0"/>
          </a:p>
        </p:txBody>
      </p:sp>
    </p:spTree>
    <p:extLst>
      <p:ext uri="{BB962C8B-B14F-4D97-AF65-F5344CB8AC3E}">
        <p14:creationId xmlns:p14="http://schemas.microsoft.com/office/powerpoint/2010/main" val="61421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a:xfrm>
            <a:off x="913795" y="609600"/>
            <a:ext cx="10353762" cy="695417"/>
          </a:xfrm>
        </p:spPr>
        <p:txBody>
          <a:bodyPr/>
          <a:lstStyle/>
          <a:p>
            <a:r>
              <a:rPr lang="es-ES" dirty="0"/>
              <a:t>Tipos de Actores</a:t>
            </a:r>
            <a:endParaRPr lang="en-US" dirty="0"/>
          </a:p>
        </p:txBody>
      </p:sp>
      <p:pic>
        <p:nvPicPr>
          <p:cNvPr id="4" name="Picture 3">
            <a:extLst>
              <a:ext uri="{FF2B5EF4-FFF2-40B4-BE49-F238E27FC236}">
                <a16:creationId xmlns:a16="http://schemas.microsoft.com/office/drawing/2014/main" id="{A6020F59-F268-4D96-88C1-6B8256AAA632}"/>
              </a:ext>
            </a:extLst>
          </p:cNvPr>
          <p:cNvPicPr>
            <a:picLocks noChangeAspect="1"/>
          </p:cNvPicPr>
          <p:nvPr/>
        </p:nvPicPr>
        <p:blipFill>
          <a:blip r:embed="rId2"/>
          <a:stretch>
            <a:fillRect/>
          </a:stretch>
        </p:blipFill>
        <p:spPr>
          <a:xfrm>
            <a:off x="1507837" y="1402671"/>
            <a:ext cx="9301673" cy="5282832"/>
          </a:xfrm>
          <a:prstGeom prst="rect">
            <a:avLst/>
          </a:prstGeom>
        </p:spPr>
      </p:pic>
    </p:spTree>
    <p:extLst>
      <p:ext uri="{BB962C8B-B14F-4D97-AF65-F5344CB8AC3E}">
        <p14:creationId xmlns:p14="http://schemas.microsoft.com/office/powerpoint/2010/main" val="2049711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normAutofit fontScale="90000"/>
          </a:bodyPr>
          <a:lstStyle/>
          <a:p>
            <a:pPr algn="l"/>
            <a:r>
              <a:rPr lang="es-ES" b="1" dirty="0"/>
              <a:t>RELACIONES ENTRE ACTORES</a:t>
            </a:r>
            <a:br>
              <a:rPr lang="es-ES" dirty="0"/>
            </a:br>
            <a:br>
              <a:rPr lang="es-ES" dirty="0"/>
            </a:br>
            <a:r>
              <a:rPr lang="es-ES" dirty="0"/>
              <a:t>Los actores sólo pueden tener asociaciones con casos de uso, subsistemas, componentes y clases.</a:t>
            </a:r>
            <a:br>
              <a:rPr lang="es-ES" dirty="0"/>
            </a:br>
            <a:br>
              <a:rPr lang="es-ES" dirty="0"/>
            </a:br>
            <a:r>
              <a:rPr lang="es-ES" dirty="0"/>
              <a:t>Se pueden establecer relaciones de generalización entre actores:</a:t>
            </a:r>
            <a:br>
              <a:rPr lang="es-ES" dirty="0"/>
            </a:br>
            <a:br>
              <a:rPr lang="es-ES" dirty="0"/>
            </a:br>
            <a:r>
              <a:rPr lang="es-ES" sz="2700" dirty="0"/>
              <a:t>• El actor </a:t>
            </a:r>
            <a:r>
              <a:rPr lang="es-ES" sz="2700" dirty="0">
                <a:solidFill>
                  <a:srgbClr val="FFFF00"/>
                </a:solidFill>
              </a:rPr>
              <a:t>general</a:t>
            </a:r>
            <a:r>
              <a:rPr lang="es-ES" sz="2700" dirty="0"/>
              <a:t> describirá el comportamiento de un rol más general</a:t>
            </a:r>
            <a:br>
              <a:rPr lang="es-ES" sz="2700" dirty="0"/>
            </a:br>
            <a:r>
              <a:rPr lang="es-ES" sz="2700" dirty="0"/>
              <a:t>• Los actores especializados </a:t>
            </a:r>
            <a:r>
              <a:rPr lang="es-ES" sz="2700" dirty="0">
                <a:solidFill>
                  <a:srgbClr val="FFFF00"/>
                </a:solidFill>
              </a:rPr>
              <a:t>heredan</a:t>
            </a:r>
            <a:r>
              <a:rPr lang="es-ES" sz="2700" dirty="0"/>
              <a:t> el comportamiento del actor general y lo extienden de alguna forma</a:t>
            </a:r>
            <a:br>
              <a:rPr lang="es-ES" sz="2700" dirty="0"/>
            </a:br>
            <a:r>
              <a:rPr lang="es-ES" sz="2700" dirty="0"/>
              <a:t>• Una instancia de un actor descendiente siempre se puede utilizar en aquellos casos en los que se espera una instancia del actor antecesor</a:t>
            </a:r>
            <a:br>
              <a:rPr lang="es-ES" sz="2700" dirty="0"/>
            </a:br>
            <a:r>
              <a:rPr lang="es-ES" sz="2700" dirty="0"/>
              <a:t>• Los actores pueden ser </a:t>
            </a:r>
            <a:r>
              <a:rPr lang="es-ES" sz="2700" dirty="0">
                <a:solidFill>
                  <a:srgbClr val="FFFF00"/>
                </a:solidFill>
              </a:rPr>
              <a:t>abstractos</a:t>
            </a:r>
            <a:r>
              <a:rPr lang="es-ES" sz="2700" dirty="0"/>
              <a:t>, en ese caso se representan con el nombre en cursiva</a:t>
            </a:r>
            <a:endParaRPr lang="en-US" dirty="0"/>
          </a:p>
        </p:txBody>
      </p:sp>
    </p:spTree>
    <p:extLst>
      <p:ext uri="{BB962C8B-B14F-4D97-AF65-F5344CB8AC3E}">
        <p14:creationId xmlns:p14="http://schemas.microsoft.com/office/powerpoint/2010/main" val="403628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03C8CE5-AC53-419D-8A44-37A7B124BC27}"/>
              </a:ext>
            </a:extLst>
          </p:cNvPr>
          <p:cNvPicPr>
            <a:picLocks noChangeAspect="1"/>
          </p:cNvPicPr>
          <p:nvPr/>
        </p:nvPicPr>
        <p:blipFill>
          <a:blip r:embed="rId2"/>
          <a:stretch>
            <a:fillRect/>
          </a:stretch>
        </p:blipFill>
        <p:spPr>
          <a:xfrm>
            <a:off x="1226038" y="1312839"/>
            <a:ext cx="4058216" cy="3877216"/>
          </a:xfrm>
          <a:prstGeom prst="rect">
            <a:avLst/>
          </a:prstGeom>
        </p:spPr>
      </p:pic>
      <p:pic>
        <p:nvPicPr>
          <p:cNvPr id="6" name="Picture 5">
            <a:extLst>
              <a:ext uri="{FF2B5EF4-FFF2-40B4-BE49-F238E27FC236}">
                <a16:creationId xmlns:a16="http://schemas.microsoft.com/office/drawing/2014/main" id="{BC4EFE0A-372E-44DA-B7D3-C167FB162B2D}"/>
              </a:ext>
            </a:extLst>
          </p:cNvPr>
          <p:cNvPicPr>
            <a:picLocks noChangeAspect="1"/>
          </p:cNvPicPr>
          <p:nvPr/>
        </p:nvPicPr>
        <p:blipFill>
          <a:blip r:embed="rId3"/>
          <a:stretch>
            <a:fillRect/>
          </a:stretch>
        </p:blipFill>
        <p:spPr>
          <a:xfrm>
            <a:off x="6694033" y="1312839"/>
            <a:ext cx="4077269" cy="3905795"/>
          </a:xfrm>
          <a:prstGeom prst="rect">
            <a:avLst/>
          </a:prstGeom>
        </p:spPr>
      </p:pic>
    </p:spTree>
    <p:extLst>
      <p:ext uri="{BB962C8B-B14F-4D97-AF65-F5344CB8AC3E}">
        <p14:creationId xmlns:p14="http://schemas.microsoft.com/office/powerpoint/2010/main" val="479682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lstStyle/>
          <a:p>
            <a:r>
              <a:rPr lang="es-ES" b="1" dirty="0"/>
              <a:t>CASOS DE USO</a:t>
            </a:r>
            <a:br>
              <a:rPr lang="es-ES" dirty="0"/>
            </a:br>
            <a:br>
              <a:rPr lang="es-ES" dirty="0"/>
            </a:br>
            <a:r>
              <a:rPr lang="es-ES" dirty="0"/>
              <a:t>Un caso de uso se define como un </a:t>
            </a:r>
            <a:r>
              <a:rPr lang="es-ES" b="1" dirty="0">
                <a:solidFill>
                  <a:srgbClr val="FFFF00"/>
                </a:solidFill>
              </a:rPr>
              <a:t>conjunto de acciones </a:t>
            </a:r>
            <a:r>
              <a:rPr lang="es-ES" dirty="0"/>
              <a:t>realizadas por el sistema que dan lugar a un resultado observable</a:t>
            </a:r>
            <a:br>
              <a:rPr lang="es-ES" dirty="0"/>
            </a:br>
            <a:br>
              <a:rPr lang="es-ES" dirty="0"/>
            </a:br>
            <a:r>
              <a:rPr lang="es-ES" dirty="0"/>
              <a:t>El caso de uso especifica un </a:t>
            </a:r>
            <a:r>
              <a:rPr lang="es-ES" b="1" dirty="0">
                <a:solidFill>
                  <a:srgbClr val="FFFF00"/>
                </a:solidFill>
              </a:rPr>
              <a:t>comportamiento</a:t>
            </a:r>
            <a:r>
              <a:rPr lang="es-ES" dirty="0"/>
              <a:t> que el sujeto puede realizar en colaboración con uno o más actores, pero sin hacer referencia a su estructura interna</a:t>
            </a:r>
            <a:endParaRPr lang="en-US" dirty="0"/>
          </a:p>
        </p:txBody>
      </p:sp>
    </p:spTree>
    <p:extLst>
      <p:ext uri="{BB962C8B-B14F-4D97-AF65-F5344CB8AC3E}">
        <p14:creationId xmlns:p14="http://schemas.microsoft.com/office/powerpoint/2010/main" val="316889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lstStyle/>
          <a:p>
            <a:r>
              <a:rPr lang="es-ES" dirty="0"/>
              <a:t>El caso de uso puede contener posibles </a:t>
            </a:r>
            <a:r>
              <a:rPr lang="es-ES" dirty="0">
                <a:solidFill>
                  <a:srgbClr val="FFFF00"/>
                </a:solidFill>
              </a:rPr>
              <a:t>variaciones</a:t>
            </a:r>
            <a:r>
              <a:rPr lang="es-ES" dirty="0"/>
              <a:t> de su comportamiento básico incluyendo manejo de errores y excepciones</a:t>
            </a:r>
            <a:br>
              <a:rPr lang="es-ES" dirty="0"/>
            </a:br>
            <a:br>
              <a:rPr lang="es-ES" dirty="0"/>
            </a:br>
            <a:r>
              <a:rPr lang="es-ES" dirty="0"/>
              <a:t>Una instanciación de un caso de uso es un escenario que representa un uso particular del sistema (un camino)</a:t>
            </a:r>
            <a:endParaRPr lang="en-US" dirty="0"/>
          </a:p>
        </p:txBody>
      </p:sp>
    </p:spTree>
    <p:extLst>
      <p:ext uri="{BB962C8B-B14F-4D97-AF65-F5344CB8AC3E}">
        <p14:creationId xmlns:p14="http://schemas.microsoft.com/office/powerpoint/2010/main" val="2743323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lstStyle/>
          <a:p>
            <a:r>
              <a:rPr lang="es-ES" dirty="0"/>
              <a:t>Características de los casos de uso:</a:t>
            </a:r>
            <a:br>
              <a:rPr lang="es-ES" dirty="0"/>
            </a:br>
            <a:br>
              <a:rPr lang="es-ES" dirty="0"/>
            </a:br>
            <a:r>
              <a:rPr lang="es-ES" dirty="0"/>
              <a:t>• Un caso de uso se </a:t>
            </a:r>
            <a:r>
              <a:rPr lang="es-ES" dirty="0">
                <a:solidFill>
                  <a:srgbClr val="FFFF00"/>
                </a:solidFill>
              </a:rPr>
              <a:t>inicia por un actor</a:t>
            </a:r>
            <a:br>
              <a:rPr lang="es-ES" dirty="0"/>
            </a:br>
            <a:br>
              <a:rPr lang="es-ES" dirty="0"/>
            </a:br>
            <a:r>
              <a:rPr lang="es-ES" dirty="0"/>
              <a:t>• Los casos de uso proporcionan </a:t>
            </a:r>
            <a:r>
              <a:rPr lang="es-ES" dirty="0">
                <a:solidFill>
                  <a:srgbClr val="FFFF00"/>
                </a:solidFill>
              </a:rPr>
              <a:t>valores</a:t>
            </a:r>
            <a:r>
              <a:rPr lang="es-ES" dirty="0"/>
              <a:t> a los actores</a:t>
            </a:r>
            <a:br>
              <a:rPr lang="es-ES" dirty="0"/>
            </a:br>
            <a:br>
              <a:rPr lang="es-ES" dirty="0"/>
            </a:br>
            <a:r>
              <a:rPr lang="es-ES" dirty="0"/>
              <a:t>• La funcionalidad de un caso de uso debe ser </a:t>
            </a:r>
            <a:r>
              <a:rPr lang="es-ES" dirty="0">
                <a:solidFill>
                  <a:srgbClr val="FFFF00"/>
                </a:solidFill>
              </a:rPr>
              <a:t>completa</a:t>
            </a:r>
            <a:br>
              <a:rPr lang="es-ES" dirty="0"/>
            </a:br>
            <a:br>
              <a:rPr lang="es-ES" dirty="0"/>
            </a:br>
            <a:r>
              <a:rPr lang="es-ES" dirty="0"/>
              <a:t>El </a:t>
            </a:r>
            <a:r>
              <a:rPr lang="es-ES" dirty="0">
                <a:solidFill>
                  <a:srgbClr val="FFFF00"/>
                </a:solidFill>
              </a:rPr>
              <a:t>comportamiento</a:t>
            </a:r>
            <a:r>
              <a:rPr lang="es-ES" dirty="0"/>
              <a:t> de un caso de uso se puede describir mediante interacciones, actividades, máquinas de estado ...</a:t>
            </a:r>
            <a:endParaRPr lang="en-US" dirty="0"/>
          </a:p>
        </p:txBody>
      </p:sp>
    </p:spTree>
    <p:extLst>
      <p:ext uri="{BB962C8B-B14F-4D97-AF65-F5344CB8AC3E}">
        <p14:creationId xmlns:p14="http://schemas.microsoft.com/office/powerpoint/2010/main" val="111649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112619-416C-4F6E-A43C-0077B20743DC}"/>
              </a:ext>
            </a:extLst>
          </p:cNvPr>
          <p:cNvPicPr>
            <a:picLocks noChangeAspect="1"/>
          </p:cNvPicPr>
          <p:nvPr/>
        </p:nvPicPr>
        <p:blipFill rotWithShape="1">
          <a:blip r:embed="rId3">
            <a:alphaModFix amt="35000"/>
          </a:blip>
          <a:srcRect t="12054" b="3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573DD184-C379-4A1F-9E5E-05747F384493}"/>
              </a:ext>
            </a:extLst>
          </p:cNvPr>
          <p:cNvSpPr>
            <a:spLocks noGrp="1"/>
          </p:cNvSpPr>
          <p:nvPr>
            <p:ph type="ctrTitle"/>
          </p:nvPr>
        </p:nvSpPr>
        <p:spPr>
          <a:xfrm>
            <a:off x="1370693" y="1769540"/>
            <a:ext cx="9440034" cy="1828801"/>
          </a:xfrm>
        </p:spPr>
        <p:txBody>
          <a:bodyPr>
            <a:normAutofit/>
          </a:bodyPr>
          <a:lstStyle/>
          <a:p>
            <a:r>
              <a:rPr lang="es-ES" sz="1400" dirty="0"/>
              <a:t>Una muy muy pequeña</a:t>
            </a:r>
            <a:br>
              <a:rPr lang="es-ES" dirty="0"/>
            </a:br>
            <a:r>
              <a:rPr lang="es-ES" dirty="0"/>
              <a:t>Introducción a UML</a:t>
            </a:r>
            <a:endParaRPr lang="en-US" dirty="0"/>
          </a:p>
        </p:txBody>
      </p:sp>
      <p:sp>
        <p:nvSpPr>
          <p:cNvPr id="3" name="Subtitle 2">
            <a:extLst>
              <a:ext uri="{FF2B5EF4-FFF2-40B4-BE49-F238E27FC236}">
                <a16:creationId xmlns:a16="http://schemas.microsoft.com/office/drawing/2014/main" id="{E4FA8C22-E539-4296-95C9-DB5DCB73AA3C}"/>
              </a:ext>
            </a:extLst>
          </p:cNvPr>
          <p:cNvSpPr>
            <a:spLocks noGrp="1"/>
          </p:cNvSpPr>
          <p:nvPr>
            <p:ph type="subTitle" idx="1"/>
          </p:nvPr>
        </p:nvSpPr>
        <p:spPr>
          <a:xfrm>
            <a:off x="1370693" y="3773489"/>
            <a:ext cx="9440034" cy="1049867"/>
          </a:xfrm>
        </p:spPr>
        <p:txBody>
          <a:bodyPr>
            <a:normAutofit/>
          </a:bodyPr>
          <a:lstStyle/>
          <a:p>
            <a:endParaRPr lang="en-US"/>
          </a:p>
        </p:txBody>
      </p:sp>
      <p:pic>
        <p:nvPicPr>
          <p:cNvPr id="6" name="Picture 5">
            <a:extLst>
              <a:ext uri="{FF2B5EF4-FFF2-40B4-BE49-F238E27FC236}">
                <a16:creationId xmlns:a16="http://schemas.microsoft.com/office/drawing/2014/main" id="{0DBE7FB8-9C67-4F8E-AFBD-946380373216}"/>
              </a:ext>
            </a:extLst>
          </p:cNvPr>
          <p:cNvPicPr>
            <a:picLocks noChangeAspect="1"/>
          </p:cNvPicPr>
          <p:nvPr/>
        </p:nvPicPr>
        <p:blipFill>
          <a:blip r:embed="rId4"/>
          <a:stretch>
            <a:fillRect/>
          </a:stretch>
        </p:blipFill>
        <p:spPr>
          <a:xfrm>
            <a:off x="4560239" y="3629556"/>
            <a:ext cx="3449137" cy="2387600"/>
          </a:xfrm>
          <a:prstGeom prst="rect">
            <a:avLst/>
          </a:prstGeom>
        </p:spPr>
      </p:pic>
    </p:spTree>
    <p:extLst>
      <p:ext uri="{BB962C8B-B14F-4D97-AF65-F5344CB8AC3E}">
        <p14:creationId xmlns:p14="http://schemas.microsoft.com/office/powerpoint/2010/main" val="290179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lstStyle/>
          <a:p>
            <a:r>
              <a:rPr lang="es-ES" b="1" dirty="0"/>
              <a:t>Notación</a:t>
            </a:r>
            <a:br>
              <a:rPr lang="es-ES" dirty="0"/>
            </a:br>
            <a:br>
              <a:rPr lang="es-ES" dirty="0"/>
            </a:br>
            <a:r>
              <a:rPr lang="es-ES" dirty="0"/>
              <a:t>• Elipse con el nombre del caso de uso dentro o debajo de ella. </a:t>
            </a:r>
            <a:br>
              <a:rPr lang="es-ES" dirty="0"/>
            </a:br>
            <a:endParaRPr lang="en-US" dirty="0"/>
          </a:p>
        </p:txBody>
      </p:sp>
      <p:pic>
        <p:nvPicPr>
          <p:cNvPr id="4" name="Picture 3">
            <a:extLst>
              <a:ext uri="{FF2B5EF4-FFF2-40B4-BE49-F238E27FC236}">
                <a16:creationId xmlns:a16="http://schemas.microsoft.com/office/drawing/2014/main" id="{05DC120B-296D-469A-A2BA-233371CB8914}"/>
              </a:ext>
            </a:extLst>
          </p:cNvPr>
          <p:cNvPicPr>
            <a:picLocks noChangeAspect="1"/>
          </p:cNvPicPr>
          <p:nvPr/>
        </p:nvPicPr>
        <p:blipFill>
          <a:blip r:embed="rId2"/>
          <a:stretch>
            <a:fillRect/>
          </a:stretch>
        </p:blipFill>
        <p:spPr>
          <a:xfrm>
            <a:off x="4723647" y="4409512"/>
            <a:ext cx="2734057" cy="1448002"/>
          </a:xfrm>
          <a:prstGeom prst="rect">
            <a:avLst/>
          </a:prstGeom>
        </p:spPr>
      </p:pic>
    </p:spTree>
    <p:extLst>
      <p:ext uri="{BB962C8B-B14F-4D97-AF65-F5344CB8AC3E}">
        <p14:creationId xmlns:p14="http://schemas.microsoft.com/office/powerpoint/2010/main" val="4143323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lstStyle/>
          <a:p>
            <a:r>
              <a:rPr lang="es-ES" b="1" dirty="0"/>
              <a:t>RELACIONES DE LOS CASOS DE USO</a:t>
            </a:r>
            <a:br>
              <a:rPr lang="es-ES" dirty="0"/>
            </a:br>
            <a:br>
              <a:rPr lang="es-ES" dirty="0"/>
            </a:br>
            <a:r>
              <a:rPr lang="es-ES" dirty="0"/>
              <a:t>Los casos de uso pueden tener asociaciones y dependencias:</a:t>
            </a:r>
            <a:br>
              <a:rPr lang="es-ES" dirty="0"/>
            </a:br>
            <a:br>
              <a:rPr lang="es-ES" dirty="0"/>
            </a:br>
            <a:r>
              <a:rPr lang="es-ES" dirty="0"/>
              <a:t>Relación entre actores y casos de uso:</a:t>
            </a:r>
            <a:br>
              <a:rPr lang="es-ES" dirty="0"/>
            </a:br>
            <a:r>
              <a:rPr lang="es-ES" b="1" dirty="0">
                <a:solidFill>
                  <a:srgbClr val="FFFF00"/>
                </a:solidFill>
              </a:rPr>
              <a:t>Asociación</a:t>
            </a:r>
            <a:endParaRPr lang="en-US" b="1" dirty="0">
              <a:solidFill>
                <a:srgbClr val="FFFF00"/>
              </a:solidFill>
            </a:endParaRPr>
          </a:p>
        </p:txBody>
      </p:sp>
    </p:spTree>
    <p:extLst>
      <p:ext uri="{BB962C8B-B14F-4D97-AF65-F5344CB8AC3E}">
        <p14:creationId xmlns:p14="http://schemas.microsoft.com/office/powerpoint/2010/main" val="3773147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normAutofit fontScale="90000"/>
          </a:bodyPr>
          <a:lstStyle/>
          <a:p>
            <a:r>
              <a:rPr lang="es-ES" dirty="0"/>
              <a:t>Relaciones entre casos de uso</a:t>
            </a:r>
            <a:br>
              <a:rPr lang="es-ES" dirty="0"/>
            </a:br>
            <a:br>
              <a:rPr lang="es-ES" dirty="0"/>
            </a:br>
            <a:r>
              <a:rPr lang="es-ES" dirty="0"/>
              <a:t>• </a:t>
            </a:r>
            <a:r>
              <a:rPr lang="es-ES" b="1" dirty="0">
                <a:solidFill>
                  <a:srgbClr val="FFFF00"/>
                </a:solidFill>
              </a:rPr>
              <a:t>Generalización</a:t>
            </a:r>
            <a:r>
              <a:rPr lang="es-ES" dirty="0"/>
              <a:t>: Un caso de uso también se puede especializar en uno o más casos de uso hijos</a:t>
            </a:r>
            <a:br>
              <a:rPr lang="es-ES" dirty="0"/>
            </a:br>
            <a:br>
              <a:rPr lang="es-ES" dirty="0"/>
            </a:br>
            <a:r>
              <a:rPr lang="es-ES" dirty="0"/>
              <a:t>• </a:t>
            </a:r>
            <a:r>
              <a:rPr lang="es-ES" b="1" dirty="0">
                <a:solidFill>
                  <a:srgbClr val="FFFF00"/>
                </a:solidFill>
              </a:rPr>
              <a:t>Inclusión</a:t>
            </a:r>
            <a:r>
              <a:rPr lang="es-ES" dirty="0"/>
              <a:t>: Un caso de uso puede incorporar el comportamiento de otros casos de uso como fragmentos de su propio comportamiento</a:t>
            </a:r>
            <a:br>
              <a:rPr lang="es-ES" dirty="0"/>
            </a:br>
            <a:br>
              <a:rPr lang="es-ES" dirty="0"/>
            </a:br>
            <a:r>
              <a:rPr lang="es-ES" dirty="0"/>
              <a:t>• </a:t>
            </a:r>
            <a:r>
              <a:rPr lang="es-ES" b="1" dirty="0">
                <a:solidFill>
                  <a:srgbClr val="FFFF00"/>
                </a:solidFill>
              </a:rPr>
              <a:t>Extensión</a:t>
            </a:r>
            <a:r>
              <a:rPr lang="es-ES" dirty="0"/>
              <a:t>: Un caso de uso también se puede definir como una</a:t>
            </a:r>
            <a:br>
              <a:rPr lang="es-ES" dirty="0"/>
            </a:br>
            <a:r>
              <a:rPr lang="es-ES" dirty="0"/>
              <a:t>extensión incremental de un caso de uso base</a:t>
            </a:r>
            <a:endParaRPr lang="en-US" dirty="0"/>
          </a:p>
        </p:txBody>
      </p:sp>
    </p:spTree>
    <p:extLst>
      <p:ext uri="{BB962C8B-B14F-4D97-AF65-F5344CB8AC3E}">
        <p14:creationId xmlns:p14="http://schemas.microsoft.com/office/powerpoint/2010/main" val="3868317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a:xfrm>
            <a:off x="913795" y="609600"/>
            <a:ext cx="10353762" cy="810827"/>
          </a:xfrm>
        </p:spPr>
        <p:txBody>
          <a:bodyPr/>
          <a:lstStyle/>
          <a:p>
            <a:r>
              <a:rPr lang="es-ES" dirty="0"/>
              <a:t>NOTACIÓN</a:t>
            </a:r>
            <a:endParaRPr lang="en-US" dirty="0"/>
          </a:p>
        </p:txBody>
      </p:sp>
      <p:graphicFrame>
        <p:nvGraphicFramePr>
          <p:cNvPr id="3" name="Table 3">
            <a:extLst>
              <a:ext uri="{FF2B5EF4-FFF2-40B4-BE49-F238E27FC236}">
                <a16:creationId xmlns:a16="http://schemas.microsoft.com/office/drawing/2014/main" id="{89EE16A1-A6EE-475C-A195-47E7279E60BC}"/>
              </a:ext>
            </a:extLst>
          </p:cNvPr>
          <p:cNvGraphicFramePr>
            <a:graphicFrameLocks noGrp="1"/>
          </p:cNvGraphicFramePr>
          <p:nvPr>
            <p:extLst>
              <p:ext uri="{D42A27DB-BD31-4B8C-83A1-F6EECF244321}">
                <p14:modId xmlns:p14="http://schemas.microsoft.com/office/powerpoint/2010/main" val="2771120565"/>
              </p:ext>
            </p:extLst>
          </p:nvPr>
        </p:nvGraphicFramePr>
        <p:xfrm>
          <a:off x="837259" y="1548871"/>
          <a:ext cx="10506834" cy="3479800"/>
        </p:xfrm>
        <a:graphic>
          <a:graphicData uri="http://schemas.openxmlformats.org/drawingml/2006/table">
            <a:tbl>
              <a:tblPr firstRow="1" bandRow="1">
                <a:tableStyleId>{93296810-A885-4BE3-A3E7-6D5BEEA58F35}</a:tableStyleId>
              </a:tblPr>
              <a:tblGrid>
                <a:gridCol w="1692877">
                  <a:extLst>
                    <a:ext uri="{9D8B030D-6E8A-4147-A177-3AD203B41FA5}">
                      <a16:colId xmlns:a16="http://schemas.microsoft.com/office/drawing/2014/main" val="1375460097"/>
                    </a:ext>
                  </a:extLst>
                </a:gridCol>
                <a:gridCol w="5311679">
                  <a:extLst>
                    <a:ext uri="{9D8B030D-6E8A-4147-A177-3AD203B41FA5}">
                      <a16:colId xmlns:a16="http://schemas.microsoft.com/office/drawing/2014/main" val="3546349530"/>
                    </a:ext>
                  </a:extLst>
                </a:gridCol>
                <a:gridCol w="3502278">
                  <a:extLst>
                    <a:ext uri="{9D8B030D-6E8A-4147-A177-3AD203B41FA5}">
                      <a16:colId xmlns:a16="http://schemas.microsoft.com/office/drawing/2014/main" val="2036616385"/>
                    </a:ext>
                  </a:extLst>
                </a:gridCol>
              </a:tblGrid>
              <a:tr h="370840">
                <a:tc>
                  <a:txBody>
                    <a:bodyPr/>
                    <a:lstStyle/>
                    <a:p>
                      <a:r>
                        <a:rPr lang="es-ES" dirty="0">
                          <a:latin typeface="Myriad Pro" panose="020B0503030403020204" pitchFamily="34" charset="0"/>
                        </a:rPr>
                        <a:t>Relación</a:t>
                      </a:r>
                      <a:endParaRPr lang="en-US" dirty="0">
                        <a:latin typeface="Myriad Pro" panose="020B0503030403020204" pitchFamily="34" charset="0"/>
                      </a:endParaRPr>
                    </a:p>
                  </a:txBody>
                  <a:tcPr/>
                </a:tc>
                <a:tc>
                  <a:txBody>
                    <a:bodyPr/>
                    <a:lstStyle/>
                    <a:p>
                      <a:r>
                        <a:rPr lang="es-ES" dirty="0">
                          <a:latin typeface="Myriad Pro" panose="020B0503030403020204" pitchFamily="34" charset="0"/>
                        </a:rPr>
                        <a:t>Descripción</a:t>
                      </a:r>
                      <a:endParaRPr lang="en-US" dirty="0">
                        <a:latin typeface="Myriad Pro" panose="020B0503030403020204" pitchFamily="34" charset="0"/>
                      </a:endParaRPr>
                    </a:p>
                  </a:txBody>
                  <a:tcPr/>
                </a:tc>
                <a:tc>
                  <a:txBody>
                    <a:bodyPr/>
                    <a:lstStyle/>
                    <a:p>
                      <a:r>
                        <a:rPr lang="es-ES" dirty="0">
                          <a:latin typeface="Myriad Pro" panose="020B0503030403020204" pitchFamily="34" charset="0"/>
                        </a:rPr>
                        <a:t>Notación</a:t>
                      </a:r>
                      <a:endParaRPr lang="en-US" dirty="0">
                        <a:latin typeface="Myriad Pro" panose="020B0503030403020204" pitchFamily="34" charset="0"/>
                      </a:endParaRPr>
                    </a:p>
                  </a:txBody>
                  <a:tcPr/>
                </a:tc>
                <a:extLst>
                  <a:ext uri="{0D108BD9-81ED-4DB2-BD59-A6C34878D82A}">
                    <a16:rowId xmlns:a16="http://schemas.microsoft.com/office/drawing/2014/main" val="3899305235"/>
                  </a:ext>
                </a:extLst>
              </a:tr>
              <a:tr h="370840">
                <a:tc>
                  <a:txBody>
                    <a:bodyPr/>
                    <a:lstStyle/>
                    <a:p>
                      <a:r>
                        <a:rPr lang="en-US" dirty="0" err="1">
                          <a:latin typeface="Myriad Pro" panose="020B0503030403020204" pitchFamily="34" charset="0"/>
                        </a:rPr>
                        <a:t>Asociación</a:t>
                      </a:r>
                      <a:endParaRPr lang="en-US" dirty="0">
                        <a:latin typeface="Myriad Pro" panose="020B0503030403020204" pitchFamily="34" charset="0"/>
                      </a:endParaRPr>
                    </a:p>
                  </a:txBody>
                  <a:tcPr/>
                </a:tc>
                <a:tc>
                  <a:txBody>
                    <a:bodyPr/>
                    <a:lstStyle/>
                    <a:p>
                      <a:r>
                        <a:rPr lang="es-ES" dirty="0">
                          <a:latin typeface="Myriad Pro" panose="020B0503030403020204" pitchFamily="34" charset="0"/>
                        </a:rPr>
                        <a:t>Línea de comunicación entre un actor y un caso de uso en el que participa</a:t>
                      </a:r>
                      <a:endParaRPr lang="en-US" dirty="0">
                        <a:latin typeface="Myriad Pro" panose="020B0503030403020204" pitchFamily="34" charset="0"/>
                      </a:endParaRPr>
                    </a:p>
                  </a:txBody>
                  <a:tcPr/>
                </a:tc>
                <a:tc>
                  <a:txBody>
                    <a:bodyPr/>
                    <a:lstStyle/>
                    <a:p>
                      <a:endParaRPr lang="en-US" dirty="0">
                        <a:latin typeface="Myriad Pro" panose="020B0503030403020204" pitchFamily="34" charset="0"/>
                      </a:endParaRPr>
                    </a:p>
                  </a:txBody>
                  <a:tcPr/>
                </a:tc>
                <a:extLst>
                  <a:ext uri="{0D108BD9-81ED-4DB2-BD59-A6C34878D82A}">
                    <a16:rowId xmlns:a16="http://schemas.microsoft.com/office/drawing/2014/main" val="2285699300"/>
                  </a:ext>
                </a:extLst>
              </a:tr>
              <a:tr h="370840">
                <a:tc>
                  <a:txBody>
                    <a:bodyPr/>
                    <a:lstStyle/>
                    <a:p>
                      <a:r>
                        <a:rPr lang="en-US" dirty="0" err="1">
                          <a:latin typeface="Myriad Pro" panose="020B0503030403020204" pitchFamily="34" charset="0"/>
                        </a:rPr>
                        <a:t>Generalización</a:t>
                      </a:r>
                      <a:endParaRPr lang="en-US" dirty="0">
                        <a:latin typeface="Myriad Pro" panose="020B0503030403020204" pitchFamily="34" charset="0"/>
                      </a:endParaRPr>
                    </a:p>
                  </a:txBody>
                  <a:tcPr/>
                </a:tc>
                <a:tc>
                  <a:txBody>
                    <a:bodyPr/>
                    <a:lstStyle/>
                    <a:p>
                      <a:r>
                        <a:rPr lang="es-ES" dirty="0">
                          <a:latin typeface="Myriad Pro" panose="020B0503030403020204" pitchFamily="34" charset="0"/>
                        </a:rPr>
                        <a:t>Una relación entre un caso de uso general y un caso de uso más específico, que hereda y añade propiedades al caso de uso base</a:t>
                      </a:r>
                      <a:endParaRPr lang="en-US" dirty="0">
                        <a:latin typeface="Myriad Pro" panose="020B0503030403020204" pitchFamily="34" charset="0"/>
                      </a:endParaRPr>
                    </a:p>
                  </a:txBody>
                  <a:tcPr/>
                </a:tc>
                <a:tc>
                  <a:txBody>
                    <a:bodyPr/>
                    <a:lstStyle/>
                    <a:p>
                      <a:endParaRPr lang="en-US">
                        <a:latin typeface="Myriad Pro" panose="020B0503030403020204" pitchFamily="34" charset="0"/>
                      </a:endParaRPr>
                    </a:p>
                  </a:txBody>
                  <a:tcPr/>
                </a:tc>
                <a:extLst>
                  <a:ext uri="{0D108BD9-81ED-4DB2-BD59-A6C34878D82A}">
                    <a16:rowId xmlns:a16="http://schemas.microsoft.com/office/drawing/2014/main" val="4149498083"/>
                  </a:ext>
                </a:extLst>
              </a:tr>
              <a:tr h="370840">
                <a:tc>
                  <a:txBody>
                    <a:bodyPr/>
                    <a:lstStyle/>
                    <a:p>
                      <a:r>
                        <a:rPr lang="en-US" dirty="0" err="1">
                          <a:latin typeface="Myriad Pro" panose="020B0503030403020204" pitchFamily="34" charset="0"/>
                        </a:rPr>
                        <a:t>Inclusión</a:t>
                      </a:r>
                      <a:endParaRPr lang="en-US" dirty="0">
                        <a:latin typeface="Myriad Pro" panose="020B0503030403020204" pitchFamily="34" charset="0"/>
                      </a:endParaRPr>
                    </a:p>
                  </a:txBody>
                  <a:tcPr/>
                </a:tc>
                <a:tc>
                  <a:txBody>
                    <a:bodyPr/>
                    <a:lstStyle/>
                    <a:p>
                      <a:r>
                        <a:rPr lang="es-ES" dirty="0">
                          <a:latin typeface="Myriad Pro" panose="020B0503030403020204" pitchFamily="34" charset="0"/>
                        </a:rPr>
                        <a:t>Inserción de comportamiento adicional en un caso de uso base, que describe</a:t>
                      </a:r>
                    </a:p>
                    <a:p>
                      <a:r>
                        <a:rPr lang="es-ES" dirty="0">
                          <a:latin typeface="Myriad Pro" panose="020B0503030403020204" pitchFamily="34" charset="0"/>
                        </a:rPr>
                        <a:t>explícitamente la inserción</a:t>
                      </a:r>
                      <a:endParaRPr lang="en-US" dirty="0">
                        <a:latin typeface="Myriad Pro" panose="020B0503030403020204" pitchFamily="34" charset="0"/>
                      </a:endParaRPr>
                    </a:p>
                  </a:txBody>
                  <a:tcPr/>
                </a:tc>
                <a:tc>
                  <a:txBody>
                    <a:bodyPr/>
                    <a:lstStyle/>
                    <a:p>
                      <a:endParaRPr lang="en-US" dirty="0">
                        <a:latin typeface="Myriad Pro" panose="020B0503030403020204" pitchFamily="34" charset="0"/>
                      </a:endParaRPr>
                    </a:p>
                  </a:txBody>
                  <a:tcPr/>
                </a:tc>
                <a:extLst>
                  <a:ext uri="{0D108BD9-81ED-4DB2-BD59-A6C34878D82A}">
                    <a16:rowId xmlns:a16="http://schemas.microsoft.com/office/drawing/2014/main" val="3271756652"/>
                  </a:ext>
                </a:extLst>
              </a:tr>
              <a:tr h="370840">
                <a:tc>
                  <a:txBody>
                    <a:bodyPr/>
                    <a:lstStyle/>
                    <a:p>
                      <a:r>
                        <a:rPr lang="en-US" dirty="0" err="1">
                          <a:latin typeface="Myriad Pro" panose="020B0503030403020204" pitchFamily="34" charset="0"/>
                        </a:rPr>
                        <a:t>Extensión</a:t>
                      </a:r>
                      <a:endParaRPr lang="en-US" dirty="0">
                        <a:latin typeface="Myriad Pro" panose="020B0503030403020204" pitchFamily="34" charset="0"/>
                      </a:endParaRPr>
                    </a:p>
                  </a:txBody>
                  <a:tcPr/>
                </a:tc>
                <a:tc>
                  <a:txBody>
                    <a:bodyPr/>
                    <a:lstStyle/>
                    <a:p>
                      <a:r>
                        <a:rPr lang="es-ES" dirty="0">
                          <a:latin typeface="Myriad Pro" panose="020B0503030403020204" pitchFamily="34" charset="0"/>
                        </a:rPr>
                        <a:t>Inserción de comportamiento adicional en un caso de uso base que no tiene conocimiento sobre él</a:t>
                      </a:r>
                      <a:endParaRPr lang="en-US" dirty="0">
                        <a:latin typeface="Myriad Pro" panose="020B0503030403020204" pitchFamily="34" charset="0"/>
                      </a:endParaRPr>
                    </a:p>
                  </a:txBody>
                  <a:tcPr/>
                </a:tc>
                <a:tc>
                  <a:txBody>
                    <a:bodyPr/>
                    <a:lstStyle/>
                    <a:p>
                      <a:endParaRPr lang="en-US" dirty="0">
                        <a:latin typeface="Myriad Pro" panose="020B0503030403020204" pitchFamily="34" charset="0"/>
                      </a:endParaRPr>
                    </a:p>
                  </a:txBody>
                  <a:tcPr/>
                </a:tc>
                <a:extLst>
                  <a:ext uri="{0D108BD9-81ED-4DB2-BD59-A6C34878D82A}">
                    <a16:rowId xmlns:a16="http://schemas.microsoft.com/office/drawing/2014/main" val="2207551932"/>
                  </a:ext>
                </a:extLst>
              </a:tr>
            </a:tbl>
          </a:graphicData>
        </a:graphic>
      </p:graphicFrame>
      <p:pic>
        <p:nvPicPr>
          <p:cNvPr id="5" name="Picture 4">
            <a:extLst>
              <a:ext uri="{FF2B5EF4-FFF2-40B4-BE49-F238E27FC236}">
                <a16:creationId xmlns:a16="http://schemas.microsoft.com/office/drawing/2014/main" id="{5122355A-F9F5-4B16-9DCB-C11A076A8DB7}"/>
              </a:ext>
            </a:extLst>
          </p:cNvPr>
          <p:cNvPicPr>
            <a:picLocks noChangeAspect="1"/>
          </p:cNvPicPr>
          <p:nvPr/>
        </p:nvPicPr>
        <p:blipFill>
          <a:blip r:embed="rId2"/>
          <a:stretch>
            <a:fillRect/>
          </a:stretch>
        </p:blipFill>
        <p:spPr>
          <a:xfrm>
            <a:off x="8041214" y="1972656"/>
            <a:ext cx="2838846" cy="533474"/>
          </a:xfrm>
          <a:prstGeom prst="rect">
            <a:avLst/>
          </a:prstGeom>
        </p:spPr>
      </p:pic>
      <p:pic>
        <p:nvPicPr>
          <p:cNvPr id="7" name="Picture 6">
            <a:extLst>
              <a:ext uri="{FF2B5EF4-FFF2-40B4-BE49-F238E27FC236}">
                <a16:creationId xmlns:a16="http://schemas.microsoft.com/office/drawing/2014/main" id="{2F664E8C-2BFA-4AB0-B242-7ABBBD75FE68}"/>
              </a:ext>
            </a:extLst>
          </p:cNvPr>
          <p:cNvPicPr>
            <a:picLocks noChangeAspect="1"/>
          </p:cNvPicPr>
          <p:nvPr/>
        </p:nvPicPr>
        <p:blipFill>
          <a:blip r:embed="rId3"/>
          <a:stretch>
            <a:fillRect/>
          </a:stretch>
        </p:blipFill>
        <p:spPr>
          <a:xfrm>
            <a:off x="8041214" y="2589137"/>
            <a:ext cx="2769762" cy="839863"/>
          </a:xfrm>
          <a:prstGeom prst="rect">
            <a:avLst/>
          </a:prstGeom>
        </p:spPr>
      </p:pic>
      <p:pic>
        <p:nvPicPr>
          <p:cNvPr id="9" name="Picture 8">
            <a:extLst>
              <a:ext uri="{FF2B5EF4-FFF2-40B4-BE49-F238E27FC236}">
                <a16:creationId xmlns:a16="http://schemas.microsoft.com/office/drawing/2014/main" id="{C0A0E8F6-48C7-4518-85C7-CEE3D04AAA71}"/>
              </a:ext>
            </a:extLst>
          </p:cNvPr>
          <p:cNvPicPr>
            <a:picLocks noChangeAspect="1"/>
          </p:cNvPicPr>
          <p:nvPr/>
        </p:nvPicPr>
        <p:blipFill>
          <a:blip r:embed="rId4"/>
          <a:stretch>
            <a:fillRect/>
          </a:stretch>
        </p:blipFill>
        <p:spPr>
          <a:xfrm>
            <a:off x="8135277" y="3557444"/>
            <a:ext cx="2581635" cy="704948"/>
          </a:xfrm>
          <a:prstGeom prst="rect">
            <a:avLst/>
          </a:prstGeom>
        </p:spPr>
      </p:pic>
      <p:pic>
        <p:nvPicPr>
          <p:cNvPr id="11" name="Picture 10">
            <a:extLst>
              <a:ext uri="{FF2B5EF4-FFF2-40B4-BE49-F238E27FC236}">
                <a16:creationId xmlns:a16="http://schemas.microsoft.com/office/drawing/2014/main" id="{57B915C1-9AB5-434C-8CDB-F0BA6510471B}"/>
              </a:ext>
            </a:extLst>
          </p:cNvPr>
          <p:cNvPicPr>
            <a:picLocks noChangeAspect="1"/>
          </p:cNvPicPr>
          <p:nvPr/>
        </p:nvPicPr>
        <p:blipFill>
          <a:blip r:embed="rId5"/>
          <a:stretch>
            <a:fillRect/>
          </a:stretch>
        </p:blipFill>
        <p:spPr>
          <a:xfrm>
            <a:off x="8106697" y="4390836"/>
            <a:ext cx="2638793" cy="609685"/>
          </a:xfrm>
          <a:prstGeom prst="rect">
            <a:avLst/>
          </a:prstGeom>
        </p:spPr>
      </p:pic>
    </p:spTree>
    <p:extLst>
      <p:ext uri="{BB962C8B-B14F-4D97-AF65-F5344CB8AC3E}">
        <p14:creationId xmlns:p14="http://schemas.microsoft.com/office/powerpoint/2010/main" val="1527026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lstStyle/>
          <a:p>
            <a:r>
              <a:rPr lang="es-ES" b="1" dirty="0"/>
              <a:t>REALIZACIÓN DE LOS CASOS DE USO</a:t>
            </a:r>
            <a:br>
              <a:rPr lang="es-ES" dirty="0"/>
            </a:br>
            <a:br>
              <a:rPr lang="es-ES" dirty="0"/>
            </a:br>
            <a:r>
              <a:rPr lang="es-ES" dirty="0"/>
              <a:t>Las responsabilidades de </a:t>
            </a:r>
            <a:r>
              <a:rPr lang="es-ES" b="1" dirty="0">
                <a:solidFill>
                  <a:srgbClr val="FFFF00"/>
                </a:solidFill>
              </a:rPr>
              <a:t>realización</a:t>
            </a:r>
            <a:r>
              <a:rPr lang="es-ES" dirty="0"/>
              <a:t> de las acciones descritas en los casos de uso se asignan a objetos que colaboran e implementan la funcionalidad del caso de uso</a:t>
            </a:r>
            <a:endParaRPr lang="en-US" dirty="0"/>
          </a:p>
        </p:txBody>
      </p:sp>
    </p:spTree>
    <p:extLst>
      <p:ext uri="{BB962C8B-B14F-4D97-AF65-F5344CB8AC3E}">
        <p14:creationId xmlns:p14="http://schemas.microsoft.com/office/powerpoint/2010/main" val="470369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normAutofit fontScale="90000"/>
          </a:bodyPr>
          <a:lstStyle/>
          <a:p>
            <a:r>
              <a:rPr lang="es-ES" b="1" dirty="0"/>
              <a:t>Principios para la realización de los casos de uso</a:t>
            </a:r>
            <a:br>
              <a:rPr lang="es-ES" dirty="0"/>
            </a:br>
            <a:br>
              <a:rPr lang="es-ES" dirty="0"/>
            </a:br>
            <a:r>
              <a:rPr lang="es-ES" dirty="0"/>
              <a:t>Una </a:t>
            </a:r>
            <a:r>
              <a:rPr lang="es-ES" b="1" dirty="0">
                <a:solidFill>
                  <a:srgbClr val="FFFF00"/>
                </a:solidFill>
              </a:rPr>
              <a:t>colaboración</a:t>
            </a:r>
            <a:r>
              <a:rPr lang="es-ES" dirty="0"/>
              <a:t> realiza un caso de uso: solución dependiente</a:t>
            </a:r>
            <a:br>
              <a:rPr lang="es-ES" dirty="0"/>
            </a:br>
            <a:r>
              <a:rPr lang="es-ES" dirty="0"/>
              <a:t>de la implementación</a:t>
            </a:r>
            <a:br>
              <a:rPr lang="es-ES" dirty="0"/>
            </a:br>
            <a:br>
              <a:rPr lang="es-ES" dirty="0"/>
            </a:br>
            <a:r>
              <a:rPr lang="es-ES" dirty="0"/>
              <a:t>• </a:t>
            </a:r>
            <a:r>
              <a:rPr lang="es-ES" dirty="0">
                <a:solidFill>
                  <a:srgbClr val="FFFF00"/>
                </a:solidFill>
              </a:rPr>
              <a:t>Contexto</a:t>
            </a:r>
            <a:r>
              <a:rPr lang="es-ES" dirty="0"/>
              <a:t> de la colaboración: relaciones entre clases y objetos</a:t>
            </a:r>
            <a:br>
              <a:rPr lang="es-ES" dirty="0"/>
            </a:br>
            <a:r>
              <a:rPr lang="es-ES" dirty="0"/>
              <a:t>• </a:t>
            </a:r>
            <a:r>
              <a:rPr lang="es-ES" dirty="0">
                <a:solidFill>
                  <a:srgbClr val="FFFF00"/>
                </a:solidFill>
              </a:rPr>
              <a:t>Interacción</a:t>
            </a:r>
            <a:r>
              <a:rPr lang="es-ES" dirty="0"/>
              <a:t> de la colaboración: interacciones entre ellos para</a:t>
            </a:r>
            <a:br>
              <a:rPr lang="es-ES" dirty="0"/>
            </a:br>
            <a:r>
              <a:rPr lang="es-ES" dirty="0"/>
              <a:t>alcanzar la funcionalidad deseada</a:t>
            </a:r>
            <a:br>
              <a:rPr lang="es-ES" dirty="0"/>
            </a:br>
            <a:endParaRPr lang="en-US" dirty="0"/>
          </a:p>
        </p:txBody>
      </p:sp>
    </p:spTree>
    <p:extLst>
      <p:ext uri="{BB962C8B-B14F-4D97-AF65-F5344CB8AC3E}">
        <p14:creationId xmlns:p14="http://schemas.microsoft.com/office/powerpoint/2010/main" val="18436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lstStyle/>
          <a:p>
            <a:r>
              <a:rPr lang="es-ES" dirty="0"/>
              <a:t>Para explicar una colaboración se requieren </a:t>
            </a:r>
            <a:r>
              <a:rPr lang="es-ES" dirty="0">
                <a:solidFill>
                  <a:srgbClr val="FFFF00"/>
                </a:solidFill>
              </a:rPr>
              <a:t>diagramas</a:t>
            </a:r>
            <a:r>
              <a:rPr lang="es-ES" dirty="0"/>
              <a:t> que</a:t>
            </a:r>
            <a:br>
              <a:rPr lang="es-ES" dirty="0"/>
            </a:br>
            <a:r>
              <a:rPr lang="es-ES" dirty="0"/>
              <a:t>muestren el contexto y la interacción entre los elementos que colaboran: diagramas de comunicación, de secuencia, de visión global de la interacción, de actividad y de máquina de estados</a:t>
            </a:r>
            <a:endParaRPr lang="en-US" dirty="0"/>
          </a:p>
        </p:txBody>
      </p:sp>
    </p:spTree>
    <p:extLst>
      <p:ext uri="{BB962C8B-B14F-4D97-AF65-F5344CB8AC3E}">
        <p14:creationId xmlns:p14="http://schemas.microsoft.com/office/powerpoint/2010/main" val="4203465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p:txBody>
          <a:bodyPr/>
          <a:lstStyle/>
          <a:p>
            <a:r>
              <a:rPr lang="es-ES" dirty="0"/>
              <a:t>Un caso de uso puede poseer diagramas que detallen su estructura interna: pueden enfatizar su estructura de tiempo de ejecución u otros elementos que surgen en la implementación del caso de uso</a:t>
            </a:r>
            <a:br>
              <a:rPr lang="es-ES" dirty="0"/>
            </a:br>
            <a:r>
              <a:rPr lang="es-ES" dirty="0"/>
              <a:t>(por ejemplo, un diagrama de máquina de estados)</a:t>
            </a:r>
            <a:endParaRPr lang="en-US" dirty="0"/>
          </a:p>
        </p:txBody>
      </p:sp>
    </p:spTree>
    <p:extLst>
      <p:ext uri="{BB962C8B-B14F-4D97-AF65-F5344CB8AC3E}">
        <p14:creationId xmlns:p14="http://schemas.microsoft.com/office/powerpoint/2010/main" val="4071086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228860-55F9-4951-BCE8-C644C1288FA8}"/>
              </a:ext>
            </a:extLst>
          </p:cNvPr>
          <p:cNvPicPr>
            <a:picLocks noChangeAspect="1"/>
          </p:cNvPicPr>
          <p:nvPr/>
        </p:nvPicPr>
        <p:blipFill>
          <a:blip r:embed="rId2"/>
          <a:stretch>
            <a:fillRect/>
          </a:stretch>
        </p:blipFill>
        <p:spPr>
          <a:xfrm>
            <a:off x="3018407" y="570216"/>
            <a:ext cx="6545806" cy="6061875"/>
          </a:xfrm>
          <a:prstGeom prst="rect">
            <a:avLst/>
          </a:prstGeom>
        </p:spPr>
      </p:pic>
    </p:spTree>
    <p:extLst>
      <p:ext uri="{BB962C8B-B14F-4D97-AF65-F5344CB8AC3E}">
        <p14:creationId xmlns:p14="http://schemas.microsoft.com/office/powerpoint/2010/main" val="1409112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CCAA-1205-4622-99B3-7397A52C7DF5}"/>
              </a:ext>
            </a:extLst>
          </p:cNvPr>
          <p:cNvSpPr>
            <a:spLocks noGrp="1"/>
          </p:cNvSpPr>
          <p:nvPr>
            <p:ph type="title"/>
          </p:nvPr>
        </p:nvSpPr>
        <p:spPr>
          <a:xfrm>
            <a:off x="913795" y="609600"/>
            <a:ext cx="10353762" cy="544497"/>
          </a:xfrm>
        </p:spPr>
        <p:txBody>
          <a:bodyPr>
            <a:normAutofit fontScale="90000"/>
          </a:bodyPr>
          <a:lstStyle/>
          <a:p>
            <a:r>
              <a:rPr lang="es-ES" b="1" dirty="0"/>
              <a:t>Cómo escribir casos de uso</a:t>
            </a:r>
            <a:endParaRPr lang="en-US" b="1" dirty="0"/>
          </a:p>
        </p:txBody>
      </p:sp>
      <p:pic>
        <p:nvPicPr>
          <p:cNvPr id="4" name="Picture 3">
            <a:extLst>
              <a:ext uri="{FF2B5EF4-FFF2-40B4-BE49-F238E27FC236}">
                <a16:creationId xmlns:a16="http://schemas.microsoft.com/office/drawing/2014/main" id="{478827B5-5388-4097-8C5B-C7EBB95B8DE2}"/>
              </a:ext>
            </a:extLst>
          </p:cNvPr>
          <p:cNvPicPr>
            <a:picLocks noChangeAspect="1"/>
          </p:cNvPicPr>
          <p:nvPr/>
        </p:nvPicPr>
        <p:blipFill>
          <a:blip r:embed="rId2"/>
          <a:stretch>
            <a:fillRect/>
          </a:stretch>
        </p:blipFill>
        <p:spPr>
          <a:xfrm>
            <a:off x="4112378" y="1349405"/>
            <a:ext cx="3967243" cy="5205527"/>
          </a:xfrm>
          <a:prstGeom prst="rect">
            <a:avLst/>
          </a:prstGeom>
        </p:spPr>
      </p:pic>
    </p:spTree>
    <p:extLst>
      <p:ext uri="{BB962C8B-B14F-4D97-AF65-F5344CB8AC3E}">
        <p14:creationId xmlns:p14="http://schemas.microsoft.com/office/powerpoint/2010/main" val="144885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FC2213-B3E8-4478-A813-F3AF820E754C}"/>
              </a:ext>
            </a:extLst>
          </p:cNvPr>
          <p:cNvSpPr>
            <a:spLocks noGrp="1"/>
          </p:cNvSpPr>
          <p:nvPr>
            <p:ph type="title"/>
          </p:nvPr>
        </p:nvSpPr>
        <p:spPr/>
        <p:txBody>
          <a:bodyPr/>
          <a:lstStyle/>
          <a:p>
            <a:r>
              <a:rPr lang="en-US" b="1" dirty="0"/>
              <a:t>CARACTERÍSTICAS</a:t>
            </a:r>
          </a:p>
        </p:txBody>
      </p:sp>
      <p:sp>
        <p:nvSpPr>
          <p:cNvPr id="4" name="Content Placeholder 3">
            <a:extLst>
              <a:ext uri="{FF2B5EF4-FFF2-40B4-BE49-F238E27FC236}">
                <a16:creationId xmlns:a16="http://schemas.microsoft.com/office/drawing/2014/main" id="{1611347F-5B06-4E42-9911-FFFFEDE0D2C1}"/>
              </a:ext>
            </a:extLst>
          </p:cNvPr>
          <p:cNvSpPr>
            <a:spLocks noGrp="1"/>
          </p:cNvSpPr>
          <p:nvPr>
            <p:ph idx="1"/>
          </p:nvPr>
        </p:nvSpPr>
        <p:spPr/>
        <p:txBody>
          <a:bodyPr>
            <a:normAutofit/>
          </a:bodyPr>
          <a:lstStyle/>
          <a:p>
            <a:pPr marL="36900" indent="0">
              <a:buNone/>
            </a:pPr>
            <a:r>
              <a:rPr lang="es-ES" sz="2800" b="1" dirty="0">
                <a:solidFill>
                  <a:srgbClr val="FFFF00"/>
                </a:solidFill>
              </a:rPr>
              <a:t>UML</a:t>
            </a:r>
            <a:r>
              <a:rPr lang="es-ES" sz="2800" dirty="0"/>
              <a:t> es un lenguaje de modelado para visualizar, especificar, construir y documentar partes de un sistema software desde distintos puntos de vista</a:t>
            </a:r>
          </a:p>
          <a:p>
            <a:pPr marL="36900" indent="0">
              <a:buNone/>
            </a:pPr>
            <a:endParaRPr lang="es-ES" sz="2800" dirty="0"/>
          </a:p>
          <a:p>
            <a:pPr marL="36900" indent="0">
              <a:buNone/>
            </a:pPr>
            <a:r>
              <a:rPr lang="es-ES" sz="2800" dirty="0"/>
              <a:t>Puede usarse con cualquier proceso de desarrollo, a lo largo de todo el ciclo de vida y puede aplicarse a todos los dominios de aplicación y plataformas de implementación</a:t>
            </a:r>
            <a:endParaRPr lang="en-US" sz="2800" dirty="0"/>
          </a:p>
        </p:txBody>
      </p:sp>
    </p:spTree>
    <p:extLst>
      <p:ext uri="{BB962C8B-B14F-4D97-AF65-F5344CB8AC3E}">
        <p14:creationId xmlns:p14="http://schemas.microsoft.com/office/powerpoint/2010/main" val="181953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EEFEB3-AC9E-4881-8559-5DC9822C5BC3}"/>
              </a:ext>
            </a:extLst>
          </p:cNvPr>
          <p:cNvSpPr txBox="1">
            <a:spLocks/>
          </p:cNvSpPr>
          <p:nvPr/>
        </p:nvSpPr>
        <p:spPr>
          <a:xfrm>
            <a:off x="585322" y="5928207"/>
            <a:ext cx="10353762" cy="544497"/>
          </a:xfrm>
          <a:prstGeom prst="rect">
            <a:avLst/>
          </a:prstGeom>
        </p:spPr>
        <p:txBody>
          <a:bodyPr>
            <a:noAutofit/>
          </a:bodyPr>
          <a:lst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j-ea"/>
                <a:cs typeface="Myriad Pro" panose="020B0503030403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n-US" sz="1800" i="0" u="none" strike="noStrike" cap="none" normalizeH="0" baseline="0" dirty="0">
                <a:ln>
                  <a:noFill/>
                </a:ln>
                <a:solidFill>
                  <a:schemeClr val="tx1"/>
                </a:solidFill>
                <a:effectLst/>
              </a:rPr>
              <a:t>Mucho del contenido de este documento usado desde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n-US" sz="1800" i="0" u="none" strike="noStrike" cap="none" normalizeH="0" baseline="0" dirty="0">
                <a:ln>
                  <a:noFill/>
                </a:ln>
                <a:solidFill>
                  <a:schemeClr val="tx1"/>
                </a:solidFill>
                <a:effectLst/>
              </a:rPr>
              <a:t>http://repositorio.grial.eu/handle/grial/1155 </a:t>
            </a:r>
          </a:p>
        </p:txBody>
      </p:sp>
    </p:spTree>
    <p:extLst>
      <p:ext uri="{BB962C8B-B14F-4D97-AF65-F5344CB8AC3E}">
        <p14:creationId xmlns:p14="http://schemas.microsoft.com/office/powerpoint/2010/main" val="204458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87E6-B03C-43E7-A77A-3FC3C805DD06}"/>
              </a:ext>
            </a:extLst>
          </p:cNvPr>
          <p:cNvSpPr>
            <a:spLocks noGrp="1"/>
          </p:cNvSpPr>
          <p:nvPr>
            <p:ph type="title"/>
          </p:nvPr>
        </p:nvSpPr>
        <p:spPr/>
        <p:txBody>
          <a:bodyPr/>
          <a:lstStyle/>
          <a:p>
            <a:r>
              <a:rPr lang="en-US" b="1" dirty="0"/>
              <a:t>Lo que no es</a:t>
            </a:r>
          </a:p>
        </p:txBody>
      </p:sp>
      <p:sp>
        <p:nvSpPr>
          <p:cNvPr id="3" name="Content Placeholder 2">
            <a:extLst>
              <a:ext uri="{FF2B5EF4-FFF2-40B4-BE49-F238E27FC236}">
                <a16:creationId xmlns:a16="http://schemas.microsoft.com/office/drawing/2014/main" id="{49C4AF55-C300-4656-93CE-C24869486E60}"/>
              </a:ext>
            </a:extLst>
          </p:cNvPr>
          <p:cNvSpPr>
            <a:spLocks noGrp="1"/>
          </p:cNvSpPr>
          <p:nvPr>
            <p:ph idx="1"/>
          </p:nvPr>
        </p:nvSpPr>
        <p:spPr/>
        <p:txBody>
          <a:bodyPr>
            <a:normAutofit fontScale="92500" lnSpcReduction="10000"/>
          </a:bodyPr>
          <a:lstStyle/>
          <a:p>
            <a:pPr marL="36900" indent="0">
              <a:buNone/>
            </a:pPr>
            <a:r>
              <a:rPr lang="es-ES" sz="3000" b="1" dirty="0">
                <a:solidFill>
                  <a:srgbClr val="FFFF00"/>
                </a:solidFill>
              </a:rPr>
              <a:t>UML</a:t>
            </a:r>
            <a:r>
              <a:rPr lang="es-ES" sz="2800" dirty="0"/>
              <a:t> no es una notación propietaria</a:t>
            </a:r>
          </a:p>
          <a:p>
            <a:pPr marL="36900" indent="0">
              <a:buNone/>
            </a:pPr>
            <a:endParaRPr lang="es-ES" sz="2800" dirty="0"/>
          </a:p>
          <a:p>
            <a:pPr marL="36900" indent="0">
              <a:buNone/>
            </a:pPr>
            <a:r>
              <a:rPr lang="es-ES" sz="3000" b="1" dirty="0">
                <a:solidFill>
                  <a:srgbClr val="FFFF00"/>
                </a:solidFill>
              </a:rPr>
              <a:t>UML</a:t>
            </a:r>
            <a:r>
              <a:rPr lang="es-ES" sz="2800" dirty="0"/>
              <a:t> no es un método, ni un proceso ni una metodología</a:t>
            </a:r>
          </a:p>
          <a:p>
            <a:pPr marL="36900" indent="0">
              <a:buNone/>
            </a:pPr>
            <a:endParaRPr lang="es-ES" sz="2800" dirty="0"/>
          </a:p>
          <a:p>
            <a:pPr marL="36900" indent="0">
              <a:buNone/>
            </a:pPr>
            <a:r>
              <a:rPr lang="es-ES" sz="2800" dirty="0"/>
              <a:t>El objetivo de </a:t>
            </a:r>
            <a:r>
              <a:rPr lang="es-ES" sz="3000" b="1" dirty="0">
                <a:solidFill>
                  <a:srgbClr val="FFFF00"/>
                </a:solidFill>
              </a:rPr>
              <a:t>UML</a:t>
            </a:r>
            <a:r>
              <a:rPr lang="es-ES" sz="2800" dirty="0"/>
              <a:t> es la unificación de los métodos de modelado de objetos (Booch, OMT y OOSE) por medio de la identificación y definición de la semántica de los conceptos fundamentales y elección de una representación gráfica con una sintaxis simple, expresiva e intuitiva</a:t>
            </a:r>
            <a:endParaRPr lang="en-US" sz="2800" dirty="0"/>
          </a:p>
        </p:txBody>
      </p:sp>
    </p:spTree>
    <p:extLst>
      <p:ext uri="{BB962C8B-B14F-4D97-AF65-F5344CB8AC3E}">
        <p14:creationId xmlns:p14="http://schemas.microsoft.com/office/powerpoint/2010/main" val="290605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2CFB6-34C4-405F-BE2F-F412281D457D}"/>
              </a:ext>
            </a:extLst>
          </p:cNvPr>
          <p:cNvSpPr>
            <a:spLocks noGrp="1"/>
          </p:cNvSpPr>
          <p:nvPr>
            <p:ph type="title"/>
          </p:nvPr>
        </p:nvSpPr>
        <p:spPr>
          <a:xfrm rot="16200000">
            <a:off x="-1593329" y="2900467"/>
            <a:ext cx="4443957" cy="1257300"/>
          </a:xfrm>
        </p:spPr>
        <p:txBody>
          <a:bodyPr/>
          <a:lstStyle/>
          <a:p>
            <a:r>
              <a:rPr lang="es-ES" dirty="0"/>
              <a:t>Evolución</a:t>
            </a:r>
            <a:endParaRPr lang="en-US" dirty="0"/>
          </a:p>
        </p:txBody>
      </p:sp>
      <p:pic>
        <p:nvPicPr>
          <p:cNvPr id="6" name="Picture 5">
            <a:extLst>
              <a:ext uri="{FF2B5EF4-FFF2-40B4-BE49-F238E27FC236}">
                <a16:creationId xmlns:a16="http://schemas.microsoft.com/office/drawing/2014/main" id="{176041BD-33B0-4FE6-AEC5-B80BE6841006}"/>
              </a:ext>
            </a:extLst>
          </p:cNvPr>
          <p:cNvPicPr>
            <a:picLocks noChangeAspect="1"/>
          </p:cNvPicPr>
          <p:nvPr/>
        </p:nvPicPr>
        <p:blipFill>
          <a:blip r:embed="rId2"/>
          <a:stretch>
            <a:fillRect/>
          </a:stretch>
        </p:blipFill>
        <p:spPr>
          <a:xfrm>
            <a:off x="1063451" y="0"/>
            <a:ext cx="11128549" cy="6858000"/>
          </a:xfrm>
          <a:prstGeom prst="rect">
            <a:avLst/>
          </a:prstGeom>
        </p:spPr>
      </p:pic>
    </p:spTree>
    <p:extLst>
      <p:ext uri="{BB962C8B-B14F-4D97-AF65-F5344CB8AC3E}">
        <p14:creationId xmlns:p14="http://schemas.microsoft.com/office/powerpoint/2010/main" val="55744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0AE603-6373-459E-B406-913104853F33}"/>
              </a:ext>
            </a:extLst>
          </p:cNvPr>
          <p:cNvSpPr>
            <a:spLocks noGrp="1"/>
          </p:cNvSpPr>
          <p:nvPr>
            <p:ph type="title"/>
          </p:nvPr>
        </p:nvSpPr>
        <p:spPr>
          <a:xfrm>
            <a:off x="913795" y="157212"/>
            <a:ext cx="10353762" cy="689811"/>
          </a:xfrm>
        </p:spPr>
        <p:txBody>
          <a:bodyPr>
            <a:normAutofit fontScale="90000"/>
          </a:bodyPr>
          <a:lstStyle/>
          <a:p>
            <a:r>
              <a:rPr lang="es-ES" b="1" dirty="0"/>
              <a:t>DIAGRAMAS</a:t>
            </a:r>
            <a:endParaRPr lang="en-US" b="1" dirty="0"/>
          </a:p>
        </p:txBody>
      </p:sp>
      <p:sp>
        <p:nvSpPr>
          <p:cNvPr id="4" name="Content Placeholder 3">
            <a:extLst>
              <a:ext uri="{FF2B5EF4-FFF2-40B4-BE49-F238E27FC236}">
                <a16:creationId xmlns:a16="http://schemas.microsoft.com/office/drawing/2014/main" id="{5798422B-A7A9-4871-88FB-452790212A47}"/>
              </a:ext>
            </a:extLst>
          </p:cNvPr>
          <p:cNvSpPr>
            <a:spLocks noGrp="1"/>
          </p:cNvSpPr>
          <p:nvPr>
            <p:ph sz="half" idx="1"/>
          </p:nvPr>
        </p:nvSpPr>
        <p:spPr>
          <a:xfrm>
            <a:off x="590349" y="2348564"/>
            <a:ext cx="5505651" cy="4509436"/>
          </a:xfrm>
        </p:spPr>
        <p:txBody>
          <a:bodyPr>
            <a:normAutofit fontScale="92500" lnSpcReduction="20000"/>
          </a:bodyPr>
          <a:lstStyle/>
          <a:p>
            <a:r>
              <a:rPr lang="es-ES" sz="2800" dirty="0"/>
              <a:t>Diagramas de </a:t>
            </a:r>
            <a:r>
              <a:rPr lang="es-ES" sz="3000" b="1" dirty="0">
                <a:solidFill>
                  <a:srgbClr val="FFFF00"/>
                </a:solidFill>
              </a:rPr>
              <a:t>estructura</a:t>
            </a:r>
          </a:p>
          <a:p>
            <a:pPr lvl="1"/>
            <a:r>
              <a:rPr lang="es-ES" sz="2400" dirty="0"/>
              <a:t>Diagrama de clases</a:t>
            </a:r>
          </a:p>
          <a:p>
            <a:pPr lvl="1"/>
            <a:r>
              <a:rPr lang="es-ES" sz="2400" dirty="0"/>
              <a:t>Diagrama de estructuras compuestas</a:t>
            </a:r>
          </a:p>
          <a:p>
            <a:pPr lvl="1"/>
            <a:r>
              <a:rPr lang="es-ES" sz="2400" dirty="0"/>
              <a:t>Diagrama de componentes</a:t>
            </a:r>
          </a:p>
          <a:p>
            <a:pPr lvl="1"/>
            <a:r>
              <a:rPr lang="es-ES" sz="2400" dirty="0"/>
              <a:t>Diagrama de despliegue</a:t>
            </a:r>
          </a:p>
          <a:p>
            <a:pPr lvl="1"/>
            <a:r>
              <a:rPr lang="es-ES" sz="2400" dirty="0"/>
              <a:t>Diagrama de objetos</a:t>
            </a:r>
          </a:p>
          <a:p>
            <a:pPr lvl="1"/>
            <a:r>
              <a:rPr lang="es-ES" sz="2400" dirty="0"/>
              <a:t>Diagrama de paquetes</a:t>
            </a:r>
          </a:p>
        </p:txBody>
      </p:sp>
      <p:sp>
        <p:nvSpPr>
          <p:cNvPr id="5" name="Content Placeholder 4">
            <a:extLst>
              <a:ext uri="{FF2B5EF4-FFF2-40B4-BE49-F238E27FC236}">
                <a16:creationId xmlns:a16="http://schemas.microsoft.com/office/drawing/2014/main" id="{97E1DEF7-053A-46E4-A0EF-E1EEE757118E}"/>
              </a:ext>
            </a:extLst>
          </p:cNvPr>
          <p:cNvSpPr>
            <a:spLocks noGrp="1"/>
          </p:cNvSpPr>
          <p:nvPr>
            <p:ph sz="half" idx="2"/>
          </p:nvPr>
        </p:nvSpPr>
        <p:spPr>
          <a:xfrm>
            <a:off x="6090675" y="2230975"/>
            <a:ext cx="5704573" cy="4625982"/>
          </a:xfrm>
        </p:spPr>
        <p:txBody>
          <a:bodyPr>
            <a:normAutofit fontScale="92500" lnSpcReduction="20000"/>
          </a:bodyPr>
          <a:lstStyle/>
          <a:p>
            <a:r>
              <a:rPr lang="es-ES" sz="3000" dirty="0"/>
              <a:t>Diagramas de </a:t>
            </a:r>
            <a:r>
              <a:rPr lang="es-ES" sz="3000" b="1" dirty="0">
                <a:solidFill>
                  <a:srgbClr val="FFFF00"/>
                </a:solidFill>
              </a:rPr>
              <a:t>comportamiento</a:t>
            </a:r>
          </a:p>
          <a:p>
            <a:pPr lvl="1"/>
            <a:r>
              <a:rPr lang="es-ES" sz="2600" dirty="0"/>
              <a:t>Diagrama de casos de uso</a:t>
            </a:r>
          </a:p>
          <a:p>
            <a:pPr lvl="1"/>
            <a:r>
              <a:rPr lang="es-ES" sz="2600" dirty="0"/>
              <a:t>Diagrama de actividad</a:t>
            </a:r>
          </a:p>
          <a:p>
            <a:pPr lvl="1"/>
            <a:r>
              <a:rPr lang="es-ES" sz="2600" dirty="0"/>
              <a:t>Diagramas de interacción</a:t>
            </a:r>
          </a:p>
          <a:p>
            <a:pPr lvl="2"/>
            <a:r>
              <a:rPr lang="es-ES" sz="2200" dirty="0"/>
              <a:t>Diagrama de secuencia</a:t>
            </a:r>
          </a:p>
          <a:p>
            <a:pPr lvl="2"/>
            <a:r>
              <a:rPr lang="es-ES" sz="2200" dirty="0"/>
              <a:t>Diagrama de comunicación o colaboración</a:t>
            </a:r>
          </a:p>
          <a:p>
            <a:pPr lvl="2"/>
            <a:r>
              <a:rPr lang="es-ES" sz="2200" dirty="0"/>
              <a:t>Diagrama de visión global de la interacción</a:t>
            </a:r>
          </a:p>
          <a:p>
            <a:pPr lvl="2"/>
            <a:r>
              <a:rPr lang="es-ES" sz="2200" dirty="0"/>
              <a:t>Diagrama de tiempo</a:t>
            </a:r>
          </a:p>
          <a:p>
            <a:pPr lvl="1"/>
            <a:r>
              <a:rPr lang="es-ES" sz="2600" dirty="0"/>
              <a:t>Diagrama de maquina de estados</a:t>
            </a:r>
            <a:endParaRPr lang="en-US" sz="2600" dirty="0"/>
          </a:p>
          <a:p>
            <a:endParaRPr lang="en-US" dirty="0"/>
          </a:p>
        </p:txBody>
      </p:sp>
      <p:sp>
        <p:nvSpPr>
          <p:cNvPr id="7" name="TextBox 6">
            <a:extLst>
              <a:ext uri="{FF2B5EF4-FFF2-40B4-BE49-F238E27FC236}">
                <a16:creationId xmlns:a16="http://schemas.microsoft.com/office/drawing/2014/main" id="{627F0886-29B5-4ECD-96DD-1D276384EA4F}"/>
              </a:ext>
            </a:extLst>
          </p:cNvPr>
          <p:cNvSpPr txBox="1"/>
          <p:nvPr/>
        </p:nvSpPr>
        <p:spPr>
          <a:xfrm>
            <a:off x="279133" y="964612"/>
            <a:ext cx="11762071" cy="954107"/>
          </a:xfrm>
          <a:prstGeom prst="rect">
            <a:avLst/>
          </a:prstGeom>
          <a:noFill/>
        </p:spPr>
        <p:txBody>
          <a:bodyPr wrap="square">
            <a:spAutoFit/>
          </a:bodyPr>
          <a:lstStyle/>
          <a:p>
            <a:r>
              <a:rPr lang="es-ES" sz="2800" b="1" dirty="0">
                <a:ln>
                  <a:solidFill>
                    <a:schemeClr val="bg1">
                      <a:lumMod val="75000"/>
                      <a:lumOff val="25000"/>
                      <a:alpha val="10000"/>
                    </a:schemeClr>
                  </a:solidFill>
                </a:ln>
                <a:solidFill>
                  <a:srgbClr val="FFFF00"/>
                </a:solidFill>
                <a:effectLst>
                  <a:outerShdw blurRad="9525" dist="25400" dir="14640000" algn="tl" rotWithShape="0">
                    <a:schemeClr val="bg1">
                      <a:alpha val="30000"/>
                    </a:schemeClr>
                  </a:outerShdw>
                </a:effectLst>
                <a:latin typeface="Myriad Pro" panose="020B0503030403020204" pitchFamily="34" charset="0"/>
              </a:rPr>
              <a:t>UML</a:t>
            </a:r>
            <a:r>
              <a:rPr lang="es-E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rPr>
              <a:t> define varios modelos para la representación de los sistemas que pueden verse y manipularse mediante un conjunto de diagramas diferentes:</a:t>
            </a:r>
          </a:p>
        </p:txBody>
      </p:sp>
    </p:spTree>
    <p:extLst>
      <p:ext uri="{BB962C8B-B14F-4D97-AF65-F5344CB8AC3E}">
        <p14:creationId xmlns:p14="http://schemas.microsoft.com/office/powerpoint/2010/main" val="306226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80A116-6AE6-431A-84DD-1E95CA75208D}"/>
              </a:ext>
            </a:extLst>
          </p:cNvPr>
          <p:cNvSpPr>
            <a:spLocks noGrp="1"/>
          </p:cNvSpPr>
          <p:nvPr>
            <p:ph type="ctrTitle"/>
          </p:nvPr>
        </p:nvSpPr>
        <p:spPr/>
        <p:txBody>
          <a:bodyPr/>
          <a:lstStyle/>
          <a:p>
            <a:r>
              <a:rPr lang="es-ES" dirty="0"/>
              <a:t>Casos de Uso</a:t>
            </a:r>
            <a:endParaRPr lang="en-US" dirty="0"/>
          </a:p>
        </p:txBody>
      </p:sp>
      <p:sp>
        <p:nvSpPr>
          <p:cNvPr id="6" name="Subtitle 5">
            <a:extLst>
              <a:ext uri="{FF2B5EF4-FFF2-40B4-BE49-F238E27FC236}">
                <a16:creationId xmlns:a16="http://schemas.microsoft.com/office/drawing/2014/main" id="{C9AF7932-35D3-45C6-B603-46A4F1B4A6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03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DBE2F-5036-41B3-960B-B88004FA6752}"/>
              </a:ext>
            </a:extLst>
          </p:cNvPr>
          <p:cNvSpPr>
            <a:spLocks noGrp="1"/>
          </p:cNvSpPr>
          <p:nvPr>
            <p:ph type="title"/>
          </p:nvPr>
        </p:nvSpPr>
        <p:spPr/>
        <p:txBody>
          <a:bodyPr>
            <a:normAutofit/>
          </a:bodyPr>
          <a:lstStyle/>
          <a:p>
            <a:r>
              <a:rPr lang="es-ES" dirty="0"/>
              <a:t>La vista de </a:t>
            </a:r>
            <a:r>
              <a:rPr lang="es-ES" b="1" dirty="0">
                <a:solidFill>
                  <a:srgbClr val="FFFF00"/>
                </a:solidFill>
              </a:rPr>
              <a:t>casos de uso </a:t>
            </a:r>
            <a:r>
              <a:rPr lang="es-ES" dirty="0"/>
              <a:t>captura la funcionalidad de un</a:t>
            </a:r>
            <a:br>
              <a:rPr lang="es-ES" dirty="0"/>
            </a:br>
            <a:r>
              <a:rPr lang="es-ES" dirty="0"/>
              <a:t>sistema, de un subsistema, o de una clase, tal como se</a:t>
            </a:r>
            <a:br>
              <a:rPr lang="es-ES" dirty="0"/>
            </a:br>
            <a:r>
              <a:rPr lang="es-ES" dirty="0"/>
              <a:t>muestra a un usuario exterior.</a:t>
            </a:r>
            <a:br>
              <a:rPr lang="es-ES" dirty="0"/>
            </a:br>
            <a:br>
              <a:rPr lang="es-ES" dirty="0"/>
            </a:br>
            <a:r>
              <a:rPr lang="es-ES" dirty="0"/>
              <a:t>Reparte la funcionalidad del sistema en transacciones</a:t>
            </a:r>
            <a:br>
              <a:rPr lang="es-ES" dirty="0"/>
            </a:br>
            <a:r>
              <a:rPr lang="es-ES" dirty="0"/>
              <a:t>significativas para los usuarios ideales de un sistema.</a:t>
            </a:r>
            <a:br>
              <a:rPr lang="es-ES" dirty="0"/>
            </a:br>
            <a:br>
              <a:rPr lang="es-ES" dirty="0"/>
            </a:br>
            <a:r>
              <a:rPr lang="es-ES" dirty="0"/>
              <a:t>Los usuarios del sistema se denominan </a:t>
            </a:r>
            <a:r>
              <a:rPr lang="es-ES" b="1" dirty="0">
                <a:solidFill>
                  <a:srgbClr val="FFFF00"/>
                </a:solidFill>
              </a:rPr>
              <a:t>actores</a:t>
            </a:r>
            <a:r>
              <a:rPr lang="es-ES" dirty="0"/>
              <a:t> y las</a:t>
            </a:r>
            <a:br>
              <a:rPr lang="es-ES" dirty="0"/>
            </a:br>
            <a:r>
              <a:rPr lang="es-ES" dirty="0"/>
              <a:t>particiones funcionales se conocen con el nombre de casos de uso.</a:t>
            </a:r>
            <a:endParaRPr lang="en-US" dirty="0"/>
          </a:p>
        </p:txBody>
      </p:sp>
    </p:spTree>
    <p:extLst>
      <p:ext uri="{BB962C8B-B14F-4D97-AF65-F5344CB8AC3E}">
        <p14:creationId xmlns:p14="http://schemas.microsoft.com/office/powerpoint/2010/main" val="8893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0F0B-2863-4B68-8C28-C646FAE60309}"/>
              </a:ext>
            </a:extLst>
          </p:cNvPr>
          <p:cNvSpPr>
            <a:spLocks noGrp="1"/>
          </p:cNvSpPr>
          <p:nvPr>
            <p:ph type="title"/>
          </p:nvPr>
        </p:nvSpPr>
        <p:spPr/>
        <p:txBody>
          <a:bodyPr/>
          <a:lstStyle/>
          <a:p>
            <a:r>
              <a:rPr lang="es-ES" dirty="0"/>
              <a:t>Los casos de uso son una técnica para la especificación de</a:t>
            </a:r>
            <a:br>
              <a:rPr lang="es-ES" dirty="0"/>
            </a:br>
            <a:r>
              <a:rPr lang="es-ES" b="1" dirty="0">
                <a:solidFill>
                  <a:srgbClr val="FFFF00"/>
                </a:solidFill>
              </a:rPr>
              <a:t>requisitos funcionales</a:t>
            </a:r>
            <a:r>
              <a:rPr lang="es-ES" dirty="0"/>
              <a:t>.</a:t>
            </a:r>
            <a:br>
              <a:rPr lang="es-ES" dirty="0"/>
            </a:br>
            <a:br>
              <a:rPr lang="es-ES" dirty="0"/>
            </a:br>
            <a:r>
              <a:rPr lang="es-ES" dirty="0"/>
              <a:t>Modela la funcionalidad del sistema tal como la perciben los agentes externos, denominados </a:t>
            </a:r>
            <a:r>
              <a:rPr lang="es-ES" b="1" dirty="0">
                <a:solidFill>
                  <a:srgbClr val="FFFF00"/>
                </a:solidFill>
              </a:rPr>
              <a:t>actores</a:t>
            </a:r>
            <a:r>
              <a:rPr lang="es-ES" dirty="0"/>
              <a:t>, que interactúan con el sistema desde un punto de vista particular.</a:t>
            </a:r>
            <a:endParaRPr lang="en-US" dirty="0"/>
          </a:p>
        </p:txBody>
      </p:sp>
    </p:spTree>
    <p:extLst>
      <p:ext uri="{BB962C8B-B14F-4D97-AF65-F5344CB8AC3E}">
        <p14:creationId xmlns:p14="http://schemas.microsoft.com/office/powerpoint/2010/main" val="638522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2F41"/>
      </a:dk2>
      <a:lt2>
        <a:srgbClr val="E4E8E2"/>
      </a:lt2>
      <a:accent1>
        <a:srgbClr val="A62DE3"/>
      </a:accent1>
      <a:accent2>
        <a:srgbClr val="643ED8"/>
      </a:accent2>
      <a:accent3>
        <a:srgbClr val="2D4CE3"/>
      </a:accent3>
      <a:accent4>
        <a:srgbClr val="1B86D1"/>
      </a:accent4>
      <a:accent5>
        <a:srgbClr val="24B5B4"/>
      </a:accent5>
      <a:accent6>
        <a:srgbClr val="18BB77"/>
      </a:accent6>
      <a:hlink>
        <a:srgbClr val="358EA0"/>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245</TotalTime>
  <Words>1265</Words>
  <Application>Microsoft Office PowerPoint</Application>
  <PresentationFormat>Widescreen</PresentationFormat>
  <Paragraphs>65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Calisto MT</vt:lpstr>
      <vt:lpstr>Myriad Pro</vt:lpstr>
      <vt:lpstr>Wingdings 2</vt:lpstr>
      <vt:lpstr>SlateVTI</vt:lpstr>
      <vt:lpstr>PowerPoint Presentation</vt:lpstr>
      <vt:lpstr>Una muy muy pequeña Introducción a UML</vt:lpstr>
      <vt:lpstr>CARACTERÍSTICAS</vt:lpstr>
      <vt:lpstr>Lo que no es</vt:lpstr>
      <vt:lpstr>Evolución</vt:lpstr>
      <vt:lpstr>DIAGRAMAS</vt:lpstr>
      <vt:lpstr>Casos de Uso</vt:lpstr>
      <vt:lpstr>La vista de casos de uso captura la funcionalidad de un sistema, de un subsistema, o de una clase, tal como se muestra a un usuario exterior.  Reparte la funcionalidad del sistema en transacciones significativas para los usuarios ideales de un sistema.  Los usuarios del sistema se denominan actores y las particiones funcionales se conocen con el nombre de casos de uso.</vt:lpstr>
      <vt:lpstr>Los casos de uso son una técnica para la especificación de requisitos funcionales.  Modela la funcionalidad del sistema tal como la perciben los agentes externos, denominados actores, que interactúan con el sistema desde un punto de vista particular.</vt:lpstr>
      <vt:lpstr>Sus componentes principales son:  Sujeto: sistema que se modela  Casos de uso: unidades funcionales completas  Actores: entidades externas que interactúan con el sistema  El sujeto se muestra como una caja negra que proporciona los casos de uso.  El modelo de casos de uso se representa mediante los diagramas de casos de uso. </vt:lpstr>
      <vt:lpstr>PowerPoint Presentation</vt:lpstr>
      <vt:lpstr>ACTORES  Un actor es un clasificador que modela un tipo de rol que juega una entidad que interacciona con el sujeto pero que es externa a él  • Un actor puede tener múltiples instancias físicas • Una instancia física de un actor puede jugar diferentes papeles  Los actores se comunican con el sujeto intercambiando mensajes (señales, llamadas o datos)</vt:lpstr>
      <vt:lpstr>Notación  • Se representan con el icono estándar de “stick man” o “monigote” con el nombre del actor (obligatorio) cerca del símbolo, normalmente se pone encima o debajo  • También se puede representar mediante un símbolo de clasificador con el estereotipo «actor»  • Los nombres de los actores suelen empezar por mayúscula  • Se pueden usar otros símbolos para representar tipos de actores, por ejemplo, para representar actores no humanos</vt:lpstr>
      <vt:lpstr>Tipos de Actores</vt:lpstr>
      <vt:lpstr>RELACIONES ENTRE ACTORES  Los actores sólo pueden tener asociaciones con casos de uso, subsistemas, componentes y clases.  Se pueden establecer relaciones de generalización entre actores:  • El actor general describirá el comportamiento de un rol más general • Los actores especializados heredan el comportamiento del actor general y lo extienden de alguna forma • Una instancia de un actor descendiente siempre se puede utilizar en aquellos casos en los que se espera una instancia del actor antecesor • Los actores pueden ser abstractos, en ese caso se representan con el nombre en cursiva</vt:lpstr>
      <vt:lpstr>PowerPoint Presentation</vt:lpstr>
      <vt:lpstr>CASOS DE USO  Un caso de uso se define como un conjunto de acciones realizadas por el sistema que dan lugar a un resultado observable  El caso de uso especifica un comportamiento que el sujeto puede realizar en colaboración con uno o más actores, pero sin hacer referencia a su estructura interna</vt:lpstr>
      <vt:lpstr>El caso de uso puede contener posibles variaciones de su comportamiento básico incluyendo manejo de errores y excepciones  Una instanciación de un caso de uso es un escenario que representa un uso particular del sistema (un camino)</vt:lpstr>
      <vt:lpstr>Características de los casos de uso:  • Un caso de uso se inicia por un actor  • Los casos de uso proporcionan valores a los actores  • La funcionalidad de un caso de uso debe ser completa  El comportamiento de un caso de uso se puede describir mediante interacciones, actividades, máquinas de estado ...</vt:lpstr>
      <vt:lpstr>Notación  • Elipse con el nombre del caso de uso dentro o debajo de ella.  </vt:lpstr>
      <vt:lpstr>RELACIONES DE LOS CASOS DE USO  Los casos de uso pueden tener asociaciones y dependencias:  Relación entre actores y casos de uso: Asociación</vt:lpstr>
      <vt:lpstr>Relaciones entre casos de uso  • Generalización: Un caso de uso también se puede especializar en uno o más casos de uso hijos  • Inclusión: Un caso de uso puede incorporar el comportamiento de otros casos de uso como fragmentos de su propio comportamiento  • Extensión: Un caso de uso también se puede definir como una extensión incremental de un caso de uso base</vt:lpstr>
      <vt:lpstr>NOTACIÓN</vt:lpstr>
      <vt:lpstr>REALIZACIÓN DE LOS CASOS DE USO  Las responsabilidades de realización de las acciones descritas en los casos de uso se asignan a objetos que colaboran e implementan la funcionalidad del caso de uso</vt:lpstr>
      <vt:lpstr>Principios para la realización de los casos de uso  Una colaboración realiza un caso de uso: solución dependiente de la implementación  • Contexto de la colaboración: relaciones entre clases y objetos • Interacción de la colaboración: interacciones entre ellos para alcanzar la funcionalidad deseada </vt:lpstr>
      <vt:lpstr>Para explicar una colaboración se requieren diagramas que muestren el contexto y la interacción entre los elementos que colaboran: diagramas de comunicación, de secuencia, de visión global de la interacción, de actividad y de máquina de estados</vt:lpstr>
      <vt:lpstr>Un caso de uso puede poseer diagramas que detallen su estructura interna: pueden enfatizar su estructura de tiempo de ejecución u otros elementos que surgen en la implementación del caso de uso (por ejemplo, un diagrama de máquina de estados)</vt:lpstr>
      <vt:lpstr>PowerPoint Presentation</vt:lpstr>
      <vt:lpstr>Cómo escribir casos de uso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Historias de Usuario</dc:title>
  <dc:creator>Eric Ross</dc:creator>
  <cp:lastModifiedBy>Eric Ross</cp:lastModifiedBy>
  <cp:revision>13</cp:revision>
  <dcterms:created xsi:type="dcterms:W3CDTF">2020-05-08T03:50:28Z</dcterms:created>
  <dcterms:modified xsi:type="dcterms:W3CDTF">2020-10-06T17:03:12Z</dcterms:modified>
</cp:coreProperties>
</file>