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BF43-7CDA-3F44-1CF8-F33469CF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9364F-C716-EF35-BD45-7DC624638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40DF-2D16-3698-1089-4BF1BB9F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E3FF-3E0B-0911-C480-4AF8023F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903C-15BB-70A7-A584-10D74EF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14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370F-D901-BCBA-9AC9-46FE6598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3A58D-C45C-07D8-0143-2E583C7D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2395-DACB-0526-3052-38471706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CAA5-1C6C-2015-A097-7F3F616F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C478-3F1F-DE11-E7E2-D6F4B0A7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32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E1157-FD50-F518-43E3-F8343879A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862BA-18C3-A2B1-0C8A-66857E2D9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77B8-3D14-1EC7-8FA9-2F32720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0B6D-F2A8-9C57-787C-62007E5D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2E79-E6E1-7922-C0B7-A74DC2FE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02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C87A-1005-864B-D6A0-6CC72FD6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C524-155C-0398-A8B7-1E875506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4DF0-50A5-EF6D-472A-F00183B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60D1-0B0F-E33B-6907-4F23D8D9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55B9-3D2E-F326-1501-1F6D145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032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1F4C-5F99-4619-A584-04EDC102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386F-3CDB-F9A4-B5C9-67835CB2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9C1A-15F3-632B-A22B-132D393C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9A96-82E1-EB01-1DF1-FDC4D3C4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2AED-A431-DD3E-07D7-81EB232E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82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044B-9402-35FC-0044-DC18C11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9A64-71F4-831C-938E-FF95E18C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F00C-F386-9AF3-6535-E4BFFF6A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0A040-2A27-5672-84C2-FB2C2E2C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EB72-F2CC-8B4C-900B-F0517F6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9CB7-CCF2-1490-5336-6E8A038E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9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3D46-1F10-709E-E2F3-4D3A0FCD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60DD2-E52B-47F2-399E-573FE544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08674-B66D-D76D-B38A-73B7E6E7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BEA3-EE45-72D7-89F9-C816AAE11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488C2-FC83-6CAD-6B6C-EA6656586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2E485-5C52-CCC3-88A3-7191F293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49AE-79C0-7491-4C54-A0D327FA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5A616-26C0-A7DB-4B0D-8E660C28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8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919-EDF7-DB9C-F6DC-A7522A92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7ED25-FF01-50DC-854E-B23FA0C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1F69-E9F0-AF88-1908-09D7425A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A129C-8768-AD31-29EA-F795B136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60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41DA-C577-E6AE-3D0A-D2CC599D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AF9E4-E3EA-771E-B9E6-82B2A299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B1CD-E07D-F972-5FD3-D95E9E1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5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4051-E275-9FF0-5936-B046EDC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F814-3023-534F-067F-4A125CEA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C7E8-197E-07BC-7F57-3C505C5A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4001-7EA0-89C9-FD41-E674CE3D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71CF-453E-1A57-C897-2BB7BC6C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E033-3FE7-07F0-7920-5AD3B374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46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EBE-E277-9509-9F10-96A5D94E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4185B-5BA1-6C98-9B40-E4AC90FBD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7138-3B70-A9F0-EB85-EAD754BE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95B7-6859-B77C-3879-E34A51A5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7F83-9FE4-E947-0390-B126F5BF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A334-5BE5-D331-7091-E8BD9898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61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7A077-8346-3BFF-5BAD-132AC490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FCBC-13F5-D7DC-649B-A3B37533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81E8-9B76-85B9-A330-1FADE5A0A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D221-D411-274F-A716-5D9C87002E86}" type="datetimeFigureOut">
              <a:rPr lang="es-ES_tradnl" smtClean="0"/>
              <a:t>11/6/23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07EA-EF7D-E84B-3209-BDB92479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E1D1-8EB5-700A-94DD-6C197CDB0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F77C-43DE-184F-9A3C-A623BE90309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238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A6A2-2338-45FE-9F77-727C4CD2C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Repaso de Interpretes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00F94-AF1D-A0F5-5040-96E78D38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Paul </a:t>
            </a:r>
            <a:r>
              <a:rPr lang="es-ES_tradnl" dirty="0" err="1"/>
              <a:t>Leger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61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3BC0-520F-96BA-3467-CF3BB72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AE (</a:t>
            </a:r>
            <a:r>
              <a:rPr lang="es-ES_tradnl" sz="4400" dirty="0" err="1"/>
              <a:t>Arithmetic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3A5D4E-82BA-A4F9-7372-73FBF23B0DAD}"/>
              </a:ext>
            </a:extLst>
          </p:cNvPr>
          <p:cNvSpPr/>
          <p:nvPr/>
        </p:nvSpPr>
        <p:spPr>
          <a:xfrm>
            <a:off x="370115" y="2906486"/>
            <a:ext cx="2830286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Programa concreto</a:t>
            </a:r>
            <a:br>
              <a:rPr lang="es-ES_tradnl" sz="2000" dirty="0"/>
            </a:br>
            <a:r>
              <a:rPr lang="es-ES_tradnl" sz="2000" dirty="0"/>
              <a:t>{+ 3 5}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6C54EB-72B6-1309-4E12-DD37EAE41873}"/>
              </a:ext>
            </a:extLst>
          </p:cNvPr>
          <p:cNvSpPr/>
          <p:nvPr/>
        </p:nvSpPr>
        <p:spPr>
          <a:xfrm>
            <a:off x="4582887" y="2906486"/>
            <a:ext cx="3091542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 err="1"/>
              <a:t>Abstract</a:t>
            </a:r>
            <a:r>
              <a:rPr lang="es-ES_tradnl" sz="2000" dirty="0"/>
              <a:t> </a:t>
            </a:r>
            <a:r>
              <a:rPr lang="es-ES_tradnl" sz="2000" dirty="0" err="1"/>
              <a:t>Syntax</a:t>
            </a:r>
            <a:r>
              <a:rPr lang="es-ES_tradnl" sz="2000" dirty="0"/>
              <a:t> </a:t>
            </a:r>
            <a:r>
              <a:rPr lang="es-ES_tradnl" sz="2000" dirty="0" err="1"/>
              <a:t>Tree</a:t>
            </a:r>
            <a:r>
              <a:rPr lang="es-ES_tradnl" sz="2000" dirty="0"/>
              <a:t> (AST)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</a:t>
            </a:r>
            <a:r>
              <a:rPr lang="es-ES_tradnl" sz="2000" dirty="0" err="1"/>
              <a:t>num</a:t>
            </a:r>
            <a:r>
              <a:rPr lang="es-ES_tradnl" sz="2000" dirty="0"/>
              <a:t> 3) (</a:t>
            </a:r>
            <a:r>
              <a:rPr lang="es-ES_tradnl" sz="2000" dirty="0" err="1"/>
              <a:t>num</a:t>
            </a:r>
            <a:r>
              <a:rPr lang="es-ES_tradnl" sz="2000" dirty="0"/>
              <a:t> 5))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B2CBB0-5542-3A08-A968-54D2107D3F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00401" y="3516086"/>
            <a:ext cx="13824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15283-C3CE-509B-566D-9E2A3923739A}"/>
              </a:ext>
            </a:extLst>
          </p:cNvPr>
          <p:cNvSpPr txBox="1"/>
          <p:nvPr/>
        </p:nvSpPr>
        <p:spPr>
          <a:xfrm>
            <a:off x="3447627" y="3146754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parser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C65989-8E2F-26DB-C288-D4C5E4EF2A15}"/>
              </a:ext>
            </a:extLst>
          </p:cNvPr>
          <p:cNvCxnSpPr>
            <a:cxnSpLocks/>
          </p:cNvCxnSpPr>
          <p:nvPr/>
        </p:nvCxnSpPr>
        <p:spPr>
          <a:xfrm>
            <a:off x="7674429" y="3516086"/>
            <a:ext cx="16655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7B128-4856-CFF7-06E8-93E3D063B2BF}"/>
              </a:ext>
            </a:extLst>
          </p:cNvPr>
          <p:cNvSpPr txBox="1"/>
          <p:nvPr/>
        </p:nvSpPr>
        <p:spPr>
          <a:xfrm>
            <a:off x="7826829" y="3146754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interprete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FCAE9-6921-B9B2-0B93-B45182CA1A5B}"/>
              </a:ext>
            </a:extLst>
          </p:cNvPr>
          <p:cNvSpPr/>
          <p:nvPr/>
        </p:nvSpPr>
        <p:spPr>
          <a:xfrm>
            <a:off x="9372600" y="3081839"/>
            <a:ext cx="1981200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5106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3BC0-520F-96BA-3467-CF3BB72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WAE (</a:t>
            </a:r>
            <a:r>
              <a:rPr lang="es-ES_tradnl" dirty="0" err="1"/>
              <a:t>With</a:t>
            </a:r>
            <a:r>
              <a:rPr lang="es-ES_tradnl" dirty="0"/>
              <a:t> &amp; </a:t>
            </a:r>
            <a:r>
              <a:rPr lang="es-ES_tradnl" sz="4400" dirty="0" err="1"/>
              <a:t>Arithmetic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3A5D4E-82BA-A4F9-7372-73FBF23B0DAD}"/>
              </a:ext>
            </a:extLst>
          </p:cNvPr>
          <p:cNvSpPr/>
          <p:nvPr/>
        </p:nvSpPr>
        <p:spPr>
          <a:xfrm>
            <a:off x="325670" y="2917371"/>
            <a:ext cx="2830286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Programa concreto</a:t>
            </a:r>
            <a:br>
              <a:rPr lang="es-ES_tradnl" sz="2000" dirty="0"/>
            </a:br>
            <a:r>
              <a:rPr lang="es-ES_tradnl" sz="2000" dirty="0"/>
              <a:t>{+ 1 {</a:t>
            </a:r>
            <a:r>
              <a:rPr lang="es-ES_tradnl" sz="2000" dirty="0" err="1"/>
              <a:t>with</a:t>
            </a:r>
            <a:r>
              <a:rPr lang="es-ES_tradnl" sz="2000" dirty="0"/>
              <a:t> {x 2} {+ x 5}}}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6C54EB-72B6-1309-4E12-DD37EAE41873}"/>
              </a:ext>
            </a:extLst>
          </p:cNvPr>
          <p:cNvSpPr/>
          <p:nvPr/>
        </p:nvSpPr>
        <p:spPr>
          <a:xfrm>
            <a:off x="4538442" y="2917371"/>
            <a:ext cx="3243942" cy="1219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AST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</a:t>
            </a:r>
            <a:r>
              <a:rPr lang="es-ES_tradnl" sz="2000" dirty="0" err="1"/>
              <a:t>num</a:t>
            </a:r>
            <a:r>
              <a:rPr lang="es-ES_tradnl" sz="2000" dirty="0"/>
              <a:t> 1) (</a:t>
            </a:r>
            <a:r>
              <a:rPr lang="es-ES_tradnl" sz="2000" dirty="0" err="1"/>
              <a:t>with</a:t>
            </a:r>
            <a:r>
              <a:rPr lang="es-ES_tradnl" sz="2000" dirty="0"/>
              <a:t> ‘x 2  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(id ‘x) (</a:t>
            </a:r>
            <a:r>
              <a:rPr lang="es-ES_tradnl" sz="2000" dirty="0" err="1"/>
              <a:t>num</a:t>
            </a:r>
            <a:r>
              <a:rPr lang="es-ES_tradnl" sz="2000" dirty="0"/>
              <a:t> 5))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B2CBB0-5542-3A08-A968-54D2107D3F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55956" y="3526968"/>
            <a:ext cx="1382486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15283-C3CE-509B-566D-9E2A3923739A}"/>
              </a:ext>
            </a:extLst>
          </p:cNvPr>
          <p:cNvSpPr txBox="1"/>
          <p:nvPr/>
        </p:nvSpPr>
        <p:spPr>
          <a:xfrm>
            <a:off x="3403182" y="3157639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parser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C65989-8E2F-26DB-C288-D4C5E4EF2A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82384" y="3526968"/>
            <a:ext cx="1513115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7B128-4856-CFF7-06E8-93E3D063B2BF}"/>
              </a:ext>
            </a:extLst>
          </p:cNvPr>
          <p:cNvSpPr txBox="1"/>
          <p:nvPr/>
        </p:nvSpPr>
        <p:spPr>
          <a:xfrm>
            <a:off x="7990115" y="3157639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interprete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FCAE9-6921-B9B2-0B93-B45182CA1A5B}"/>
              </a:ext>
            </a:extLst>
          </p:cNvPr>
          <p:cNvSpPr/>
          <p:nvPr/>
        </p:nvSpPr>
        <p:spPr>
          <a:xfrm>
            <a:off x="9328155" y="3092724"/>
            <a:ext cx="1981200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8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142D983-464A-A9A3-905E-09182F13D5D5}"/>
              </a:ext>
            </a:extLst>
          </p:cNvPr>
          <p:cNvSpPr/>
          <p:nvPr/>
        </p:nvSpPr>
        <p:spPr>
          <a:xfrm>
            <a:off x="7903028" y="4136565"/>
            <a:ext cx="1872344" cy="980110"/>
          </a:xfrm>
          <a:prstGeom prst="wedgeRoundRectCallout">
            <a:avLst>
              <a:gd name="adj1" fmla="val -10369"/>
              <a:gd name="adj2" fmla="val -1054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Subsitución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/>
              <a:t>‘x -&gt;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39E9D8-9913-C8A8-C75A-6B16BD539104}"/>
              </a:ext>
            </a:extLst>
          </p:cNvPr>
          <p:cNvSpPr/>
          <p:nvPr/>
        </p:nvSpPr>
        <p:spPr>
          <a:xfrm>
            <a:off x="6324600" y="5114055"/>
            <a:ext cx="5029200" cy="982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Recordar cuándo es posible sustituir:</a:t>
            </a:r>
            <a:br>
              <a:rPr lang="es-ES_tradnl" dirty="0"/>
            </a:br>
            <a:r>
              <a:rPr lang="es-ES_tradnl" i="1" dirty="0" err="1"/>
              <a:t>Binding</a:t>
            </a:r>
            <a:r>
              <a:rPr lang="es-ES_tradnl" i="1" dirty="0"/>
              <a:t> </a:t>
            </a:r>
            <a:r>
              <a:rPr lang="es-ES_tradnl" i="1" dirty="0" err="1"/>
              <a:t>Instances</a:t>
            </a:r>
            <a:r>
              <a:rPr lang="es-ES_tradnl" i="1" dirty="0"/>
              <a:t>, </a:t>
            </a:r>
            <a:r>
              <a:rPr lang="es-ES_tradnl" i="1" dirty="0" err="1"/>
              <a:t>Bound</a:t>
            </a:r>
            <a:r>
              <a:rPr lang="es-ES_tradnl" i="1" dirty="0"/>
              <a:t> </a:t>
            </a:r>
            <a:r>
              <a:rPr lang="es-ES_tradnl" i="1" dirty="0" err="1"/>
              <a:t>Instance</a:t>
            </a:r>
            <a:r>
              <a:rPr lang="es-ES_tradnl" i="1" dirty="0"/>
              <a:t>, </a:t>
            </a:r>
            <a:r>
              <a:rPr lang="es-ES_tradnl" i="1" dirty="0" err="1"/>
              <a:t>Scope</a:t>
            </a:r>
            <a:r>
              <a:rPr lang="es-ES_tradnl" i="1" dirty="0"/>
              <a:t>, y Free </a:t>
            </a:r>
            <a:r>
              <a:rPr lang="es-ES_tradnl" i="1" dirty="0" err="1"/>
              <a:t>Instance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8966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3BC0-520F-96BA-3467-CF3BB72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WAE (</a:t>
            </a:r>
            <a:r>
              <a:rPr lang="es-ES_tradnl" dirty="0" err="1"/>
              <a:t>With</a:t>
            </a:r>
            <a:r>
              <a:rPr lang="es-ES_tradnl" dirty="0"/>
              <a:t> &amp; </a:t>
            </a:r>
            <a:r>
              <a:rPr lang="es-ES_tradnl" sz="4400" dirty="0" err="1"/>
              <a:t>Arithmetic</a:t>
            </a:r>
            <a:r>
              <a:rPr lang="es-ES_tradnl" dirty="0"/>
              <a:t> </a:t>
            </a:r>
            <a:r>
              <a:rPr lang="es-ES_tradnl" dirty="0" err="1"/>
              <a:t>Expression</a:t>
            </a:r>
            <a:r>
              <a:rPr lang="es-ES_tradnl" dirty="0"/>
              <a:t>)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Env</a:t>
            </a:r>
            <a:endParaRPr lang="es-ES_trad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3A5D4E-82BA-A4F9-7372-73FBF23B0DAD}"/>
              </a:ext>
            </a:extLst>
          </p:cNvPr>
          <p:cNvSpPr/>
          <p:nvPr/>
        </p:nvSpPr>
        <p:spPr>
          <a:xfrm>
            <a:off x="325670" y="2917371"/>
            <a:ext cx="2830286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Programa concreto</a:t>
            </a:r>
            <a:br>
              <a:rPr lang="es-ES_tradnl" sz="2000" dirty="0"/>
            </a:br>
            <a:r>
              <a:rPr lang="es-ES_tradnl" sz="2000" dirty="0"/>
              <a:t>{+ 1 {</a:t>
            </a:r>
            <a:r>
              <a:rPr lang="es-ES_tradnl" sz="2000" dirty="0" err="1"/>
              <a:t>with</a:t>
            </a:r>
            <a:r>
              <a:rPr lang="es-ES_tradnl" sz="2000" dirty="0"/>
              <a:t> {x 2} {+ x 5}}}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6C54EB-72B6-1309-4E12-DD37EAE41873}"/>
              </a:ext>
            </a:extLst>
          </p:cNvPr>
          <p:cNvSpPr/>
          <p:nvPr/>
        </p:nvSpPr>
        <p:spPr>
          <a:xfrm>
            <a:off x="4538442" y="2917371"/>
            <a:ext cx="3243942" cy="1219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AST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</a:t>
            </a:r>
            <a:r>
              <a:rPr lang="es-ES_tradnl" sz="2000" dirty="0" err="1"/>
              <a:t>num</a:t>
            </a:r>
            <a:r>
              <a:rPr lang="es-ES_tradnl" sz="2000" dirty="0"/>
              <a:t> 1) (</a:t>
            </a:r>
            <a:r>
              <a:rPr lang="es-ES_tradnl" sz="2000" dirty="0" err="1"/>
              <a:t>with</a:t>
            </a:r>
            <a:r>
              <a:rPr lang="es-ES_tradnl" sz="2000" dirty="0"/>
              <a:t> ‘x 2  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(id ‘x) (</a:t>
            </a:r>
            <a:r>
              <a:rPr lang="es-ES_tradnl" sz="2000" dirty="0" err="1"/>
              <a:t>num</a:t>
            </a:r>
            <a:r>
              <a:rPr lang="es-ES_tradnl" sz="2000" dirty="0"/>
              <a:t> 5))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B2CBB0-5542-3A08-A968-54D2107D3F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55956" y="3526968"/>
            <a:ext cx="1382486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15283-C3CE-509B-566D-9E2A3923739A}"/>
              </a:ext>
            </a:extLst>
          </p:cNvPr>
          <p:cNvSpPr txBox="1"/>
          <p:nvPr/>
        </p:nvSpPr>
        <p:spPr>
          <a:xfrm>
            <a:off x="3403182" y="3157639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parser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C65989-8E2F-26DB-C288-D4C5E4EF2A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82384" y="3526968"/>
            <a:ext cx="1513115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7B128-4856-CFF7-06E8-93E3D063B2BF}"/>
              </a:ext>
            </a:extLst>
          </p:cNvPr>
          <p:cNvSpPr txBox="1"/>
          <p:nvPr/>
        </p:nvSpPr>
        <p:spPr>
          <a:xfrm>
            <a:off x="7990115" y="3157639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interprete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FCAE9-6921-B9B2-0B93-B45182CA1A5B}"/>
              </a:ext>
            </a:extLst>
          </p:cNvPr>
          <p:cNvSpPr/>
          <p:nvPr/>
        </p:nvSpPr>
        <p:spPr>
          <a:xfrm>
            <a:off x="9328155" y="3092724"/>
            <a:ext cx="1981200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8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142D983-464A-A9A3-905E-09182F13D5D5}"/>
              </a:ext>
            </a:extLst>
          </p:cNvPr>
          <p:cNvSpPr/>
          <p:nvPr/>
        </p:nvSpPr>
        <p:spPr>
          <a:xfrm>
            <a:off x="7903028" y="4136565"/>
            <a:ext cx="1872344" cy="980110"/>
          </a:xfrm>
          <a:prstGeom prst="wedgeRoundRectCallout">
            <a:avLst>
              <a:gd name="adj1" fmla="val -10369"/>
              <a:gd name="adj2" fmla="val -1054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Env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/>
              <a:t>(x , 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39E9D8-9913-C8A8-C75A-6B16BD539104}"/>
              </a:ext>
            </a:extLst>
          </p:cNvPr>
          <p:cNvSpPr/>
          <p:nvPr/>
        </p:nvSpPr>
        <p:spPr>
          <a:xfrm>
            <a:off x="5551714" y="5112348"/>
            <a:ext cx="6379029" cy="982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Recordar cuándo que el </a:t>
            </a:r>
            <a:r>
              <a:rPr lang="es-ES_tradnl" dirty="0" err="1"/>
              <a:t>environemt</a:t>
            </a:r>
            <a:r>
              <a:rPr lang="es-ES_tradnl" dirty="0"/>
              <a:t> debe seguir estos conceptos:</a:t>
            </a:r>
            <a:br>
              <a:rPr lang="es-ES_tradnl" dirty="0"/>
            </a:br>
            <a:r>
              <a:rPr lang="es-ES_tradnl" i="1" dirty="0" err="1"/>
              <a:t>Binding</a:t>
            </a:r>
            <a:r>
              <a:rPr lang="es-ES_tradnl" i="1" dirty="0"/>
              <a:t> </a:t>
            </a:r>
            <a:r>
              <a:rPr lang="es-ES_tradnl" i="1" dirty="0" err="1"/>
              <a:t>Instances</a:t>
            </a:r>
            <a:r>
              <a:rPr lang="es-ES_tradnl" i="1" dirty="0"/>
              <a:t>, </a:t>
            </a:r>
            <a:r>
              <a:rPr lang="es-ES_tradnl" i="1" dirty="0" err="1"/>
              <a:t>Bound</a:t>
            </a:r>
            <a:r>
              <a:rPr lang="es-ES_tradnl" i="1" dirty="0"/>
              <a:t> </a:t>
            </a:r>
            <a:r>
              <a:rPr lang="es-ES_tradnl" i="1" dirty="0" err="1"/>
              <a:t>Instance</a:t>
            </a:r>
            <a:r>
              <a:rPr lang="es-ES_tradnl" i="1" dirty="0"/>
              <a:t>, </a:t>
            </a:r>
            <a:r>
              <a:rPr lang="es-ES_tradnl" i="1" dirty="0" err="1"/>
              <a:t>Scope</a:t>
            </a:r>
            <a:r>
              <a:rPr lang="es-ES_tradnl" i="1" dirty="0"/>
              <a:t>, y Free </a:t>
            </a:r>
            <a:r>
              <a:rPr lang="es-ES_tradnl" i="1" dirty="0" err="1"/>
              <a:t>Instance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768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3BC0-520F-96BA-3467-CF3BB7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5" y="141090"/>
            <a:ext cx="10515600" cy="793456"/>
          </a:xfrm>
        </p:spPr>
        <p:txBody>
          <a:bodyPr>
            <a:normAutofit fontScale="90000"/>
          </a:bodyPr>
          <a:lstStyle/>
          <a:p>
            <a:r>
              <a:rPr lang="es-ES_tradnl" sz="4000" dirty="0"/>
              <a:t>F1WAE (</a:t>
            </a:r>
            <a:r>
              <a:rPr lang="es-ES_tradnl" sz="4000" dirty="0" err="1"/>
              <a:t>First</a:t>
            </a:r>
            <a:r>
              <a:rPr lang="es-ES_tradnl" sz="4000" dirty="0"/>
              <a:t> </a:t>
            </a:r>
            <a:r>
              <a:rPr lang="es-ES_tradnl" sz="4000" dirty="0" err="1"/>
              <a:t>Order</a:t>
            </a:r>
            <a:r>
              <a:rPr lang="es-ES_tradnl" sz="4000" dirty="0"/>
              <a:t> &amp; </a:t>
            </a:r>
            <a:r>
              <a:rPr lang="es-ES_tradnl" sz="4000" dirty="0" err="1"/>
              <a:t>With</a:t>
            </a:r>
            <a:r>
              <a:rPr lang="es-ES_tradnl" sz="4000" dirty="0"/>
              <a:t> &amp; </a:t>
            </a:r>
            <a:r>
              <a:rPr lang="es-ES_tradnl" sz="4000" dirty="0" err="1"/>
              <a:t>Arithmetic</a:t>
            </a:r>
            <a:r>
              <a:rPr lang="es-ES_tradnl" sz="4000" dirty="0"/>
              <a:t> </a:t>
            </a:r>
            <a:r>
              <a:rPr lang="es-ES_tradnl" sz="4000" dirty="0" err="1"/>
              <a:t>Expression</a:t>
            </a:r>
            <a:r>
              <a:rPr lang="es-ES_tradnl" sz="4000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3A5D4E-82BA-A4F9-7372-73FBF23B0DAD}"/>
              </a:ext>
            </a:extLst>
          </p:cNvPr>
          <p:cNvSpPr/>
          <p:nvPr/>
        </p:nvSpPr>
        <p:spPr>
          <a:xfrm>
            <a:off x="358327" y="3429000"/>
            <a:ext cx="2830286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Programa concreto</a:t>
            </a:r>
            <a:br>
              <a:rPr lang="es-ES_tradnl" sz="2000" dirty="0"/>
            </a:br>
            <a:r>
              <a:rPr lang="es-ES_tradnl" sz="2000" dirty="0"/>
              <a:t>{+ 1 {</a:t>
            </a:r>
            <a:r>
              <a:rPr lang="es-ES_tradnl" sz="2000" dirty="0" err="1"/>
              <a:t>with</a:t>
            </a:r>
            <a:r>
              <a:rPr lang="es-ES_tradnl" sz="2000" dirty="0"/>
              <a:t> {x 2} {+ x 5}}}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6C54EB-72B6-1309-4E12-DD37EAE41873}"/>
              </a:ext>
            </a:extLst>
          </p:cNvPr>
          <p:cNvSpPr/>
          <p:nvPr/>
        </p:nvSpPr>
        <p:spPr>
          <a:xfrm>
            <a:off x="4571099" y="3429000"/>
            <a:ext cx="3243942" cy="1219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AST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</a:t>
            </a:r>
            <a:r>
              <a:rPr lang="es-ES_tradnl" sz="2000" dirty="0" err="1"/>
              <a:t>num</a:t>
            </a:r>
            <a:r>
              <a:rPr lang="es-ES_tradnl" sz="2000" dirty="0"/>
              <a:t> 1) (</a:t>
            </a:r>
            <a:r>
              <a:rPr lang="es-ES_tradnl" sz="2000" dirty="0" err="1"/>
              <a:t>with</a:t>
            </a:r>
            <a:r>
              <a:rPr lang="es-ES_tradnl" sz="2000" dirty="0"/>
              <a:t> ‘x 2  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(id ‘x) (</a:t>
            </a:r>
            <a:r>
              <a:rPr lang="es-ES_tradnl" sz="2000" dirty="0" err="1"/>
              <a:t>num</a:t>
            </a:r>
            <a:r>
              <a:rPr lang="es-ES_tradnl" sz="2000" dirty="0"/>
              <a:t> 5))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B2CBB0-5542-3A08-A968-54D2107D3F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88613" y="4038597"/>
            <a:ext cx="1382486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15283-C3CE-509B-566D-9E2A3923739A}"/>
              </a:ext>
            </a:extLst>
          </p:cNvPr>
          <p:cNvSpPr txBox="1"/>
          <p:nvPr/>
        </p:nvSpPr>
        <p:spPr>
          <a:xfrm>
            <a:off x="3435839" y="3669268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parser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C65989-8E2F-26DB-C288-D4C5E4EF2A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15041" y="4038597"/>
            <a:ext cx="1513115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7B128-4856-CFF7-06E8-93E3D063B2BF}"/>
              </a:ext>
            </a:extLst>
          </p:cNvPr>
          <p:cNvSpPr txBox="1"/>
          <p:nvPr/>
        </p:nvSpPr>
        <p:spPr>
          <a:xfrm>
            <a:off x="8022772" y="3669268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interprete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FCAE9-6921-B9B2-0B93-B45182CA1A5B}"/>
              </a:ext>
            </a:extLst>
          </p:cNvPr>
          <p:cNvSpPr/>
          <p:nvPr/>
        </p:nvSpPr>
        <p:spPr>
          <a:xfrm>
            <a:off x="9360812" y="3604353"/>
            <a:ext cx="1981200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8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142D983-464A-A9A3-905E-09182F13D5D5}"/>
              </a:ext>
            </a:extLst>
          </p:cNvPr>
          <p:cNvSpPr/>
          <p:nvPr/>
        </p:nvSpPr>
        <p:spPr>
          <a:xfrm>
            <a:off x="7935685" y="4648194"/>
            <a:ext cx="1872344" cy="980110"/>
          </a:xfrm>
          <a:prstGeom prst="wedgeRoundRectCallout">
            <a:avLst>
              <a:gd name="adj1" fmla="val -10369"/>
              <a:gd name="adj2" fmla="val -1054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Subsitución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/>
              <a:t>‘x -&gt;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39E9D8-9913-C8A8-C75A-6B16BD539104}"/>
              </a:ext>
            </a:extLst>
          </p:cNvPr>
          <p:cNvSpPr/>
          <p:nvPr/>
        </p:nvSpPr>
        <p:spPr>
          <a:xfrm>
            <a:off x="6357257" y="5625684"/>
            <a:ext cx="5029200" cy="982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Recordar cuándo es posible sustituir:</a:t>
            </a:r>
            <a:br>
              <a:rPr lang="es-ES_tradnl" dirty="0"/>
            </a:br>
            <a:r>
              <a:rPr lang="es-ES_tradnl" i="1" dirty="0" err="1"/>
              <a:t>Binding</a:t>
            </a:r>
            <a:r>
              <a:rPr lang="es-ES_tradnl" i="1" dirty="0"/>
              <a:t> </a:t>
            </a:r>
            <a:r>
              <a:rPr lang="es-ES_tradnl" i="1" dirty="0" err="1"/>
              <a:t>Instances</a:t>
            </a:r>
            <a:r>
              <a:rPr lang="es-ES_tradnl" i="1" dirty="0"/>
              <a:t>, </a:t>
            </a:r>
            <a:r>
              <a:rPr lang="es-ES_tradnl" i="1" dirty="0" err="1"/>
              <a:t>Bound</a:t>
            </a:r>
            <a:r>
              <a:rPr lang="es-ES_tradnl" i="1" dirty="0"/>
              <a:t> </a:t>
            </a:r>
            <a:r>
              <a:rPr lang="es-ES_tradnl" i="1" dirty="0" err="1"/>
              <a:t>Instance</a:t>
            </a:r>
            <a:r>
              <a:rPr lang="es-ES_tradnl" i="1" dirty="0"/>
              <a:t>, </a:t>
            </a:r>
            <a:r>
              <a:rPr lang="es-ES_tradnl" i="1" dirty="0" err="1"/>
              <a:t>Scope</a:t>
            </a:r>
            <a:r>
              <a:rPr lang="es-ES_tradnl" i="1" dirty="0"/>
              <a:t>, y Free </a:t>
            </a:r>
            <a:r>
              <a:rPr lang="es-ES_tradnl" i="1" dirty="0" err="1"/>
              <a:t>Instance</a:t>
            </a:r>
            <a:endParaRPr lang="es-ES_tradnl" i="1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50FB99B-10E4-E8EF-DFD0-CF9D69A59B3F}"/>
              </a:ext>
            </a:extLst>
          </p:cNvPr>
          <p:cNvSpPr/>
          <p:nvPr/>
        </p:nvSpPr>
        <p:spPr>
          <a:xfrm>
            <a:off x="6357257" y="1862541"/>
            <a:ext cx="4310743" cy="980110"/>
          </a:xfrm>
          <a:prstGeom prst="wedgeRoundRectCallout">
            <a:avLst>
              <a:gd name="adj1" fmla="val 5288"/>
              <a:gd name="adj2" fmla="val 13113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Lista de funciones:</a:t>
            </a:r>
            <a:br>
              <a:rPr lang="es-ES_tradnl" dirty="0"/>
            </a:br>
            <a:r>
              <a:rPr lang="es-ES_tradnl" i="1" dirty="0"/>
              <a:t>((name1, </a:t>
            </a:r>
            <a:r>
              <a:rPr lang="es-ES_tradnl" i="1" dirty="0" err="1"/>
              <a:t>parameter</a:t>
            </a:r>
            <a:r>
              <a:rPr lang="es-ES_tradnl" i="1" dirty="0"/>
              <a:t>, </a:t>
            </a:r>
            <a:r>
              <a:rPr lang="es-ES_tradnl" i="1" dirty="0" err="1"/>
              <a:t>body</a:t>
            </a:r>
            <a:r>
              <a:rPr lang="es-ES_tradnl" i="1" dirty="0"/>
              <a:t>) </a:t>
            </a:r>
            <a:br>
              <a:rPr lang="es-ES_tradnl" i="1" dirty="0"/>
            </a:br>
            <a:r>
              <a:rPr lang="es-ES_tradnl" i="1" dirty="0"/>
              <a:t>(name2, </a:t>
            </a:r>
            <a:r>
              <a:rPr lang="es-ES_tradnl" i="1" dirty="0" err="1"/>
              <a:t>parameter</a:t>
            </a:r>
            <a:r>
              <a:rPr lang="es-ES_tradnl" i="1" dirty="0"/>
              <a:t>, </a:t>
            </a:r>
            <a:r>
              <a:rPr lang="es-ES_tradnl" i="1" dirty="0" err="1"/>
              <a:t>body</a:t>
            </a:r>
            <a:r>
              <a:rPr lang="es-ES_tradnl" i="1" dirty="0"/>
              <a:t>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87A75B-CB93-35DE-564C-A12385B8AF66}"/>
              </a:ext>
            </a:extLst>
          </p:cNvPr>
          <p:cNvSpPr/>
          <p:nvPr/>
        </p:nvSpPr>
        <p:spPr>
          <a:xfrm>
            <a:off x="5561698" y="1098170"/>
            <a:ext cx="5747657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Recordar: toda función debe tener un nombre para buscarla en esta lista de funciones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0740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3BC0-520F-96BA-3467-CF3BB7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5" y="141089"/>
            <a:ext cx="10515600" cy="957069"/>
          </a:xfrm>
        </p:spPr>
        <p:txBody>
          <a:bodyPr>
            <a:normAutofit fontScale="90000"/>
          </a:bodyPr>
          <a:lstStyle/>
          <a:p>
            <a:r>
              <a:rPr lang="es-ES_tradnl" sz="4000" dirty="0"/>
              <a:t>F1WAE (</a:t>
            </a:r>
            <a:r>
              <a:rPr lang="es-ES_tradnl" sz="4000" dirty="0" err="1"/>
              <a:t>First</a:t>
            </a:r>
            <a:r>
              <a:rPr lang="es-ES_tradnl" sz="4000" dirty="0"/>
              <a:t> </a:t>
            </a:r>
            <a:r>
              <a:rPr lang="es-ES_tradnl" sz="4000" dirty="0" err="1"/>
              <a:t>Order</a:t>
            </a:r>
            <a:r>
              <a:rPr lang="es-ES_tradnl" sz="4000" dirty="0"/>
              <a:t> &amp; </a:t>
            </a:r>
            <a:r>
              <a:rPr lang="es-ES_tradnl" sz="4000" dirty="0" err="1"/>
              <a:t>With</a:t>
            </a:r>
            <a:r>
              <a:rPr lang="es-ES_tradnl" sz="4000" dirty="0"/>
              <a:t> &amp; </a:t>
            </a:r>
            <a:r>
              <a:rPr lang="es-ES_tradnl" sz="4000" dirty="0" err="1"/>
              <a:t>Arithmetic</a:t>
            </a:r>
            <a:r>
              <a:rPr lang="es-ES_tradnl" sz="4000" dirty="0"/>
              <a:t> </a:t>
            </a:r>
            <a:r>
              <a:rPr lang="es-ES_tradnl" sz="4000" dirty="0" err="1"/>
              <a:t>Expression</a:t>
            </a:r>
            <a:r>
              <a:rPr lang="es-ES_tradnl" sz="4000" dirty="0"/>
              <a:t>) </a:t>
            </a:r>
            <a:r>
              <a:rPr lang="es-ES_tradnl" sz="4000" dirty="0" err="1"/>
              <a:t>with</a:t>
            </a:r>
            <a:r>
              <a:rPr lang="es-ES_tradnl" sz="4000" dirty="0"/>
              <a:t> </a:t>
            </a:r>
            <a:r>
              <a:rPr lang="es-ES_tradnl" sz="4000" dirty="0" err="1"/>
              <a:t>Environment</a:t>
            </a:r>
            <a:endParaRPr lang="es-ES_tradnl" sz="4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3A5D4E-82BA-A4F9-7372-73FBF23B0DAD}"/>
              </a:ext>
            </a:extLst>
          </p:cNvPr>
          <p:cNvSpPr/>
          <p:nvPr/>
        </p:nvSpPr>
        <p:spPr>
          <a:xfrm>
            <a:off x="358327" y="3429000"/>
            <a:ext cx="2830286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Programa concreto</a:t>
            </a:r>
            <a:br>
              <a:rPr lang="es-ES_tradnl" sz="2000" dirty="0"/>
            </a:br>
            <a:r>
              <a:rPr lang="es-ES_tradnl" sz="2000" dirty="0"/>
              <a:t>{+ 1 {</a:t>
            </a:r>
            <a:r>
              <a:rPr lang="es-ES_tradnl" sz="2000" dirty="0" err="1"/>
              <a:t>with</a:t>
            </a:r>
            <a:r>
              <a:rPr lang="es-ES_tradnl" sz="2000" dirty="0"/>
              <a:t> {x 2} {+ x 5}}}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6C54EB-72B6-1309-4E12-DD37EAE41873}"/>
              </a:ext>
            </a:extLst>
          </p:cNvPr>
          <p:cNvSpPr/>
          <p:nvPr/>
        </p:nvSpPr>
        <p:spPr>
          <a:xfrm>
            <a:off x="4571099" y="3429000"/>
            <a:ext cx="3243942" cy="1219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AST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</a:t>
            </a:r>
            <a:r>
              <a:rPr lang="es-ES_tradnl" sz="2000" dirty="0" err="1"/>
              <a:t>num</a:t>
            </a:r>
            <a:r>
              <a:rPr lang="es-ES_tradnl" sz="2000" dirty="0"/>
              <a:t> 1) (</a:t>
            </a:r>
            <a:r>
              <a:rPr lang="es-ES_tradnl" sz="2000" dirty="0" err="1"/>
              <a:t>with</a:t>
            </a:r>
            <a:r>
              <a:rPr lang="es-ES_tradnl" sz="2000" dirty="0"/>
              <a:t> ‘x 2  </a:t>
            </a:r>
            <a:br>
              <a:rPr lang="es-ES_tradnl" sz="2000" dirty="0"/>
            </a:br>
            <a:r>
              <a:rPr lang="es-ES_tradnl" sz="2000" dirty="0"/>
              <a:t>(</a:t>
            </a:r>
            <a:r>
              <a:rPr lang="es-ES_tradnl" sz="2000" dirty="0" err="1"/>
              <a:t>add</a:t>
            </a:r>
            <a:r>
              <a:rPr lang="es-ES_tradnl" sz="2000" dirty="0"/>
              <a:t> (id ‘x) (</a:t>
            </a:r>
            <a:r>
              <a:rPr lang="es-ES_tradnl" sz="2000" dirty="0" err="1"/>
              <a:t>num</a:t>
            </a:r>
            <a:r>
              <a:rPr lang="es-ES_tradnl" sz="2000" dirty="0"/>
              <a:t> 5))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B2CBB0-5542-3A08-A968-54D2107D3F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88613" y="4038597"/>
            <a:ext cx="1382486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15283-C3CE-509B-566D-9E2A3923739A}"/>
              </a:ext>
            </a:extLst>
          </p:cNvPr>
          <p:cNvSpPr txBox="1"/>
          <p:nvPr/>
        </p:nvSpPr>
        <p:spPr>
          <a:xfrm>
            <a:off x="3435839" y="3669268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parser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C65989-8E2F-26DB-C288-D4C5E4EF2A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15041" y="4038597"/>
            <a:ext cx="1513115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7B128-4856-CFF7-06E8-93E3D063B2BF}"/>
              </a:ext>
            </a:extLst>
          </p:cNvPr>
          <p:cNvSpPr txBox="1"/>
          <p:nvPr/>
        </p:nvSpPr>
        <p:spPr>
          <a:xfrm>
            <a:off x="8022772" y="3669268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interprete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FCAE9-6921-B9B2-0B93-B45182CA1A5B}"/>
              </a:ext>
            </a:extLst>
          </p:cNvPr>
          <p:cNvSpPr/>
          <p:nvPr/>
        </p:nvSpPr>
        <p:spPr>
          <a:xfrm>
            <a:off x="9360812" y="3604353"/>
            <a:ext cx="1981200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8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50FB99B-10E4-E8EF-DFD0-CF9D69A59B3F}"/>
              </a:ext>
            </a:extLst>
          </p:cNvPr>
          <p:cNvSpPr/>
          <p:nvPr/>
        </p:nvSpPr>
        <p:spPr>
          <a:xfrm>
            <a:off x="6357257" y="1862541"/>
            <a:ext cx="4310743" cy="980110"/>
          </a:xfrm>
          <a:prstGeom prst="wedgeRoundRectCallout">
            <a:avLst>
              <a:gd name="adj1" fmla="val 5288"/>
              <a:gd name="adj2" fmla="val 13113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Lista de funciones:</a:t>
            </a:r>
            <a:br>
              <a:rPr lang="es-ES_tradnl" dirty="0"/>
            </a:br>
            <a:r>
              <a:rPr lang="es-ES_tradnl" i="1" dirty="0"/>
              <a:t>((name1, </a:t>
            </a:r>
            <a:r>
              <a:rPr lang="es-ES_tradnl" i="1" dirty="0" err="1"/>
              <a:t>parameter</a:t>
            </a:r>
            <a:r>
              <a:rPr lang="es-ES_tradnl" i="1" dirty="0"/>
              <a:t>, </a:t>
            </a:r>
            <a:r>
              <a:rPr lang="es-ES_tradnl" i="1" dirty="0" err="1"/>
              <a:t>body</a:t>
            </a:r>
            <a:r>
              <a:rPr lang="es-ES_tradnl" i="1" dirty="0"/>
              <a:t>) </a:t>
            </a:r>
            <a:br>
              <a:rPr lang="es-ES_tradnl" i="1" dirty="0"/>
            </a:br>
            <a:r>
              <a:rPr lang="es-ES_tradnl" i="1" dirty="0"/>
              <a:t>(name2, </a:t>
            </a:r>
            <a:r>
              <a:rPr lang="es-ES_tradnl" i="1" dirty="0" err="1"/>
              <a:t>parameter</a:t>
            </a:r>
            <a:r>
              <a:rPr lang="es-ES_tradnl" i="1" dirty="0"/>
              <a:t>, </a:t>
            </a:r>
            <a:r>
              <a:rPr lang="es-ES_tradnl" i="1" dirty="0" err="1"/>
              <a:t>body</a:t>
            </a:r>
            <a:r>
              <a:rPr lang="es-ES_tradnl" i="1" dirty="0"/>
              <a:t>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87A75B-CB93-35DE-564C-A12385B8AF66}"/>
              </a:ext>
            </a:extLst>
          </p:cNvPr>
          <p:cNvSpPr/>
          <p:nvPr/>
        </p:nvSpPr>
        <p:spPr>
          <a:xfrm>
            <a:off x="5561698" y="1098170"/>
            <a:ext cx="5747657" cy="793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Recordar: toda función debe tener un nombre para buscarla en esta lista de funciones</a:t>
            </a:r>
            <a:endParaRPr lang="es-ES_tradnl" i="1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29BC732-77DC-4E2B-2EAD-E59EB35565C3}"/>
              </a:ext>
            </a:extLst>
          </p:cNvPr>
          <p:cNvSpPr/>
          <p:nvPr/>
        </p:nvSpPr>
        <p:spPr>
          <a:xfrm>
            <a:off x="7913915" y="4613665"/>
            <a:ext cx="1872344" cy="980110"/>
          </a:xfrm>
          <a:prstGeom prst="wedgeRoundRectCallout">
            <a:avLst>
              <a:gd name="adj1" fmla="val -10369"/>
              <a:gd name="adj2" fmla="val -1054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Env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/>
              <a:t>(x , 2)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A59CE-7235-F082-5134-D906F17163CD}"/>
              </a:ext>
            </a:extLst>
          </p:cNvPr>
          <p:cNvSpPr/>
          <p:nvPr/>
        </p:nvSpPr>
        <p:spPr>
          <a:xfrm>
            <a:off x="5562601" y="5589448"/>
            <a:ext cx="6379029" cy="982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Recordar cuándo que el </a:t>
            </a:r>
            <a:r>
              <a:rPr lang="es-ES_tradnl" dirty="0" err="1"/>
              <a:t>environemt</a:t>
            </a:r>
            <a:r>
              <a:rPr lang="es-ES_tradnl" dirty="0"/>
              <a:t> debe seguir estos conceptos:</a:t>
            </a:r>
            <a:br>
              <a:rPr lang="es-ES_tradnl" dirty="0"/>
            </a:br>
            <a:r>
              <a:rPr lang="es-ES_tradnl" i="1" dirty="0" err="1"/>
              <a:t>Binding</a:t>
            </a:r>
            <a:r>
              <a:rPr lang="es-ES_tradnl" i="1" dirty="0"/>
              <a:t> </a:t>
            </a:r>
            <a:r>
              <a:rPr lang="es-ES_tradnl" i="1" dirty="0" err="1"/>
              <a:t>Instances</a:t>
            </a:r>
            <a:r>
              <a:rPr lang="es-ES_tradnl" i="1" dirty="0"/>
              <a:t>, </a:t>
            </a:r>
            <a:r>
              <a:rPr lang="es-ES_tradnl" i="1" dirty="0" err="1"/>
              <a:t>Bound</a:t>
            </a:r>
            <a:r>
              <a:rPr lang="es-ES_tradnl" i="1" dirty="0"/>
              <a:t> </a:t>
            </a:r>
            <a:r>
              <a:rPr lang="es-ES_tradnl" i="1" dirty="0" err="1"/>
              <a:t>Instance</a:t>
            </a:r>
            <a:r>
              <a:rPr lang="es-ES_tradnl" i="1" dirty="0"/>
              <a:t>, </a:t>
            </a:r>
            <a:r>
              <a:rPr lang="es-ES_tradnl" i="1" dirty="0" err="1"/>
              <a:t>Scope</a:t>
            </a:r>
            <a:r>
              <a:rPr lang="es-ES_tradnl" i="1" dirty="0"/>
              <a:t>, y Free </a:t>
            </a:r>
            <a:r>
              <a:rPr lang="es-ES_tradnl" i="1" dirty="0" err="1"/>
              <a:t>Instance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11018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423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Repaso de Interpretes</vt:lpstr>
      <vt:lpstr>AE (Arithmetic Expression)</vt:lpstr>
      <vt:lpstr>WAE (With &amp; Arithmetic Expression)</vt:lpstr>
      <vt:lpstr>WAE (With &amp; Arithmetic Expression) with Env</vt:lpstr>
      <vt:lpstr>F1WAE (First Order &amp; With &amp; Arithmetic Expression)</vt:lpstr>
      <vt:lpstr>F1WAE (First Order &amp; With &amp; Arithmetic Expression) with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 Interpretes</dc:title>
  <dc:creator>Paul Leger</dc:creator>
  <cp:lastModifiedBy>Paul Leger</cp:lastModifiedBy>
  <cp:revision>5</cp:revision>
  <dcterms:created xsi:type="dcterms:W3CDTF">2023-06-08T14:35:50Z</dcterms:created>
  <dcterms:modified xsi:type="dcterms:W3CDTF">2023-06-11T21:43:24Z</dcterms:modified>
</cp:coreProperties>
</file>