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6" r:id="rId3"/>
    <p:sldId id="257" r:id="rId4"/>
    <p:sldId id="258" r:id="rId5"/>
    <p:sldId id="259" r:id="rId6"/>
    <p:sldId id="279" r:id="rId7"/>
    <p:sldId id="280" r:id="rId8"/>
    <p:sldId id="277" r:id="rId9"/>
    <p:sldId id="278" r:id="rId10"/>
    <p:sldId id="281" r:id="rId11"/>
  </p:sldIdLst>
  <p:sldSz cx="10080625" cy="7559675"/>
  <p:notesSz cx="7772400" cy="10058400"/>
  <p:defaultTextStyle>
    <a:defPPr>
      <a:defRPr lang="es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6" d="100"/>
          <a:sy n="106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61EB53-7B0A-9E49-836B-239FE8E16A7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ADC15-2023-B64E-9B5C-76A942B25B7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96ADA-4C56-3F4F-BAA6-26A595E3064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3614E-13DD-4D4A-B0E7-C3DA27678A2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2686766-B487-404D-9AAE-415485717C25}" type="slidenum">
              <a:t>‹#›</a:t>
            </a:fld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84575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DB2A1D-A6FC-1D45-9188-F63C6A9C7A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F0E4E3-0099-F945-B83C-89D14E86063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CL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72EB280-6AD1-B64D-A3A0-A6249401242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D7578-3437-8B41-B3B5-15D5AA5AF29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11E0E-7A39-7C48-B7C7-911517CA36F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9F059-AE60-ED40-9353-794D6FF033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FDE1CB2-BA30-AC45-ACD2-6D706E0F0D1F}" type="slidenum"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797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CL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EE2E1-5DA0-7447-8988-7CD7651060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44D7BD-81BA-C541-BF5E-57CFEB4A5DA5}" type="slidenum">
              <a:t>1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46A7C5-E4E7-AC44-9856-4DE45BDBAA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3234A0-7034-794D-A009-7E083FA4AA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0767D-7AE5-2648-83E6-D788A695C9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F3A0A8-5127-6940-A4CA-5E7C7EA94DA2}" type="slidenum">
              <a:t>2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D04AF6-DF2D-0F4D-B7B5-F8C571B4F9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9134F1-CF4D-914F-A65C-864A0A7A50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9117B3F2-19F0-BC43-B504-BE5688FA6434}"/>
              </a:ext>
            </a:extLst>
          </p:cNvPr>
          <p:cNvSpPr/>
          <p:nvPr/>
        </p:nvSpPr>
        <p:spPr>
          <a:xfrm rot="10800000">
            <a:off x="6508655" y="5220027"/>
            <a:ext cx="3571971" cy="2376398"/>
          </a:xfrm>
          <a:prstGeom prst="halfFrame">
            <a:avLst>
              <a:gd name="adj1" fmla="val 16747"/>
              <a:gd name="adj2" fmla="val 15420"/>
            </a:avLst>
          </a:prstGeom>
          <a:solidFill>
            <a:srgbClr val="BC5E1E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5" name="7 Rectángulo">
            <a:extLst>
              <a:ext uri="{FF2B5EF4-FFF2-40B4-BE49-F238E27FC236}">
                <a16:creationId xmlns:a16="http://schemas.microsoft.com/office/drawing/2014/main" id="{29F4CE92-A674-0849-91AA-186D43C7D729}"/>
              </a:ext>
            </a:extLst>
          </p:cNvPr>
          <p:cNvSpPr/>
          <p:nvPr/>
        </p:nvSpPr>
        <p:spPr>
          <a:xfrm>
            <a:off x="0" y="-1439"/>
            <a:ext cx="673792" cy="7559675"/>
          </a:xfrm>
          <a:prstGeom prst="rect">
            <a:avLst/>
          </a:prstGeom>
          <a:solidFill>
            <a:srgbClr val="6D8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U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  <a:br>
              <a:rPr lang="es-CL" sz="1323" dirty="0"/>
            </a:br>
            <a:r>
              <a:rPr lang="es-CL" sz="1323" dirty="0"/>
              <a:t>N</a:t>
            </a:r>
            <a:br>
              <a:rPr lang="es-CL" sz="1323" dirty="0"/>
            </a:br>
            <a:r>
              <a:rPr lang="es-CL" sz="1323" dirty="0"/>
              <a:t>G</a:t>
            </a:r>
            <a:br>
              <a:rPr lang="es-CL" sz="1323" dirty="0"/>
            </a:br>
            <a:r>
              <a:rPr lang="es-CL" sz="1323" dirty="0"/>
              <a:t>E</a:t>
            </a:r>
            <a:br>
              <a:rPr lang="es-CL" sz="1323" dirty="0"/>
            </a:br>
            <a:r>
              <a:rPr lang="es-CL" sz="1323" dirty="0"/>
              <a:t>N</a:t>
            </a:r>
            <a:br>
              <a:rPr lang="es-CL" sz="1323" dirty="0"/>
            </a:br>
            <a:r>
              <a:rPr lang="es-CL" sz="1323" dirty="0"/>
              <a:t>I</a:t>
            </a:r>
            <a:br>
              <a:rPr lang="es-CL" sz="1323" dirty="0"/>
            </a:br>
            <a:r>
              <a:rPr lang="es-CL" sz="1323" dirty="0"/>
              <a:t>E</a:t>
            </a:r>
            <a:br>
              <a:rPr lang="es-CL" sz="1323" dirty="0"/>
            </a:br>
            <a:r>
              <a:rPr lang="es-CL" sz="1323" dirty="0"/>
              <a:t>R</a:t>
            </a:r>
            <a:br>
              <a:rPr lang="es-CL" sz="1323" dirty="0"/>
            </a:br>
            <a:r>
              <a:rPr lang="es-CL" sz="1323" dirty="0"/>
              <a:t>Í</a:t>
            </a:r>
            <a:br>
              <a:rPr lang="es-CL" sz="1323" dirty="0"/>
            </a:br>
            <a:r>
              <a:rPr lang="es-CL" sz="1323" dirty="0"/>
              <a:t>A</a:t>
            </a: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8DF09D92-A850-6A4B-822D-4ECD83A8F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921" y="446232"/>
            <a:ext cx="4637788" cy="21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2354" y="2827332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29620" y="4811719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B32A56F1-7B01-6C42-9305-C24FDA62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8E32EBD1-4DB6-794A-9048-60CF7CAC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E63DF298-1A78-B64A-A3A5-37364BBD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15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2E45F31B-D8BD-3241-BC4A-967E0A796F0B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5" name="8 Imagen">
            <a:extLst>
              <a:ext uri="{FF2B5EF4-FFF2-40B4-BE49-F238E27FC236}">
                <a16:creationId xmlns:a16="http://schemas.microsoft.com/office/drawing/2014/main" id="{E12999DD-DF43-E541-B477-FB4C4BE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37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Medio marco">
            <a:extLst>
              <a:ext uri="{FF2B5EF4-FFF2-40B4-BE49-F238E27FC236}">
                <a16:creationId xmlns:a16="http://schemas.microsoft.com/office/drawing/2014/main" id="{74619388-3B0B-A54E-980C-4C82A5676219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738346EA-7B7C-9B46-85D0-F0578DF7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D75FC72A-F1F3-394A-A716-A59DBDCF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45A54B67-98F9-B844-8274-D5C9E622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93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378369F0-6D91-3944-826E-07C9CBC7F55E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5" name="8 Imagen">
            <a:extLst>
              <a:ext uri="{FF2B5EF4-FFF2-40B4-BE49-F238E27FC236}">
                <a16:creationId xmlns:a16="http://schemas.microsoft.com/office/drawing/2014/main" id="{FBFAEA5E-A457-C249-9B32-70199C87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" y="6863206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Medio marco">
            <a:extLst>
              <a:ext uri="{FF2B5EF4-FFF2-40B4-BE49-F238E27FC236}">
                <a16:creationId xmlns:a16="http://schemas.microsoft.com/office/drawing/2014/main" id="{2B1D78FE-AB03-474E-95FC-C69CA0BF8A88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0E4E63DF-E6E8-974C-AD40-60F8C473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5D513EF7-2CB2-1142-BFD1-BEC2B86E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0B895DA2-F2EC-2344-94DF-6557A85E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4641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0909C-6109-4045-9969-9E8E3070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BEC0-C6A0-6F4C-A682-0A1F01606AD0}" type="datetimeFigureOut">
              <a:rPr lang="es-ES_tradnl" smtClean="0"/>
              <a:t>11/6/23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50E2F-D5D1-0C42-9997-8DBF2017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21BB3-EBDA-AE46-9650-E645D532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24C2-ED6D-2A41-99D7-AC03C3C3A1B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438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E0C8456E-D814-2246-B996-CC35DA4EEF6C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5" name="7 Medio marco">
            <a:extLst>
              <a:ext uri="{FF2B5EF4-FFF2-40B4-BE49-F238E27FC236}">
                <a16:creationId xmlns:a16="http://schemas.microsoft.com/office/drawing/2014/main" id="{7ED66457-A121-194B-A29D-1D953999607D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2B847F6A-F7E5-E948-B99B-FE6B51500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37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5DED084E-657B-1D44-A3E6-C6F58A5A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909E757E-1992-C041-9D81-7CA6DCEC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57F1D8E6-FE46-6842-88DF-D7AC6D49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328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>
            <a:extLst>
              <a:ext uri="{FF2B5EF4-FFF2-40B4-BE49-F238E27FC236}">
                <a16:creationId xmlns:a16="http://schemas.microsoft.com/office/drawing/2014/main" id="{DB360DEB-2887-7948-9336-8F1D1B87DBE3}"/>
              </a:ext>
            </a:extLst>
          </p:cNvPr>
          <p:cNvSpPr/>
          <p:nvPr/>
        </p:nvSpPr>
        <p:spPr>
          <a:xfrm>
            <a:off x="0" y="0"/>
            <a:ext cx="673792" cy="7559675"/>
          </a:xfrm>
          <a:prstGeom prst="rect">
            <a:avLst/>
          </a:prstGeom>
          <a:solidFill>
            <a:srgbClr val="6D8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U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M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</p:txBody>
      </p:sp>
      <p:sp>
        <p:nvSpPr>
          <p:cNvPr id="5" name="7 Medio marco">
            <a:extLst>
              <a:ext uri="{FF2B5EF4-FFF2-40B4-BE49-F238E27FC236}">
                <a16:creationId xmlns:a16="http://schemas.microsoft.com/office/drawing/2014/main" id="{1A4ED47C-1228-FE41-A4F4-C0EB158D5A41}"/>
              </a:ext>
            </a:extLst>
          </p:cNvPr>
          <p:cNvSpPr/>
          <p:nvPr/>
        </p:nvSpPr>
        <p:spPr>
          <a:xfrm rot="10800000" flipV="1">
            <a:off x="6510404" y="-15750"/>
            <a:ext cx="3571972" cy="2843628"/>
          </a:xfrm>
          <a:prstGeom prst="halfFrame">
            <a:avLst>
              <a:gd name="adj1" fmla="val 16747"/>
              <a:gd name="adj2" fmla="val 15420"/>
            </a:avLst>
          </a:prstGeom>
          <a:solidFill>
            <a:srgbClr val="BC5E1E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6E8369B1-01D9-EE49-9404-7834BFB17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814" y="446232"/>
            <a:ext cx="4639538" cy="21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9" b="1" cap="all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7F715FED-2381-FD41-AA66-4B9AC2F3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B62C40BB-70C4-7A46-B2E6-D2160984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3D1CD13C-C5D6-C542-9E47-27DA5898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260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edio marco">
            <a:extLst>
              <a:ext uri="{FF2B5EF4-FFF2-40B4-BE49-F238E27FC236}">
                <a16:creationId xmlns:a16="http://schemas.microsoft.com/office/drawing/2014/main" id="{B7D419EC-ED29-6145-A3F1-1A6E96D14A22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57F3908B-10AB-0B45-9F3E-5F34BF8D1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38706"/>
            <a:ext cx="3158946" cy="68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7 Medio marco">
            <a:extLst>
              <a:ext uri="{FF2B5EF4-FFF2-40B4-BE49-F238E27FC236}">
                <a16:creationId xmlns:a16="http://schemas.microsoft.com/office/drawing/2014/main" id="{F8DFBB04-B1F6-1847-97B1-893CC74BF40D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8" name="4 Marcador de fecha">
            <a:extLst>
              <a:ext uri="{FF2B5EF4-FFF2-40B4-BE49-F238E27FC236}">
                <a16:creationId xmlns:a16="http://schemas.microsoft.com/office/drawing/2014/main" id="{5A6B6938-EAF1-B147-AD03-0446FF39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pie de página">
            <a:extLst>
              <a:ext uri="{FF2B5EF4-FFF2-40B4-BE49-F238E27FC236}">
                <a16:creationId xmlns:a16="http://schemas.microsoft.com/office/drawing/2014/main" id="{037D3D4D-EE2E-F54F-A76B-C8C3A1DF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0" name="6 Marcador de número de diapositiva">
            <a:extLst>
              <a:ext uri="{FF2B5EF4-FFF2-40B4-BE49-F238E27FC236}">
                <a16:creationId xmlns:a16="http://schemas.microsoft.com/office/drawing/2014/main" id="{1CDE7D95-9D17-534B-BFDD-E07DA302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601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edio marco">
            <a:extLst>
              <a:ext uri="{FF2B5EF4-FFF2-40B4-BE49-F238E27FC236}">
                <a16:creationId xmlns:a16="http://schemas.microsoft.com/office/drawing/2014/main" id="{954520A0-BA35-7844-9206-49E961DC7333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8" name="8 Imagen">
            <a:extLst>
              <a:ext uri="{FF2B5EF4-FFF2-40B4-BE49-F238E27FC236}">
                <a16:creationId xmlns:a16="http://schemas.microsoft.com/office/drawing/2014/main" id="{888C2435-FAE8-E94E-94E0-68907DE9C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63206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7 Medio marco">
            <a:extLst>
              <a:ext uri="{FF2B5EF4-FFF2-40B4-BE49-F238E27FC236}">
                <a16:creationId xmlns:a16="http://schemas.microsoft.com/office/drawing/2014/main" id="{3FF7F1FE-9EE5-9E49-BEA5-660DBD5401E4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5435" y="2519918"/>
            <a:ext cx="445402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10" name="6 Marcador de fecha">
            <a:extLst>
              <a:ext uri="{FF2B5EF4-FFF2-40B4-BE49-F238E27FC236}">
                <a16:creationId xmlns:a16="http://schemas.microsoft.com/office/drawing/2014/main" id="{81FBEDEB-09CE-AE4B-9484-CF1259AB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283" y="7034698"/>
            <a:ext cx="2352146" cy="40248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1" name="7 Marcador de pie de página">
            <a:extLst>
              <a:ext uri="{FF2B5EF4-FFF2-40B4-BE49-F238E27FC236}">
                <a16:creationId xmlns:a16="http://schemas.microsoft.com/office/drawing/2014/main" id="{26B461AB-8D1B-3445-9F66-3C38E642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2" name="8 Marcador de número de diapositiva">
            <a:extLst>
              <a:ext uri="{FF2B5EF4-FFF2-40B4-BE49-F238E27FC236}">
                <a16:creationId xmlns:a16="http://schemas.microsoft.com/office/drawing/2014/main" id="{542A264B-AC92-9248-8823-BD2F254D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469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edio marco">
            <a:extLst>
              <a:ext uri="{FF2B5EF4-FFF2-40B4-BE49-F238E27FC236}">
                <a16:creationId xmlns:a16="http://schemas.microsoft.com/office/drawing/2014/main" id="{164B4A7D-34BE-F945-8999-8E90E33CD3BA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4" name="8 Imagen">
            <a:extLst>
              <a:ext uri="{FF2B5EF4-FFF2-40B4-BE49-F238E27FC236}">
                <a16:creationId xmlns:a16="http://schemas.microsoft.com/office/drawing/2014/main" id="{16AD043C-F07E-D34F-8C14-FAEEDEAE3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0" y="68702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7 Medio marco">
            <a:extLst>
              <a:ext uri="{FF2B5EF4-FFF2-40B4-BE49-F238E27FC236}">
                <a16:creationId xmlns:a16="http://schemas.microsoft.com/office/drawing/2014/main" id="{3F9D71DC-C99A-6B41-BA56-F93EEA4E414B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6" name="2 Marcador de fecha">
            <a:extLst>
              <a:ext uri="{FF2B5EF4-FFF2-40B4-BE49-F238E27FC236}">
                <a16:creationId xmlns:a16="http://schemas.microsoft.com/office/drawing/2014/main" id="{F386780A-11B4-134B-A006-3A6996C9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2876" y="4891041"/>
            <a:ext cx="2352146" cy="40248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7" name="3 Marcador de pie de página">
            <a:extLst>
              <a:ext uri="{FF2B5EF4-FFF2-40B4-BE49-F238E27FC236}">
                <a16:creationId xmlns:a16="http://schemas.microsoft.com/office/drawing/2014/main" id="{6299DB22-F6E1-BB48-8CD0-D6C7975A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número de diapositiva">
            <a:extLst>
              <a:ext uri="{FF2B5EF4-FFF2-40B4-BE49-F238E27FC236}">
                <a16:creationId xmlns:a16="http://schemas.microsoft.com/office/drawing/2014/main" id="{7A278F02-C08C-234A-A21B-DA4A6415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82977" y="7157193"/>
            <a:ext cx="2397649" cy="402483"/>
          </a:xfrm>
        </p:spPr>
        <p:txBody>
          <a:bodyPr/>
          <a:lstStyle>
            <a:lvl1pPr>
              <a:defRPr smtClean="0"/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96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edio marco">
            <a:extLst>
              <a:ext uri="{FF2B5EF4-FFF2-40B4-BE49-F238E27FC236}">
                <a16:creationId xmlns:a16="http://schemas.microsoft.com/office/drawing/2014/main" id="{2CB33EBE-A507-B74E-80FB-1F1602654060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4" name="8 Imagen">
            <a:extLst>
              <a:ext uri="{FF2B5EF4-FFF2-40B4-BE49-F238E27FC236}">
                <a16:creationId xmlns:a16="http://schemas.microsoft.com/office/drawing/2014/main" id="{24BB2B2C-F990-5649-99D9-95A95097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3" y="6843957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Medio marco">
            <a:extLst>
              <a:ext uri="{FF2B5EF4-FFF2-40B4-BE49-F238E27FC236}">
                <a16:creationId xmlns:a16="http://schemas.microsoft.com/office/drawing/2014/main" id="{B4E0D1F4-FA91-3046-9E71-3082E18CF97F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7" name="1 Marcador de fecha">
            <a:extLst>
              <a:ext uri="{FF2B5EF4-FFF2-40B4-BE49-F238E27FC236}">
                <a16:creationId xmlns:a16="http://schemas.microsoft.com/office/drawing/2014/main" id="{8310D694-F571-F340-B5C3-E360B551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2 Marcador de pie de página">
            <a:extLst>
              <a:ext uri="{FF2B5EF4-FFF2-40B4-BE49-F238E27FC236}">
                <a16:creationId xmlns:a16="http://schemas.microsoft.com/office/drawing/2014/main" id="{717EA055-427E-374C-9803-81028AB0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3 Marcador de número de diapositiva">
            <a:extLst>
              <a:ext uri="{FF2B5EF4-FFF2-40B4-BE49-F238E27FC236}">
                <a16:creationId xmlns:a16="http://schemas.microsoft.com/office/drawing/2014/main" id="{B1586386-07AC-3D49-B1E3-183F758C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270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edio marco">
            <a:extLst>
              <a:ext uri="{FF2B5EF4-FFF2-40B4-BE49-F238E27FC236}">
                <a16:creationId xmlns:a16="http://schemas.microsoft.com/office/drawing/2014/main" id="{5455E9C7-7AE2-5444-A885-A2C515F6A51C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E53A37C5-86F8-E645-809B-CB51B9C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1956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7 Medio marco">
            <a:extLst>
              <a:ext uri="{FF2B5EF4-FFF2-40B4-BE49-F238E27FC236}">
                <a16:creationId xmlns:a16="http://schemas.microsoft.com/office/drawing/2014/main" id="{110AD244-3F37-8943-82EC-62935D79AD1B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4 Marcador de fecha">
            <a:extLst>
              <a:ext uri="{FF2B5EF4-FFF2-40B4-BE49-F238E27FC236}">
                <a16:creationId xmlns:a16="http://schemas.microsoft.com/office/drawing/2014/main" id="{7656B7F3-F0EC-0246-A1C4-0AA4DCA2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pie de página">
            <a:extLst>
              <a:ext uri="{FF2B5EF4-FFF2-40B4-BE49-F238E27FC236}">
                <a16:creationId xmlns:a16="http://schemas.microsoft.com/office/drawing/2014/main" id="{48F68ACA-AE02-7844-9A75-7AD9A5C0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0" name="6 Marcador de número de diapositiva">
            <a:extLst>
              <a:ext uri="{FF2B5EF4-FFF2-40B4-BE49-F238E27FC236}">
                <a16:creationId xmlns:a16="http://schemas.microsoft.com/office/drawing/2014/main" id="{AFC7979F-0448-E149-AD4B-828B3DFD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19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edio marco">
            <a:extLst>
              <a:ext uri="{FF2B5EF4-FFF2-40B4-BE49-F238E27FC236}">
                <a16:creationId xmlns:a16="http://schemas.microsoft.com/office/drawing/2014/main" id="{A771AA39-6A3B-8747-B66D-704C4F1861A1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D0223DD2-ADF3-3E40-BBD5-B40D2E426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02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7 Medio marco">
            <a:extLst>
              <a:ext uri="{FF2B5EF4-FFF2-40B4-BE49-F238E27FC236}">
                <a16:creationId xmlns:a16="http://schemas.microsoft.com/office/drawing/2014/main" id="{3B91F4FC-CACC-584B-A8B3-7DC937685DA8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pPr lvl="0"/>
            <a:r>
              <a:rPr lang="en-US" noProof="0"/>
              <a:t>Click icon to add picture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4 Marcador de fecha">
            <a:extLst>
              <a:ext uri="{FF2B5EF4-FFF2-40B4-BE49-F238E27FC236}">
                <a16:creationId xmlns:a16="http://schemas.microsoft.com/office/drawing/2014/main" id="{59F3D639-F7B9-C849-84B5-01F50454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pie de página">
            <a:extLst>
              <a:ext uri="{FF2B5EF4-FFF2-40B4-BE49-F238E27FC236}">
                <a16:creationId xmlns:a16="http://schemas.microsoft.com/office/drawing/2014/main" id="{76CF72AB-8B51-E841-BA79-1052A620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0" name="6 Marcador de número de diapositiva">
            <a:extLst>
              <a:ext uri="{FF2B5EF4-FFF2-40B4-BE49-F238E27FC236}">
                <a16:creationId xmlns:a16="http://schemas.microsoft.com/office/drawing/2014/main" id="{8F0C248B-BD40-824D-9EE4-1C9BA686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737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21F32CC7-0602-6945-B0C1-ABEA06E2290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CL"/>
              <a:t>Haga clic para modificar el estilo de título del patrón</a:t>
            </a:r>
            <a:endParaRPr lang="es-CL" altLang="en-CL"/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id="{F73C9E6A-7A7C-3D4E-A3CE-F422014F24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04031" y="1763925"/>
            <a:ext cx="9072563" cy="498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CL"/>
              <a:t>Haga clic para modificar el estilo de texto del patrón</a:t>
            </a:r>
          </a:p>
          <a:p>
            <a:pPr lvl="1"/>
            <a:r>
              <a:rPr lang="es-ES" altLang="en-CL"/>
              <a:t>Segundo nivel</a:t>
            </a:r>
          </a:p>
          <a:p>
            <a:pPr lvl="2"/>
            <a:r>
              <a:rPr lang="es-ES" altLang="en-CL"/>
              <a:t>Tercer nivel</a:t>
            </a:r>
          </a:p>
          <a:p>
            <a:pPr lvl="3"/>
            <a:r>
              <a:rPr lang="es-ES" altLang="en-CL"/>
              <a:t>Cuarto nivel</a:t>
            </a:r>
          </a:p>
          <a:p>
            <a:pPr lvl="4"/>
            <a:r>
              <a:rPr lang="es-ES" altLang="en-CL"/>
              <a:t>Quinto nivel</a:t>
            </a:r>
            <a:endParaRPr lang="es-CL" altLang="en-CL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93CBC226-23CF-FA4D-9C87-6842AC255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lvl="0"/>
            <a:endParaRPr lang="es-CL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489B98B7-B8E5-F940-A140-12241FDCF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lvl="0"/>
            <a:endParaRPr lang="es-CL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955F94BA-904F-0345-8402-07A0FE8DB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23" smtClean="0">
                <a:solidFill>
                  <a:srgbClr val="898989"/>
                </a:solidFill>
              </a:defRPr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759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5pPr>
      <a:lvl6pPr marL="503972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6pPr>
      <a:lvl7pPr marL="1007943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7pPr>
      <a:lvl8pPr marL="1511915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8pPr>
      <a:lvl9pPr marL="2015886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9pPr>
    </p:titleStyle>
    <p:bodyStyle>
      <a:lvl1pPr marL="377979" indent="-37797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527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8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eger.c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F68F-E82C-0F43-A56F-0D37D91776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2354" y="3314382"/>
            <a:ext cx="8568531" cy="646331"/>
          </a:xfrm>
        </p:spPr>
        <p:txBody>
          <a:bodyPr>
            <a:spAutoFit/>
          </a:bodyPr>
          <a:lstStyle/>
          <a:p>
            <a:pPr lvl="0"/>
            <a:r>
              <a:rPr lang="es-CL" sz="3600" dirty="0"/>
              <a:t>Repaso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95F8E-4EBC-074F-87CF-CF065065E1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 anchor="ctr">
            <a:spAutoFit/>
          </a:bodyPr>
          <a:lstStyle/>
          <a:p>
            <a:pPr lvl="0" algn="ctr"/>
            <a:r>
              <a:rPr lang="es-CL" dirty="0"/>
              <a:t>Paul </a:t>
            </a:r>
            <a:r>
              <a:rPr lang="es-CL" dirty="0" err="1"/>
              <a:t>Leger</a:t>
            </a:r>
            <a:endParaRPr lang="es-CL" dirty="0"/>
          </a:p>
          <a:p>
            <a:pPr lvl="0" algn="ctr"/>
            <a:r>
              <a:rPr lang="es-CL" dirty="0" err="1"/>
              <a:t>pleger@ucn.cl</a:t>
            </a:r>
            <a:endParaRPr lang="es-CL" dirty="0"/>
          </a:p>
          <a:p>
            <a:pPr lvl="0" algn="ctr"/>
            <a:r>
              <a:rPr lang="es-CL" dirty="0">
                <a:hlinkClick r:id="rId3"/>
              </a:rPr>
              <a:t>http://pleger.cl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D611DB-0840-EC4C-92EE-A3BFDACA3C0B}"/>
              </a:ext>
            </a:extLst>
          </p:cNvPr>
          <p:cNvSpPr txBox="1"/>
          <p:nvPr/>
        </p:nvSpPr>
        <p:spPr>
          <a:xfrm>
            <a:off x="3909714" y="225631"/>
            <a:ext cx="226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/>
              <a:t>El Interprete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AE4E1-D77B-5C4D-90AF-F228E68A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22" y="1404937"/>
            <a:ext cx="7529060" cy="4749800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B9DE12B7-86C9-024D-BCF1-972A3BC15A38}"/>
              </a:ext>
            </a:extLst>
          </p:cNvPr>
          <p:cNvSpPr/>
          <p:nvPr/>
        </p:nvSpPr>
        <p:spPr>
          <a:xfrm>
            <a:off x="1959427" y="6282047"/>
            <a:ext cx="3325091" cy="653143"/>
          </a:xfrm>
          <a:prstGeom prst="wedgeRoundRectCallout">
            <a:avLst>
              <a:gd name="adj1" fmla="val 28071"/>
              <a:gd name="adj2" fmla="val -902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Lexical </a:t>
            </a:r>
            <a:r>
              <a:rPr lang="es-ES_tradnl" dirty="0" err="1"/>
              <a:t>Scope</a:t>
            </a:r>
            <a:endParaRPr lang="es-ES_tradnl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D9768D0C-C641-2341-8963-677568DD986E}"/>
              </a:ext>
            </a:extLst>
          </p:cNvPr>
          <p:cNvSpPr/>
          <p:nvPr/>
        </p:nvSpPr>
        <p:spPr>
          <a:xfrm>
            <a:off x="116773" y="3453265"/>
            <a:ext cx="3053939" cy="653143"/>
          </a:xfrm>
          <a:prstGeom prst="wedgeRoundRectCallout">
            <a:avLst>
              <a:gd name="adj1" fmla="val 74142"/>
              <a:gd name="adj2" fmla="val 61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Environment</a:t>
            </a:r>
            <a:r>
              <a:rPr lang="es-ES_tradnl" dirty="0"/>
              <a:t> con la nueva variable creada</a:t>
            </a:r>
          </a:p>
        </p:txBody>
      </p:sp>
    </p:spTree>
    <p:extLst>
      <p:ext uri="{BB962C8B-B14F-4D97-AF65-F5344CB8AC3E}">
        <p14:creationId xmlns:p14="http://schemas.microsoft.com/office/powerpoint/2010/main" val="22039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BDA9-9851-F74B-965C-0B73D24494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50395" y="314313"/>
            <a:ext cx="6807200" cy="633412"/>
          </a:xfrm>
        </p:spPr>
        <p:txBody>
          <a:bodyPr/>
          <a:lstStyle/>
          <a:p>
            <a:pPr lvl="0"/>
            <a:r>
              <a:rPr lang="es-CL" dirty="0"/>
              <a:t>Interpretando Lenguajes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8E1BCFD-95D6-734A-8ADC-47DCEA3B737D}"/>
              </a:ext>
            </a:extLst>
          </p:cNvPr>
          <p:cNvSpPr/>
          <p:nvPr/>
        </p:nvSpPr>
        <p:spPr>
          <a:xfrm>
            <a:off x="1469188" y="2201270"/>
            <a:ext cx="1396587" cy="54869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7507" tIns="33753" rIns="67507" bIns="33753" anchor="ctr" anchorCtr="0" compatLnSpc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Concrete</a:t>
            </a:r>
            <a:br>
              <a:rPr lang="es-CL" sz="1350">
                <a:latin typeface="Arial" pitchFamily="18"/>
                <a:ea typeface="Droid Sans Fallback" pitchFamily="2"/>
                <a:cs typeface="Lohit Hindi" pitchFamily="2"/>
              </a:rPr>
            </a:b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Syntax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12875AE-BF80-0347-9F4B-CEE3B4D6FF38}"/>
              </a:ext>
            </a:extLst>
          </p:cNvPr>
          <p:cNvSpPr/>
          <p:nvPr/>
        </p:nvSpPr>
        <p:spPr>
          <a:xfrm>
            <a:off x="3688822" y="2201270"/>
            <a:ext cx="1465174" cy="61728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7507" tIns="33753" rIns="67507" bIns="33753" anchor="ctr" anchorCtr="0" compatLnSpc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Abstract Syntax </a:t>
            </a:r>
            <a:br>
              <a:rPr lang="es-CL" sz="1350">
                <a:latin typeface="Arial" pitchFamily="18"/>
                <a:ea typeface="Droid Sans Fallback" pitchFamily="2"/>
                <a:cs typeface="Lohit Hindi" pitchFamily="2"/>
              </a:rPr>
            </a:b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Tree (AST)</a:t>
            </a: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CDB650C6-C632-7645-9EBD-A8728E26B26A}"/>
              </a:ext>
            </a:extLst>
          </p:cNvPr>
          <p:cNvSpPr/>
          <p:nvPr/>
        </p:nvSpPr>
        <p:spPr>
          <a:xfrm>
            <a:off x="2865775" y="2475619"/>
            <a:ext cx="82304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507" tIns="33753" rIns="67507" bIns="33753" anchor="ctr" anchorCtr="0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s-CL" sz="1350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F519F49-BFEF-FB4A-8169-FFE37AF405FE}"/>
              </a:ext>
            </a:extLst>
          </p:cNvPr>
          <p:cNvSpPr/>
          <p:nvPr/>
        </p:nvSpPr>
        <p:spPr>
          <a:xfrm>
            <a:off x="6981006" y="2269858"/>
            <a:ext cx="823047" cy="48011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7507" tIns="33753" rIns="67507" bIns="33753" anchor="ctr" anchorCtr="0" compatLnSpc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CL" sz="1650">
                <a:latin typeface="Arial" pitchFamily="18"/>
                <a:ea typeface="Droid Sans Fallback" pitchFamily="2"/>
                <a:cs typeface="Lohit Hindi" pitchFamily="2"/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74E5E-E690-AF41-B8BC-74E622B1A143}"/>
              </a:ext>
            </a:extLst>
          </p:cNvPr>
          <p:cNvSpPr txBox="1"/>
          <p:nvPr/>
        </p:nvSpPr>
        <p:spPr>
          <a:xfrm>
            <a:off x="2898179" y="2612793"/>
            <a:ext cx="704245" cy="267194"/>
          </a:xfrm>
          <a:prstGeom prst="rect">
            <a:avLst/>
          </a:prstGeom>
          <a:noFill/>
          <a:ln>
            <a:noFill/>
          </a:ln>
        </p:spPr>
        <p:txBody>
          <a:bodyPr vert="horz" wrap="none" lIns="67507" tIns="33753" rIns="67507" bIns="33753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parsing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C389A-DC1C-2F44-8426-F222D9E6F0C5}"/>
              </a:ext>
            </a:extLst>
          </p:cNvPr>
          <p:cNvSpPr txBox="1"/>
          <p:nvPr/>
        </p:nvSpPr>
        <p:spPr>
          <a:xfrm>
            <a:off x="5497741" y="2544206"/>
            <a:ext cx="1185466" cy="267194"/>
          </a:xfrm>
          <a:prstGeom prst="rect">
            <a:avLst/>
          </a:prstGeom>
          <a:noFill/>
          <a:ln>
            <a:noFill/>
          </a:ln>
        </p:spPr>
        <p:txBody>
          <a:bodyPr vert="horz" wrap="none" lIns="67507" tIns="33753" rIns="67507" bIns="33753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interpretación</a:t>
            </a: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18FC9149-785A-B044-B991-FD604CA552FD}"/>
              </a:ext>
            </a:extLst>
          </p:cNvPr>
          <p:cNvSpPr/>
          <p:nvPr/>
        </p:nvSpPr>
        <p:spPr>
          <a:xfrm>
            <a:off x="5153995" y="2475619"/>
            <a:ext cx="182701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507" tIns="33753" rIns="67507" bIns="33753" anchor="ctr" anchorCtr="0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s-CL" sz="1350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AA28D2D-F08D-9141-9235-2D453EB598C1}"/>
              </a:ext>
            </a:extLst>
          </p:cNvPr>
          <p:cNvSpPr/>
          <p:nvPr/>
        </p:nvSpPr>
        <p:spPr>
          <a:xfrm>
            <a:off x="1417342" y="3508748"/>
            <a:ext cx="1396587" cy="54869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7507" tIns="33753" rIns="67507" bIns="33753" anchor="ctr" anchorCtr="0" compatLnSpc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Concrete</a:t>
            </a:r>
            <a:br>
              <a:rPr lang="es-CL" sz="1350">
                <a:latin typeface="Arial" pitchFamily="18"/>
                <a:ea typeface="Droid Sans Fallback" pitchFamily="2"/>
                <a:cs typeface="Lohit Hindi" pitchFamily="2"/>
              </a:rPr>
            </a:b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Syntax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23468F3-CCE3-484F-B234-D44DF3E3BAB1}"/>
              </a:ext>
            </a:extLst>
          </p:cNvPr>
          <p:cNvSpPr/>
          <p:nvPr/>
        </p:nvSpPr>
        <p:spPr>
          <a:xfrm>
            <a:off x="3636976" y="3508748"/>
            <a:ext cx="1327999" cy="61728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7507" tIns="33753" rIns="67507" bIns="33753" anchor="ctr" anchorCtr="0" compatLnSpc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Abstract Syntax </a:t>
            </a:r>
            <a:br>
              <a:rPr lang="es-CL" sz="1350">
                <a:latin typeface="Arial" pitchFamily="18"/>
                <a:ea typeface="Droid Sans Fallback" pitchFamily="2"/>
                <a:cs typeface="Lohit Hindi" pitchFamily="2"/>
              </a:rPr>
            </a:b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Tree (AST)</a:t>
            </a: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48B9F370-565B-2145-8C40-BF3A1E6FAB6E}"/>
              </a:ext>
            </a:extLst>
          </p:cNvPr>
          <p:cNvSpPr/>
          <p:nvPr/>
        </p:nvSpPr>
        <p:spPr>
          <a:xfrm>
            <a:off x="2813929" y="3783096"/>
            <a:ext cx="82304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507" tIns="33753" rIns="67507" bIns="33753" anchor="ctr" anchorCtr="0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s-CL" sz="1350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557ADA-0F54-D047-900E-C68E97850E3E}"/>
              </a:ext>
            </a:extLst>
          </p:cNvPr>
          <p:cNvSpPr txBox="1"/>
          <p:nvPr/>
        </p:nvSpPr>
        <p:spPr>
          <a:xfrm>
            <a:off x="2813930" y="4219461"/>
            <a:ext cx="704245" cy="267194"/>
          </a:xfrm>
          <a:prstGeom prst="rect">
            <a:avLst/>
          </a:prstGeom>
          <a:noFill/>
          <a:ln>
            <a:noFill/>
          </a:ln>
        </p:spPr>
        <p:txBody>
          <a:bodyPr vert="horz" wrap="none" lIns="67507" tIns="33753" rIns="67507" bIns="33753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parsing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56C486-F19B-4641-A438-307E91AB6E10}"/>
              </a:ext>
            </a:extLst>
          </p:cNvPr>
          <p:cNvSpPr txBox="1"/>
          <p:nvPr/>
        </p:nvSpPr>
        <p:spPr>
          <a:xfrm>
            <a:off x="5024921" y="4435484"/>
            <a:ext cx="1050622" cy="267194"/>
          </a:xfrm>
          <a:prstGeom prst="rect">
            <a:avLst/>
          </a:prstGeom>
          <a:noFill/>
          <a:ln>
            <a:noFill/>
          </a:ln>
        </p:spPr>
        <p:txBody>
          <a:bodyPr vert="horz" wrap="none" lIns="67507" tIns="33753" rIns="67507" bIns="33753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compilación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7FFFB115-8B6D-E84F-9F27-D13782DEE03B}"/>
              </a:ext>
            </a:extLst>
          </p:cNvPr>
          <p:cNvSpPr/>
          <p:nvPr/>
        </p:nvSpPr>
        <p:spPr>
          <a:xfrm>
            <a:off x="4964976" y="3783096"/>
            <a:ext cx="109739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507" tIns="33753" rIns="67507" bIns="33753" anchor="ctr" anchorCtr="0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s-CL" sz="1350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7A4D5B6-BCCB-4A4E-B2D2-5CDFA5E5CD54}"/>
              </a:ext>
            </a:extLst>
          </p:cNvPr>
          <p:cNvSpPr/>
          <p:nvPr/>
        </p:nvSpPr>
        <p:spPr>
          <a:xfrm>
            <a:off x="6062371" y="3535751"/>
            <a:ext cx="1097394" cy="54869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7507" tIns="33753" rIns="67507" bIns="33753" anchor="ctr" anchorCtr="0" compatLnSpc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Código </a:t>
            </a:r>
            <a:br>
              <a:rPr lang="es-CL" sz="1350">
                <a:latin typeface="Arial" pitchFamily="18"/>
                <a:ea typeface="Droid Sans Fallback" pitchFamily="2"/>
                <a:cs typeface="Lohit Hindi" pitchFamily="2"/>
              </a:rPr>
            </a:b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compilado</a:t>
            </a: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87444D0F-22B8-104B-9760-96E4799B173A}"/>
              </a:ext>
            </a:extLst>
          </p:cNvPr>
          <p:cNvSpPr/>
          <p:nvPr/>
        </p:nvSpPr>
        <p:spPr>
          <a:xfrm>
            <a:off x="7184608" y="3783096"/>
            <a:ext cx="72961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507" tIns="33753" rIns="67507" bIns="33753" anchor="ctr" anchorCtr="0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s-CL" sz="1350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64D5016-7BE6-1641-ABFC-2C4C1FB188E6}"/>
              </a:ext>
            </a:extLst>
          </p:cNvPr>
          <p:cNvSpPr/>
          <p:nvPr/>
        </p:nvSpPr>
        <p:spPr>
          <a:xfrm>
            <a:off x="7914225" y="3577335"/>
            <a:ext cx="823047" cy="48011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7507" tIns="33753" rIns="67507" bIns="33753" anchor="ctr" anchorCtr="0" compatLnSpc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CL" sz="1650">
                <a:latin typeface="Arial" pitchFamily="18"/>
                <a:ea typeface="Droid Sans Fallback" pitchFamily="2"/>
                <a:cs typeface="Lohit Hindi" pitchFamily="2"/>
              </a:rPr>
              <a:t>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F9297A-6CD2-6C4F-AB0F-BBC12911B612}"/>
              </a:ext>
            </a:extLst>
          </p:cNvPr>
          <p:cNvSpPr txBox="1"/>
          <p:nvPr/>
        </p:nvSpPr>
        <p:spPr>
          <a:xfrm>
            <a:off x="6904319" y="4408482"/>
            <a:ext cx="1185466" cy="267194"/>
          </a:xfrm>
          <a:prstGeom prst="rect">
            <a:avLst/>
          </a:prstGeom>
          <a:noFill/>
          <a:ln>
            <a:noFill/>
          </a:ln>
        </p:spPr>
        <p:txBody>
          <a:bodyPr vert="horz" wrap="none" lIns="67507" tIns="33753" rIns="67507" bIns="33753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interpretación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82FA95-92F7-FD42-A002-BB5B18F0552E}"/>
              </a:ext>
            </a:extLst>
          </p:cNvPr>
          <p:cNvSpPr txBox="1"/>
          <p:nvPr/>
        </p:nvSpPr>
        <p:spPr>
          <a:xfrm>
            <a:off x="1348756" y="4845388"/>
            <a:ext cx="1039721" cy="355616"/>
          </a:xfrm>
          <a:prstGeom prst="rect">
            <a:avLst/>
          </a:prstGeom>
          <a:noFill/>
          <a:ln>
            <a:noFill/>
          </a:ln>
        </p:spPr>
        <p:txBody>
          <a:bodyPr vert="horz" wrap="none" lIns="67507" tIns="33753" rIns="67507" bIns="33753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CL" sz="1950">
                <a:latin typeface="Arial" pitchFamily="18"/>
                <a:ea typeface="Droid Sans Fallback" pitchFamily="2"/>
                <a:cs typeface="Lohit Hindi" pitchFamily="2"/>
              </a:rPr>
              <a:t>Ejemplo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FDBBE0C-D350-204A-AB5D-7ACDD4F86BFF}"/>
              </a:ext>
            </a:extLst>
          </p:cNvPr>
          <p:cNvSpPr/>
          <p:nvPr/>
        </p:nvSpPr>
        <p:spPr>
          <a:xfrm>
            <a:off x="1348755" y="5395706"/>
            <a:ext cx="1396587" cy="54869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7507" tIns="33753" rIns="67507" bIns="33753" anchor="ctr" anchorCtr="0" compatLnSpc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{+ 4 5}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0ABEF52-A802-124A-BFDD-9B8C3E2BD958}"/>
              </a:ext>
            </a:extLst>
          </p:cNvPr>
          <p:cNvSpPr/>
          <p:nvPr/>
        </p:nvSpPr>
        <p:spPr>
          <a:xfrm>
            <a:off x="3568388" y="5395706"/>
            <a:ext cx="1327999" cy="61728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7507" tIns="33753" rIns="67507" bIns="33753" anchor="ctr" anchorCtr="0" compatLnSpc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(add (num 4)</a:t>
            </a:r>
            <a:br>
              <a:rPr lang="es-CL" sz="1350">
                <a:latin typeface="Arial" pitchFamily="18"/>
                <a:ea typeface="Droid Sans Fallback" pitchFamily="2"/>
                <a:cs typeface="Lohit Hindi" pitchFamily="2"/>
              </a:rPr>
            </a:b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   (num 5))</a:t>
            </a: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E3BFCFC2-04EB-6247-9F2B-53C7145590E8}"/>
              </a:ext>
            </a:extLst>
          </p:cNvPr>
          <p:cNvSpPr/>
          <p:nvPr/>
        </p:nvSpPr>
        <p:spPr>
          <a:xfrm>
            <a:off x="2745342" y="5670054"/>
            <a:ext cx="823046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507" tIns="33753" rIns="67507" bIns="33753" anchor="ctr" anchorCtr="0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s-CL" sz="1350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E13D1B-36BC-B043-B114-EFE9B625AE9A}"/>
              </a:ext>
            </a:extLst>
          </p:cNvPr>
          <p:cNvSpPr txBox="1"/>
          <p:nvPr/>
        </p:nvSpPr>
        <p:spPr>
          <a:xfrm>
            <a:off x="2745342" y="6106420"/>
            <a:ext cx="704245" cy="267194"/>
          </a:xfrm>
          <a:prstGeom prst="rect">
            <a:avLst/>
          </a:prstGeom>
          <a:noFill/>
          <a:ln>
            <a:noFill/>
          </a:ln>
        </p:spPr>
        <p:txBody>
          <a:bodyPr vert="horz" wrap="none" lIns="67507" tIns="33753" rIns="67507" bIns="33753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parsing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BAC10-9DD7-A14A-AE3D-83A50821B792}"/>
              </a:ext>
            </a:extLst>
          </p:cNvPr>
          <p:cNvSpPr txBox="1"/>
          <p:nvPr/>
        </p:nvSpPr>
        <p:spPr>
          <a:xfrm>
            <a:off x="4769475" y="6133423"/>
            <a:ext cx="1050622" cy="267194"/>
          </a:xfrm>
          <a:prstGeom prst="rect">
            <a:avLst/>
          </a:prstGeom>
          <a:noFill/>
          <a:ln>
            <a:noFill/>
          </a:ln>
        </p:spPr>
        <p:txBody>
          <a:bodyPr vert="horz" wrap="none" lIns="67507" tIns="33753" rIns="67507" bIns="33753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compilación</a:t>
            </a:r>
          </a:p>
        </p:txBody>
      </p:sp>
      <p:sp>
        <p:nvSpPr>
          <p:cNvPr id="26" name="Straight Connector 25">
            <a:extLst>
              <a:ext uri="{FF2B5EF4-FFF2-40B4-BE49-F238E27FC236}">
                <a16:creationId xmlns:a16="http://schemas.microsoft.com/office/drawing/2014/main" id="{6B123733-C57C-A74F-B911-C7BD50D0BE83}"/>
              </a:ext>
            </a:extLst>
          </p:cNvPr>
          <p:cNvSpPr/>
          <p:nvPr/>
        </p:nvSpPr>
        <p:spPr>
          <a:xfrm>
            <a:off x="4896388" y="5670054"/>
            <a:ext cx="84194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507" tIns="33753" rIns="67507" bIns="33753" anchor="ctr" anchorCtr="0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s-CL" sz="1350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DA98F97-2EE5-0448-91FF-67197F977361}"/>
              </a:ext>
            </a:extLst>
          </p:cNvPr>
          <p:cNvSpPr/>
          <p:nvPr/>
        </p:nvSpPr>
        <p:spPr>
          <a:xfrm>
            <a:off x="5738337" y="5422709"/>
            <a:ext cx="1440330" cy="72745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7507" tIns="33753" rIns="67507" bIns="33753" anchor="ctr" anchorCtr="0" compatLnSpc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(add-number </a:t>
            </a:r>
            <a:br>
              <a:rPr lang="es-CL" sz="1350">
                <a:latin typeface="Arial" pitchFamily="18"/>
                <a:ea typeface="Droid Sans Fallback" pitchFamily="2"/>
                <a:cs typeface="Lohit Hindi" pitchFamily="2"/>
              </a:rPr>
            </a:b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(num 4)</a:t>
            </a:r>
            <a:br>
              <a:rPr lang="es-CL" sz="1350">
                <a:latin typeface="Arial" pitchFamily="18"/>
                <a:ea typeface="Droid Sans Fallback" pitchFamily="2"/>
                <a:cs typeface="Lohit Hindi" pitchFamily="2"/>
              </a:rPr>
            </a:b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(num 5))</a:t>
            </a:r>
          </a:p>
        </p:txBody>
      </p: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AF301727-B63E-EE46-ADA7-98B69CA26611}"/>
              </a:ext>
            </a:extLst>
          </p:cNvPr>
          <p:cNvSpPr/>
          <p:nvPr/>
        </p:nvSpPr>
        <p:spPr>
          <a:xfrm>
            <a:off x="7178667" y="5670054"/>
            <a:ext cx="66697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67507" tIns="33753" rIns="67507" bIns="33753" anchor="ctr" anchorCtr="0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s-CL" sz="1350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C6B9568-D649-AF40-B2E3-B094E095DA07}"/>
              </a:ext>
            </a:extLst>
          </p:cNvPr>
          <p:cNvSpPr/>
          <p:nvPr/>
        </p:nvSpPr>
        <p:spPr>
          <a:xfrm>
            <a:off x="7845637" y="5464293"/>
            <a:ext cx="823047" cy="48011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7507" tIns="33753" rIns="67507" bIns="33753" anchor="ctr" anchorCtr="0" compatLnSpc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CL" sz="1650">
                <a:latin typeface="Arial" pitchFamily="18"/>
                <a:ea typeface="Droid Sans Fallback" pitchFamily="2"/>
                <a:cs typeface="Lohit Hindi" pitchFamily="2"/>
              </a:rPr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381A16-3C02-BC4B-85EE-A180F8F68132}"/>
              </a:ext>
            </a:extLst>
          </p:cNvPr>
          <p:cNvSpPr txBox="1"/>
          <p:nvPr/>
        </p:nvSpPr>
        <p:spPr>
          <a:xfrm>
            <a:off x="7036362" y="6081577"/>
            <a:ext cx="1185466" cy="267194"/>
          </a:xfrm>
          <a:prstGeom prst="rect">
            <a:avLst/>
          </a:prstGeom>
          <a:noFill/>
          <a:ln>
            <a:noFill/>
          </a:ln>
        </p:spPr>
        <p:txBody>
          <a:bodyPr vert="horz" wrap="none" lIns="67507" tIns="33753" rIns="67507" bIns="33753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CL" sz="1350">
                <a:latin typeface="Arial" pitchFamily="18"/>
                <a:ea typeface="Droid Sans Fallback" pitchFamily="2"/>
                <a:cs typeface="Lohit Hindi" pitchFamily="2"/>
              </a:rPr>
              <a:t>interpretación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F58468-1D69-D54E-A5AC-83C50D797329}"/>
              </a:ext>
            </a:extLst>
          </p:cNvPr>
          <p:cNvSpPr txBox="1"/>
          <p:nvPr/>
        </p:nvSpPr>
        <p:spPr>
          <a:xfrm>
            <a:off x="1401681" y="1829171"/>
            <a:ext cx="1739848" cy="344716"/>
          </a:xfrm>
          <a:prstGeom prst="rect">
            <a:avLst/>
          </a:prstGeom>
          <a:noFill/>
          <a:ln>
            <a:noFill/>
          </a:ln>
        </p:spPr>
        <p:txBody>
          <a:bodyPr vert="horz" wrap="none" lIns="67507" tIns="33753" rIns="67507" bIns="33753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CL" sz="1875" b="1" dirty="0">
                <a:latin typeface="Arial" pitchFamily="18"/>
                <a:ea typeface="Droid Sans Fallback" pitchFamily="2"/>
                <a:cs typeface="Lohit Hindi" pitchFamily="2"/>
              </a:rPr>
              <a:t>Interpretación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DC4127-BA91-3A4A-8758-5A1226E086FD}"/>
              </a:ext>
            </a:extLst>
          </p:cNvPr>
          <p:cNvSpPr txBox="1"/>
          <p:nvPr/>
        </p:nvSpPr>
        <p:spPr>
          <a:xfrm>
            <a:off x="1470268" y="3132327"/>
            <a:ext cx="1579292" cy="344716"/>
          </a:xfrm>
          <a:prstGeom prst="rect">
            <a:avLst/>
          </a:prstGeom>
          <a:noFill/>
          <a:ln>
            <a:noFill/>
          </a:ln>
        </p:spPr>
        <p:txBody>
          <a:bodyPr vert="horz" wrap="none" lIns="67507" tIns="33753" rIns="67507" bIns="33753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CL" sz="1875" b="1">
                <a:latin typeface="Arial" pitchFamily="18"/>
                <a:ea typeface="Droid Sans Fallback" pitchFamily="2"/>
                <a:cs typeface="Lohit Hindi" pitchFamily="2"/>
              </a:rPr>
              <a:t>Compilación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D47756-CE38-F646-B2B1-904040CD8B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5636" y="201880"/>
            <a:ext cx="9074150" cy="926378"/>
          </a:xfrm>
        </p:spPr>
        <p:txBody>
          <a:bodyPr/>
          <a:lstStyle/>
          <a:p>
            <a:r>
              <a:rPr lang="es-ES_tradnl" dirty="0"/>
              <a:t>¿qué hemos visto?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B9F7E-91D2-7741-ADA0-7C3D9494CC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85875"/>
            <a:ext cx="9074150" cy="5470525"/>
          </a:xfrm>
        </p:spPr>
        <p:txBody>
          <a:bodyPr/>
          <a:lstStyle/>
          <a:p>
            <a:pPr marL="0" indent="0">
              <a:buNone/>
            </a:pPr>
            <a:r>
              <a:rPr lang="es-ES_tradnl" dirty="0"/>
              <a:t>Los procesos para ejecutar un programa:</a:t>
            </a:r>
            <a:br>
              <a:rPr lang="es-ES_tradnl" dirty="0"/>
            </a:br>
            <a:endParaRPr lang="es-ES_tradnl" dirty="0"/>
          </a:p>
          <a:p>
            <a:pPr marL="1018322" lvl="1" indent="-514350">
              <a:buFont typeface="+mj-lt"/>
              <a:buAutoNum type="arabicPeriod"/>
            </a:pPr>
            <a:r>
              <a:rPr lang="es-ES_tradnl" dirty="0" err="1"/>
              <a:t>Parser</a:t>
            </a:r>
            <a:r>
              <a:rPr lang="es-ES_tradnl" dirty="0"/>
              <a:t> </a:t>
            </a:r>
            <a:br>
              <a:rPr lang="es-ES_tradnl" dirty="0"/>
            </a:br>
            <a:r>
              <a:rPr lang="es-ES_tradnl" dirty="0"/>
              <a:t>:: -&gt; un AST</a:t>
            </a:r>
          </a:p>
          <a:p>
            <a:pPr marL="1018322" lvl="1" indent="-514350">
              <a:buFont typeface="+mj-lt"/>
              <a:buAutoNum type="arabicPeriod"/>
            </a:pPr>
            <a:endParaRPr lang="es-ES_tradnl" dirty="0"/>
          </a:p>
          <a:p>
            <a:pPr marL="1018322" lvl="1" indent="-514350">
              <a:buFont typeface="+mj-lt"/>
              <a:buAutoNum type="arabicPeriod"/>
            </a:pPr>
            <a:r>
              <a:rPr lang="es-ES_tradnl" dirty="0">
                <a:highlight>
                  <a:srgbClr val="00FF00"/>
                </a:highlight>
              </a:rPr>
              <a:t>Compilación &amp; verificación de tipo </a:t>
            </a:r>
            <a:br>
              <a:rPr lang="es-ES_tradnl" dirty="0">
                <a:highlight>
                  <a:srgbClr val="00FF00"/>
                </a:highlight>
              </a:rPr>
            </a:br>
            <a:r>
              <a:rPr lang="es-ES_tradnl" dirty="0">
                <a:highlight>
                  <a:srgbClr val="00FF00"/>
                </a:highlight>
              </a:rPr>
              <a:t>:: -&gt; AST OPTIMIZADO Y VERIFICADO LOS TIPOS</a:t>
            </a:r>
            <a:br>
              <a:rPr lang="es-ES_tradnl" dirty="0"/>
            </a:br>
            <a:endParaRPr lang="es-ES_tradnl" dirty="0"/>
          </a:p>
          <a:p>
            <a:pPr marL="1018322" lvl="1" indent="-514350">
              <a:buFont typeface="+mj-lt"/>
              <a:buAutoNum type="arabicPeriod"/>
            </a:pPr>
            <a:r>
              <a:rPr lang="es-ES_tradnl" dirty="0"/>
              <a:t>Interpretación (</a:t>
            </a:r>
            <a:r>
              <a:rPr lang="es-ES_tradnl" dirty="0" err="1"/>
              <a:t>runtime</a:t>
            </a:r>
            <a:r>
              <a:rPr lang="es-ES_tradnl" dirty="0"/>
              <a:t>, VM, M) </a:t>
            </a:r>
            <a:br>
              <a:rPr lang="es-ES_tradnl" dirty="0"/>
            </a:br>
            <a:r>
              <a:rPr lang="es-ES_tradnl" dirty="0"/>
              <a:t>:: -&gt; Ejecución del programa</a:t>
            </a:r>
          </a:p>
          <a:p>
            <a:pPr marL="503972" lvl="1" indent="0">
              <a:buNone/>
            </a:pPr>
            <a:endParaRPr lang="es-ES_tradnl" dirty="0"/>
          </a:p>
          <a:p>
            <a:pPr lvl="1"/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2232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B747-9B01-A94E-89E4-809D749042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4030" y="257186"/>
            <a:ext cx="9072563" cy="671512"/>
          </a:xfrm>
        </p:spPr>
        <p:txBody>
          <a:bodyPr/>
          <a:lstStyle/>
          <a:p>
            <a:r>
              <a:rPr lang="es-ES_tradnl" sz="3600" dirty="0"/>
              <a:t>Lenguajes Vistos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2BEA-A0C8-054B-B3B7-1980558A5B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04900"/>
            <a:ext cx="9072563" cy="51657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_tradnl" sz="2200" dirty="0" err="1"/>
              <a:t>Aritmetic</a:t>
            </a:r>
            <a:r>
              <a:rPr lang="es-ES_tradnl" sz="2200" dirty="0"/>
              <a:t> </a:t>
            </a:r>
            <a:r>
              <a:rPr lang="es-ES_tradnl" sz="2200" dirty="0" err="1"/>
              <a:t>Expression</a:t>
            </a:r>
            <a:br>
              <a:rPr lang="es-ES_tradnl" sz="2200" dirty="0"/>
            </a:br>
            <a:r>
              <a:rPr lang="es-ES_tradnl" sz="2200" dirty="0"/>
              <a:t>-- interprete: AST -&gt; Numero</a:t>
            </a:r>
          </a:p>
          <a:p>
            <a:pPr marL="457200" indent="-457200">
              <a:buFont typeface="+mj-lt"/>
              <a:buAutoNum type="arabicPeriod"/>
            </a:pPr>
            <a:endParaRPr lang="es-ES_tradnl" sz="2200" dirty="0"/>
          </a:p>
          <a:p>
            <a:pPr marL="457200" indent="-457200">
              <a:buFont typeface="+mj-lt"/>
              <a:buAutoNum type="arabicPeriod"/>
            </a:pPr>
            <a:r>
              <a:rPr lang="es-ES_tradnl" sz="2200" dirty="0" err="1"/>
              <a:t>Aritmetic</a:t>
            </a:r>
            <a:r>
              <a:rPr lang="es-ES_tradnl" sz="2200" dirty="0"/>
              <a:t> </a:t>
            </a:r>
            <a:r>
              <a:rPr lang="es-ES_tradnl" sz="2200" dirty="0" err="1"/>
              <a:t>Expression</a:t>
            </a:r>
            <a:r>
              <a:rPr lang="es-ES_tradnl" sz="2200" dirty="0"/>
              <a:t> con </a:t>
            </a:r>
            <a:r>
              <a:rPr lang="es-ES_tradnl" sz="2200" dirty="0" err="1"/>
              <a:t>With</a:t>
            </a:r>
            <a:r>
              <a:rPr lang="es-ES_tradnl" sz="2200" dirty="0"/>
              <a:t> (declaración de variable) usando substitución</a:t>
            </a:r>
            <a:br>
              <a:rPr lang="es-ES_tradnl" sz="2200" dirty="0"/>
            </a:br>
            <a:r>
              <a:rPr lang="es-ES_tradnl" sz="2200" dirty="0"/>
              <a:t>-- interprete: AST -&gt; Numero</a:t>
            </a:r>
          </a:p>
          <a:p>
            <a:pPr marL="457200" indent="-457200">
              <a:buFont typeface="+mj-lt"/>
              <a:buAutoNum type="arabicPeriod"/>
            </a:pPr>
            <a:endParaRPr lang="es-ES_tradnl" sz="2200" dirty="0"/>
          </a:p>
          <a:p>
            <a:pPr marL="457200" indent="-457200">
              <a:buFont typeface="+mj-lt"/>
              <a:buAutoNum type="arabicPeriod"/>
            </a:pPr>
            <a:r>
              <a:rPr lang="es-ES_tradnl" sz="2200" dirty="0" err="1"/>
              <a:t>Arimetic</a:t>
            </a:r>
            <a:r>
              <a:rPr lang="es-ES_tradnl" sz="2200" dirty="0"/>
              <a:t> </a:t>
            </a:r>
            <a:r>
              <a:rPr lang="es-ES_tradnl" sz="2200" dirty="0" err="1"/>
              <a:t>Expression</a:t>
            </a:r>
            <a:r>
              <a:rPr lang="es-ES_tradnl" sz="2200" dirty="0"/>
              <a:t> con </a:t>
            </a:r>
            <a:r>
              <a:rPr lang="es-ES_tradnl" sz="2200" dirty="0" err="1"/>
              <a:t>With</a:t>
            </a:r>
            <a:r>
              <a:rPr lang="es-ES_tradnl" sz="2200" dirty="0"/>
              <a:t> y Funciones de primer orden usando substitución</a:t>
            </a:r>
            <a:br>
              <a:rPr lang="es-ES_tradnl" sz="2200" dirty="0"/>
            </a:br>
            <a:r>
              <a:rPr lang="es-ES_tradnl" sz="2200" dirty="0"/>
              <a:t>-- interprete: AST x Funciones -&gt; Numero</a:t>
            </a:r>
          </a:p>
          <a:p>
            <a:pPr marL="457200" indent="-457200">
              <a:buFont typeface="+mj-lt"/>
              <a:buAutoNum type="arabicPeriod"/>
            </a:pPr>
            <a:endParaRPr lang="es-ES_tradnl" sz="2200" dirty="0"/>
          </a:p>
          <a:p>
            <a:pPr marL="457200" indent="-457200">
              <a:buFont typeface="+mj-lt"/>
              <a:buAutoNum type="arabicPeriod"/>
            </a:pPr>
            <a:r>
              <a:rPr lang="es-ES_tradnl" sz="2200" dirty="0" err="1"/>
              <a:t>Arimetic</a:t>
            </a:r>
            <a:r>
              <a:rPr lang="es-ES_tradnl" sz="2200" dirty="0"/>
              <a:t> </a:t>
            </a:r>
            <a:r>
              <a:rPr lang="es-ES_tradnl" sz="2200" dirty="0" err="1"/>
              <a:t>Expression</a:t>
            </a:r>
            <a:r>
              <a:rPr lang="es-ES_tradnl" sz="2200" dirty="0"/>
              <a:t> con </a:t>
            </a:r>
            <a:r>
              <a:rPr lang="es-ES_tradnl" sz="2200" dirty="0" err="1"/>
              <a:t>With</a:t>
            </a:r>
            <a:r>
              <a:rPr lang="es-ES_tradnl" sz="2200" dirty="0"/>
              <a:t> y Funciones de primer orden usando </a:t>
            </a:r>
            <a:r>
              <a:rPr lang="es-ES_tradnl" sz="2200" dirty="0" err="1"/>
              <a:t>environment</a:t>
            </a:r>
            <a:br>
              <a:rPr lang="es-ES_tradnl" sz="2200" dirty="0"/>
            </a:br>
            <a:r>
              <a:rPr lang="es-ES_tradnl" sz="2200" dirty="0"/>
              <a:t>-- interprete: AST x Funciones x </a:t>
            </a:r>
            <a:r>
              <a:rPr lang="es-ES_tradnl" sz="2200" dirty="0" err="1"/>
              <a:t>Environment</a:t>
            </a:r>
            <a:r>
              <a:rPr lang="es-ES_tradnl" sz="2200" dirty="0"/>
              <a:t> (Pila) -&gt; Numero</a:t>
            </a:r>
            <a:br>
              <a:rPr lang="es-ES_tradnl" sz="2200" dirty="0"/>
            </a:br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52BFC5C-7D4A-4947-801B-9A5CFBD32E22}"/>
              </a:ext>
            </a:extLst>
          </p:cNvPr>
          <p:cNvSpPr/>
          <p:nvPr/>
        </p:nvSpPr>
        <p:spPr>
          <a:xfrm>
            <a:off x="5854535" y="6623030"/>
            <a:ext cx="3995190" cy="636361"/>
          </a:xfrm>
          <a:prstGeom prst="wedgeRoundRectCallout">
            <a:avLst>
              <a:gd name="adj1" fmla="val -20335"/>
              <a:gd name="adj2" fmla="val -1017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El </a:t>
            </a:r>
            <a:r>
              <a:rPr lang="es-ES_tradnl" dirty="0" err="1"/>
              <a:t>parser</a:t>
            </a:r>
            <a:r>
              <a:rPr lang="es-ES_tradnl" dirty="0"/>
              <a:t> no cambia: </a:t>
            </a:r>
            <a:r>
              <a:rPr lang="es-ES_tradnl" dirty="0" err="1"/>
              <a:t>Syntaxis</a:t>
            </a:r>
            <a:r>
              <a:rPr lang="es-ES_tradnl" dirty="0"/>
              <a:t> -&gt; AST</a:t>
            </a:r>
          </a:p>
        </p:txBody>
      </p:sp>
    </p:spTree>
    <p:extLst>
      <p:ext uri="{BB962C8B-B14F-4D97-AF65-F5344CB8AC3E}">
        <p14:creationId xmlns:p14="http://schemas.microsoft.com/office/powerpoint/2010/main" val="257613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1E63-22E2-7F47-BE46-6D03A7A304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237" y="160710"/>
            <a:ext cx="9074150" cy="812800"/>
          </a:xfrm>
        </p:spPr>
        <p:txBody>
          <a:bodyPr/>
          <a:lstStyle/>
          <a:p>
            <a:r>
              <a:rPr lang="es-ES_tradnl" dirty="0"/>
              <a:t>AST 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0D74D-02C2-764B-8667-8CFC7A806128}"/>
              </a:ext>
            </a:extLst>
          </p:cNvPr>
          <p:cNvSpPr/>
          <p:nvPr/>
        </p:nvSpPr>
        <p:spPr>
          <a:xfrm>
            <a:off x="300264" y="1709780"/>
            <a:ext cx="50387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/>
              <a:t>1. </a:t>
            </a:r>
            <a:r>
              <a:rPr lang="es-ES_tradnl" dirty="0" err="1"/>
              <a:t>Aritmetic</a:t>
            </a:r>
            <a:r>
              <a:rPr lang="es-ES_tradnl" dirty="0"/>
              <a:t> </a:t>
            </a:r>
            <a:r>
              <a:rPr lang="es-ES_tradnl" dirty="0" err="1"/>
              <a:t>Expression</a:t>
            </a:r>
            <a:r>
              <a:rPr lang="es-ES_tradnl" dirty="0"/>
              <a:t>:</a:t>
            </a:r>
            <a:br>
              <a:rPr lang="es-ES_tradnl" dirty="0"/>
            </a:br>
            <a:br>
              <a:rPr lang="es-ES_tradnl" dirty="0"/>
            </a:br>
            <a:r>
              <a:rPr lang="es-ES_tradnl" dirty="0"/>
              <a:t>(define-</a:t>
            </a:r>
            <a:r>
              <a:rPr lang="es-ES_tradnl" dirty="0" err="1"/>
              <a:t>type</a:t>
            </a:r>
            <a:r>
              <a:rPr lang="es-ES_tradnl" dirty="0"/>
              <a:t> AE </a:t>
            </a:r>
          </a:p>
          <a:p>
            <a:r>
              <a:rPr lang="es-ES_tradnl" dirty="0"/>
              <a:t>   [</a:t>
            </a:r>
            <a:r>
              <a:rPr lang="es-ES_tradnl" dirty="0" err="1"/>
              <a:t>num</a:t>
            </a:r>
            <a:r>
              <a:rPr lang="es-ES_tradnl" dirty="0"/>
              <a:t> (n </a:t>
            </a:r>
            <a:r>
              <a:rPr lang="es-ES_tradnl" dirty="0" err="1"/>
              <a:t>number</a:t>
            </a:r>
            <a:r>
              <a:rPr lang="es-ES_tradnl" dirty="0"/>
              <a:t>?)] </a:t>
            </a:r>
          </a:p>
          <a:p>
            <a:r>
              <a:rPr lang="es-ES_tradnl" dirty="0"/>
              <a:t>   [</a:t>
            </a:r>
            <a:r>
              <a:rPr lang="es-ES_tradnl" dirty="0" err="1"/>
              <a:t>add</a:t>
            </a:r>
            <a:r>
              <a:rPr lang="es-ES_tradnl" dirty="0"/>
              <a:t> (l AE?) (r AE?)] </a:t>
            </a:r>
          </a:p>
          <a:p>
            <a:r>
              <a:rPr lang="es-ES_tradnl" dirty="0"/>
              <a:t>   [sub (l AE?) (r AE?)])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3D0352-2555-9644-85B0-B517B786F72A}"/>
              </a:ext>
            </a:extLst>
          </p:cNvPr>
          <p:cNvSpPr/>
          <p:nvPr/>
        </p:nvSpPr>
        <p:spPr>
          <a:xfrm>
            <a:off x="4290374" y="4095569"/>
            <a:ext cx="54493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2. </a:t>
            </a:r>
            <a:r>
              <a:rPr lang="es-ES_tradnl" dirty="0" err="1"/>
              <a:t>Aritmetic</a:t>
            </a:r>
            <a:r>
              <a:rPr lang="es-ES_tradnl" dirty="0"/>
              <a:t> </a:t>
            </a:r>
            <a:r>
              <a:rPr lang="es-ES_tradnl" dirty="0" err="1"/>
              <a:t>Expression</a:t>
            </a:r>
            <a:r>
              <a:rPr lang="es-ES_tradnl" dirty="0"/>
              <a:t> con </a:t>
            </a:r>
            <a:r>
              <a:rPr lang="es-ES_tradnl" dirty="0" err="1"/>
              <a:t>With</a:t>
            </a:r>
            <a:r>
              <a:rPr lang="es-ES_tradnl" dirty="0"/>
              <a:t>:</a:t>
            </a:r>
            <a:br>
              <a:rPr lang="es-ES_tradnl" dirty="0"/>
            </a:br>
            <a:br>
              <a:rPr lang="es-ES_tradnl" dirty="0"/>
            </a:br>
            <a:r>
              <a:rPr lang="es-ES_tradnl" dirty="0"/>
              <a:t>(define-</a:t>
            </a:r>
            <a:r>
              <a:rPr lang="es-ES_tradnl" dirty="0" err="1"/>
              <a:t>type</a:t>
            </a:r>
            <a:r>
              <a:rPr lang="es-ES_tradnl" dirty="0"/>
              <a:t> WAE </a:t>
            </a:r>
          </a:p>
          <a:p>
            <a:r>
              <a:rPr lang="es-ES_tradnl" dirty="0"/>
              <a:t>   [</a:t>
            </a:r>
            <a:r>
              <a:rPr lang="es-ES_tradnl" dirty="0" err="1"/>
              <a:t>num</a:t>
            </a:r>
            <a:r>
              <a:rPr lang="es-ES_tradnl" dirty="0"/>
              <a:t> (n </a:t>
            </a:r>
            <a:r>
              <a:rPr lang="es-ES_tradnl" dirty="0" err="1"/>
              <a:t>number</a:t>
            </a:r>
            <a:r>
              <a:rPr lang="es-ES_tradnl" dirty="0"/>
              <a:t>?)] </a:t>
            </a:r>
          </a:p>
          <a:p>
            <a:r>
              <a:rPr lang="es-ES_tradnl" dirty="0"/>
              <a:t>   [</a:t>
            </a:r>
            <a:r>
              <a:rPr lang="es-ES_tradnl" dirty="0" err="1"/>
              <a:t>add</a:t>
            </a:r>
            <a:r>
              <a:rPr lang="es-ES_tradnl" dirty="0"/>
              <a:t> (l WAE?) (r WAE?)] </a:t>
            </a:r>
          </a:p>
          <a:p>
            <a:r>
              <a:rPr lang="es-ES_tradnl" dirty="0"/>
              <a:t>   [sub (l WAE?) (r WAE?)] </a:t>
            </a:r>
          </a:p>
          <a:p>
            <a:r>
              <a:rPr lang="es-ES_tradnl" dirty="0"/>
              <a:t>   [</a:t>
            </a:r>
            <a:r>
              <a:rPr lang="es-ES_tradnl" dirty="0" err="1"/>
              <a:t>with</a:t>
            </a:r>
            <a:r>
              <a:rPr lang="es-ES_tradnl" dirty="0"/>
              <a:t> (</a:t>
            </a:r>
            <a:r>
              <a:rPr lang="es-ES_tradnl" dirty="0" err="1"/>
              <a:t>name</a:t>
            </a:r>
            <a:r>
              <a:rPr lang="es-ES_tradnl" dirty="0"/>
              <a:t> symbol?) (</a:t>
            </a:r>
            <a:r>
              <a:rPr lang="es-ES_tradnl" dirty="0" err="1"/>
              <a:t>value</a:t>
            </a:r>
            <a:r>
              <a:rPr lang="es-ES_tradnl" dirty="0"/>
              <a:t> WAE?) (</a:t>
            </a:r>
            <a:r>
              <a:rPr lang="es-ES_tradnl" dirty="0" err="1"/>
              <a:t>body</a:t>
            </a:r>
            <a:r>
              <a:rPr lang="es-ES_tradnl" dirty="0"/>
              <a:t> WAE?)] </a:t>
            </a:r>
          </a:p>
          <a:p>
            <a:r>
              <a:rPr lang="es-ES_tradnl" dirty="0"/>
              <a:t>   [id (</a:t>
            </a:r>
            <a:r>
              <a:rPr lang="es-ES_tradnl" dirty="0" err="1"/>
              <a:t>name</a:t>
            </a:r>
            <a:r>
              <a:rPr lang="es-ES_tradnl" dirty="0"/>
              <a:t> symbol?)]</a:t>
            </a:r>
          </a:p>
        </p:txBody>
      </p:sp>
    </p:spTree>
    <p:extLst>
      <p:ext uri="{BB962C8B-B14F-4D97-AF65-F5344CB8AC3E}">
        <p14:creationId xmlns:p14="http://schemas.microsoft.com/office/powerpoint/2010/main" val="202162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1E63-22E2-7F47-BE46-6D03A7A304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237" y="160710"/>
            <a:ext cx="9074150" cy="812800"/>
          </a:xfrm>
        </p:spPr>
        <p:txBody>
          <a:bodyPr/>
          <a:lstStyle/>
          <a:p>
            <a:r>
              <a:rPr lang="es-ES_tradnl" dirty="0"/>
              <a:t>AST (2)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0D74D-02C2-764B-8667-8CFC7A806128}"/>
              </a:ext>
            </a:extLst>
          </p:cNvPr>
          <p:cNvSpPr/>
          <p:nvPr/>
        </p:nvSpPr>
        <p:spPr>
          <a:xfrm>
            <a:off x="240887" y="1225263"/>
            <a:ext cx="56730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3. </a:t>
            </a:r>
            <a:r>
              <a:rPr lang="es-ES_tradnl" dirty="0" err="1"/>
              <a:t>Aritmetic</a:t>
            </a:r>
            <a:r>
              <a:rPr lang="es-ES_tradnl" dirty="0"/>
              <a:t> </a:t>
            </a:r>
            <a:r>
              <a:rPr lang="es-ES_tradnl" dirty="0" err="1"/>
              <a:t>Expression</a:t>
            </a:r>
            <a:r>
              <a:rPr lang="es-ES_tradnl" dirty="0"/>
              <a:t> con funciones de primer orden:</a:t>
            </a:r>
            <a:br>
              <a:rPr lang="es-ES_tradnl" dirty="0"/>
            </a:br>
            <a:br>
              <a:rPr lang="es-ES_tradnl" dirty="0"/>
            </a:br>
            <a:r>
              <a:rPr lang="es-ES_tradnl" dirty="0"/>
              <a:t>(define-</a:t>
            </a:r>
            <a:r>
              <a:rPr lang="es-ES_tradnl" dirty="0" err="1"/>
              <a:t>type</a:t>
            </a:r>
            <a:r>
              <a:rPr lang="es-ES_tradnl" dirty="0"/>
              <a:t> F1WAE </a:t>
            </a:r>
          </a:p>
          <a:p>
            <a:r>
              <a:rPr lang="es-ES_tradnl" dirty="0"/>
              <a:t>  [</a:t>
            </a:r>
            <a:r>
              <a:rPr lang="es-ES_tradnl" dirty="0" err="1"/>
              <a:t>num</a:t>
            </a:r>
            <a:r>
              <a:rPr lang="es-ES_tradnl" dirty="0"/>
              <a:t> (n </a:t>
            </a:r>
            <a:r>
              <a:rPr lang="es-ES_tradnl" dirty="0" err="1"/>
              <a:t>number</a:t>
            </a:r>
            <a:r>
              <a:rPr lang="es-ES_tradnl" dirty="0"/>
              <a:t>?)] </a:t>
            </a:r>
          </a:p>
          <a:p>
            <a:r>
              <a:rPr lang="es-ES_tradnl" dirty="0"/>
              <a:t>  [</a:t>
            </a:r>
            <a:r>
              <a:rPr lang="es-ES_tradnl" dirty="0" err="1"/>
              <a:t>add</a:t>
            </a:r>
            <a:r>
              <a:rPr lang="es-ES_tradnl" dirty="0"/>
              <a:t> (l F1WAE?) (r F1WAE?)] </a:t>
            </a:r>
          </a:p>
          <a:p>
            <a:r>
              <a:rPr lang="es-ES_tradnl" dirty="0"/>
              <a:t>  [sub (l F1WAE?) (r F1WAE?)] </a:t>
            </a:r>
          </a:p>
          <a:p>
            <a:r>
              <a:rPr lang="es-ES_tradnl" dirty="0"/>
              <a:t>  [</a:t>
            </a:r>
            <a:r>
              <a:rPr lang="es-ES_tradnl" dirty="0" err="1"/>
              <a:t>with</a:t>
            </a:r>
            <a:r>
              <a:rPr lang="es-ES_tradnl" dirty="0"/>
              <a:t> (</a:t>
            </a:r>
            <a:r>
              <a:rPr lang="es-ES_tradnl" dirty="0" err="1"/>
              <a:t>name</a:t>
            </a:r>
            <a:r>
              <a:rPr lang="es-ES_tradnl" dirty="0"/>
              <a:t> symbol?) (</a:t>
            </a:r>
            <a:r>
              <a:rPr lang="es-ES_tradnl" dirty="0" err="1"/>
              <a:t>value</a:t>
            </a:r>
            <a:r>
              <a:rPr lang="es-ES_tradnl" dirty="0"/>
              <a:t> F1WAE?) (</a:t>
            </a:r>
            <a:r>
              <a:rPr lang="es-ES_tradnl" dirty="0" err="1"/>
              <a:t>body</a:t>
            </a:r>
            <a:r>
              <a:rPr lang="es-ES_tradnl" dirty="0"/>
              <a:t> F1WAE?)] </a:t>
            </a:r>
          </a:p>
          <a:p>
            <a:r>
              <a:rPr lang="es-ES_tradnl" dirty="0"/>
              <a:t>  [id (</a:t>
            </a:r>
            <a:r>
              <a:rPr lang="es-ES_tradnl" dirty="0" err="1"/>
              <a:t>name</a:t>
            </a:r>
            <a:r>
              <a:rPr lang="es-ES_tradnl" dirty="0"/>
              <a:t> symbol?)]</a:t>
            </a:r>
          </a:p>
          <a:p>
            <a:r>
              <a:rPr lang="es-ES_tradnl" dirty="0"/>
              <a:t>  [app (</a:t>
            </a:r>
            <a:r>
              <a:rPr lang="es-ES_tradnl" dirty="0" err="1"/>
              <a:t>fun-name</a:t>
            </a:r>
            <a:r>
              <a:rPr lang="es-ES_tradnl" dirty="0"/>
              <a:t> symbol?) (</a:t>
            </a:r>
            <a:r>
              <a:rPr lang="es-ES_tradnl" dirty="0" err="1"/>
              <a:t>arg</a:t>
            </a:r>
            <a:r>
              <a:rPr lang="es-ES_tradnl" dirty="0"/>
              <a:t> F1WAE?)])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B5522A-1E3B-5E42-803D-9ADB720EC8E7}"/>
              </a:ext>
            </a:extLst>
          </p:cNvPr>
          <p:cNvSpPr/>
          <p:nvPr/>
        </p:nvSpPr>
        <p:spPr>
          <a:xfrm>
            <a:off x="240887" y="4466635"/>
            <a:ext cx="6587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AST para una </a:t>
            </a:r>
            <a:r>
              <a:rPr lang="es-ES_tradnl" dirty="0" err="1"/>
              <a:t>funcion</a:t>
            </a:r>
            <a:endParaRPr lang="es-ES_tradnl" dirty="0"/>
          </a:p>
          <a:p>
            <a:r>
              <a:rPr lang="es-ES_tradnl" dirty="0"/>
              <a:t>(define-</a:t>
            </a:r>
            <a:r>
              <a:rPr lang="es-ES_tradnl" dirty="0" err="1"/>
              <a:t>type</a:t>
            </a:r>
            <a:r>
              <a:rPr lang="es-ES_tradnl" dirty="0"/>
              <a:t> </a:t>
            </a:r>
            <a:r>
              <a:rPr lang="es-ES_tradnl" dirty="0" err="1"/>
              <a:t>FunDef</a:t>
            </a:r>
            <a:endParaRPr lang="es-ES_tradnl" dirty="0"/>
          </a:p>
          <a:p>
            <a:r>
              <a:rPr lang="es-ES_tradnl" dirty="0"/>
              <a:t>  [</a:t>
            </a:r>
            <a:r>
              <a:rPr lang="es-ES_tradnl" dirty="0" err="1"/>
              <a:t>fundef</a:t>
            </a:r>
            <a:r>
              <a:rPr lang="es-ES_tradnl" dirty="0"/>
              <a:t> (</a:t>
            </a:r>
            <a:r>
              <a:rPr lang="es-ES_tradnl" dirty="0" err="1"/>
              <a:t>fun-name</a:t>
            </a:r>
            <a:r>
              <a:rPr lang="es-ES_tradnl" dirty="0"/>
              <a:t> symbol?) (</a:t>
            </a:r>
            <a:r>
              <a:rPr lang="es-ES_tradnl" dirty="0" err="1"/>
              <a:t>arg-name</a:t>
            </a:r>
            <a:r>
              <a:rPr lang="es-ES_tradnl" dirty="0"/>
              <a:t> symbol?) (</a:t>
            </a:r>
            <a:r>
              <a:rPr lang="es-ES_tradnl" dirty="0" err="1"/>
              <a:t>body</a:t>
            </a:r>
            <a:r>
              <a:rPr lang="es-ES_tradnl" dirty="0"/>
              <a:t> F1WAE?)])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DC02508-9585-B44C-A481-15D813444AA8}"/>
              </a:ext>
            </a:extLst>
          </p:cNvPr>
          <p:cNvSpPr/>
          <p:nvPr/>
        </p:nvSpPr>
        <p:spPr>
          <a:xfrm>
            <a:off x="1282535" y="5783283"/>
            <a:ext cx="5545776" cy="807522"/>
          </a:xfrm>
          <a:prstGeom prst="wedgeRoundRectCallout">
            <a:avLst>
              <a:gd name="adj1" fmla="val -23375"/>
              <a:gd name="adj2" fmla="val -948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Las funciones no son parte del lenguaje, </a:t>
            </a:r>
            <a:br>
              <a:rPr lang="es-ES_tradnl" dirty="0"/>
            </a:br>
            <a:r>
              <a:rPr lang="es-ES_tradnl" dirty="0"/>
              <a:t>por eso van aparte</a:t>
            </a:r>
          </a:p>
        </p:txBody>
      </p:sp>
    </p:spTree>
    <p:extLst>
      <p:ext uri="{BB962C8B-B14F-4D97-AF65-F5344CB8AC3E}">
        <p14:creationId xmlns:p14="http://schemas.microsoft.com/office/powerpoint/2010/main" val="165418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1E63-22E2-7F47-BE46-6D03A7A304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237" y="160710"/>
            <a:ext cx="9074150" cy="812800"/>
          </a:xfrm>
        </p:spPr>
        <p:txBody>
          <a:bodyPr/>
          <a:lstStyle/>
          <a:p>
            <a:r>
              <a:rPr lang="es-ES_tradnl" dirty="0"/>
              <a:t>AST (3)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0D74D-02C2-764B-8667-8CFC7A806128}"/>
              </a:ext>
            </a:extLst>
          </p:cNvPr>
          <p:cNvSpPr/>
          <p:nvPr/>
        </p:nvSpPr>
        <p:spPr>
          <a:xfrm>
            <a:off x="240887" y="973510"/>
            <a:ext cx="75137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4. </a:t>
            </a:r>
            <a:r>
              <a:rPr lang="es-ES_tradnl" dirty="0" err="1"/>
              <a:t>Aritmetic</a:t>
            </a:r>
            <a:r>
              <a:rPr lang="es-ES_tradnl" dirty="0"/>
              <a:t> </a:t>
            </a:r>
            <a:r>
              <a:rPr lang="es-ES_tradnl" dirty="0" err="1"/>
              <a:t>Expression</a:t>
            </a:r>
            <a:r>
              <a:rPr lang="es-ES_tradnl" dirty="0"/>
              <a:t> con funciones de primer orden usando </a:t>
            </a:r>
            <a:r>
              <a:rPr lang="es-ES_tradnl" dirty="0" err="1"/>
              <a:t>Environment</a:t>
            </a:r>
            <a:r>
              <a:rPr lang="es-ES_tradnl" dirty="0"/>
              <a:t>:</a:t>
            </a:r>
            <a:br>
              <a:rPr lang="es-ES_tradnl" dirty="0"/>
            </a:br>
            <a:br>
              <a:rPr lang="es-ES_tradnl" dirty="0"/>
            </a:br>
            <a:r>
              <a:rPr lang="es-ES_tradnl" dirty="0"/>
              <a:t>(define-</a:t>
            </a:r>
            <a:r>
              <a:rPr lang="es-ES_tradnl" dirty="0" err="1"/>
              <a:t>type</a:t>
            </a:r>
            <a:r>
              <a:rPr lang="es-ES_tradnl" dirty="0"/>
              <a:t> F1WAE </a:t>
            </a:r>
          </a:p>
          <a:p>
            <a:r>
              <a:rPr lang="es-ES_tradnl" dirty="0"/>
              <a:t>  [</a:t>
            </a:r>
            <a:r>
              <a:rPr lang="es-ES_tradnl" dirty="0" err="1"/>
              <a:t>num</a:t>
            </a:r>
            <a:r>
              <a:rPr lang="es-ES_tradnl" dirty="0"/>
              <a:t> (n </a:t>
            </a:r>
            <a:r>
              <a:rPr lang="es-ES_tradnl" dirty="0" err="1"/>
              <a:t>number</a:t>
            </a:r>
            <a:r>
              <a:rPr lang="es-ES_tradnl" dirty="0"/>
              <a:t>?)] </a:t>
            </a:r>
          </a:p>
          <a:p>
            <a:r>
              <a:rPr lang="es-ES_tradnl" dirty="0"/>
              <a:t>  [</a:t>
            </a:r>
            <a:r>
              <a:rPr lang="es-ES_tradnl" dirty="0" err="1"/>
              <a:t>add</a:t>
            </a:r>
            <a:r>
              <a:rPr lang="es-ES_tradnl" dirty="0"/>
              <a:t> (l F1WAE?) (r F1WAE?)] </a:t>
            </a:r>
          </a:p>
          <a:p>
            <a:r>
              <a:rPr lang="es-ES_tradnl" dirty="0"/>
              <a:t>  [sub (l F1WAE?) (r F1WAE?)] </a:t>
            </a:r>
          </a:p>
          <a:p>
            <a:r>
              <a:rPr lang="es-ES_tradnl" dirty="0"/>
              <a:t>  [</a:t>
            </a:r>
            <a:r>
              <a:rPr lang="es-ES_tradnl" dirty="0" err="1"/>
              <a:t>with</a:t>
            </a:r>
            <a:r>
              <a:rPr lang="es-ES_tradnl" dirty="0"/>
              <a:t> (</a:t>
            </a:r>
            <a:r>
              <a:rPr lang="es-ES_tradnl" dirty="0" err="1"/>
              <a:t>name</a:t>
            </a:r>
            <a:r>
              <a:rPr lang="es-ES_tradnl" dirty="0"/>
              <a:t> symbol?) (</a:t>
            </a:r>
            <a:r>
              <a:rPr lang="es-ES_tradnl" dirty="0" err="1"/>
              <a:t>value</a:t>
            </a:r>
            <a:r>
              <a:rPr lang="es-ES_tradnl" dirty="0"/>
              <a:t> F1WAE?) (</a:t>
            </a:r>
            <a:r>
              <a:rPr lang="es-ES_tradnl" dirty="0" err="1"/>
              <a:t>body</a:t>
            </a:r>
            <a:r>
              <a:rPr lang="es-ES_tradnl" dirty="0"/>
              <a:t> F1WAE?)] </a:t>
            </a:r>
          </a:p>
          <a:p>
            <a:r>
              <a:rPr lang="es-ES_tradnl" dirty="0"/>
              <a:t>  [id (</a:t>
            </a:r>
            <a:r>
              <a:rPr lang="es-ES_tradnl" dirty="0" err="1"/>
              <a:t>name</a:t>
            </a:r>
            <a:r>
              <a:rPr lang="es-ES_tradnl" dirty="0"/>
              <a:t> symbol?)]</a:t>
            </a:r>
          </a:p>
          <a:p>
            <a:r>
              <a:rPr lang="es-ES_tradnl" dirty="0"/>
              <a:t>  [app (</a:t>
            </a:r>
            <a:r>
              <a:rPr lang="es-ES_tradnl" dirty="0" err="1"/>
              <a:t>fun-name</a:t>
            </a:r>
            <a:r>
              <a:rPr lang="es-ES_tradnl" dirty="0"/>
              <a:t> symbol?) (</a:t>
            </a:r>
            <a:r>
              <a:rPr lang="es-ES_tradnl" dirty="0" err="1"/>
              <a:t>arg</a:t>
            </a:r>
            <a:r>
              <a:rPr lang="es-ES_tradnl" dirty="0"/>
              <a:t> F1WAE?)])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B5522A-1E3B-5E42-803D-9ADB720EC8E7}"/>
              </a:ext>
            </a:extLst>
          </p:cNvPr>
          <p:cNvSpPr/>
          <p:nvPr/>
        </p:nvSpPr>
        <p:spPr>
          <a:xfrm>
            <a:off x="240887" y="5342012"/>
            <a:ext cx="6587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AST para una </a:t>
            </a:r>
            <a:r>
              <a:rPr lang="es-ES_tradnl" dirty="0" err="1"/>
              <a:t>funcion</a:t>
            </a:r>
            <a:endParaRPr lang="es-ES_tradnl" dirty="0"/>
          </a:p>
          <a:p>
            <a:r>
              <a:rPr lang="es-ES_tradnl" dirty="0"/>
              <a:t>(define-</a:t>
            </a:r>
            <a:r>
              <a:rPr lang="es-ES_tradnl" dirty="0" err="1"/>
              <a:t>type</a:t>
            </a:r>
            <a:r>
              <a:rPr lang="es-ES_tradnl" dirty="0"/>
              <a:t> </a:t>
            </a:r>
            <a:r>
              <a:rPr lang="es-ES_tradnl" dirty="0" err="1"/>
              <a:t>FunDef</a:t>
            </a:r>
            <a:endParaRPr lang="es-ES_tradnl" dirty="0"/>
          </a:p>
          <a:p>
            <a:r>
              <a:rPr lang="es-ES_tradnl" dirty="0"/>
              <a:t>  [</a:t>
            </a:r>
            <a:r>
              <a:rPr lang="es-ES_tradnl" dirty="0" err="1"/>
              <a:t>fundef</a:t>
            </a:r>
            <a:r>
              <a:rPr lang="es-ES_tradnl" dirty="0"/>
              <a:t> (</a:t>
            </a:r>
            <a:r>
              <a:rPr lang="es-ES_tradnl" dirty="0" err="1"/>
              <a:t>fun-name</a:t>
            </a:r>
            <a:r>
              <a:rPr lang="es-ES_tradnl" dirty="0"/>
              <a:t> symbol?) (</a:t>
            </a:r>
            <a:r>
              <a:rPr lang="es-ES_tradnl" dirty="0" err="1"/>
              <a:t>arg-name</a:t>
            </a:r>
            <a:r>
              <a:rPr lang="es-ES_tradnl" dirty="0"/>
              <a:t> symbol?) (</a:t>
            </a:r>
            <a:r>
              <a:rPr lang="es-ES_tradnl" dirty="0" err="1"/>
              <a:t>body</a:t>
            </a:r>
            <a:r>
              <a:rPr lang="es-ES_tradnl" dirty="0"/>
              <a:t> F1WAE?)])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DC02508-9585-B44C-A481-15D813444AA8}"/>
              </a:ext>
            </a:extLst>
          </p:cNvPr>
          <p:cNvSpPr/>
          <p:nvPr/>
        </p:nvSpPr>
        <p:spPr>
          <a:xfrm>
            <a:off x="2565070" y="6591443"/>
            <a:ext cx="5545776" cy="807522"/>
          </a:xfrm>
          <a:prstGeom prst="wedgeRoundRectCallout">
            <a:avLst>
              <a:gd name="adj1" fmla="val -23375"/>
              <a:gd name="adj2" fmla="val -948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Las funciones no son parte del lenguaje, </a:t>
            </a:r>
            <a:br>
              <a:rPr lang="es-ES_tradnl" dirty="0"/>
            </a:br>
            <a:r>
              <a:rPr lang="es-ES_tradnl" dirty="0"/>
              <a:t>por eso van aparte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0B7288-0380-714D-8813-D0D46E0761C0}"/>
              </a:ext>
            </a:extLst>
          </p:cNvPr>
          <p:cNvSpPr/>
          <p:nvPr/>
        </p:nvSpPr>
        <p:spPr>
          <a:xfrm>
            <a:off x="240887" y="3928238"/>
            <a:ext cx="69911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(define-</a:t>
            </a:r>
            <a:r>
              <a:rPr lang="es-ES_tradnl" dirty="0" err="1"/>
              <a:t>type</a:t>
            </a:r>
            <a:r>
              <a:rPr lang="es-ES_tradnl" dirty="0"/>
              <a:t> </a:t>
            </a:r>
            <a:r>
              <a:rPr lang="es-ES_tradnl" dirty="0" err="1"/>
              <a:t>Env</a:t>
            </a:r>
            <a:endParaRPr lang="es-ES_tradnl" dirty="0"/>
          </a:p>
          <a:p>
            <a:r>
              <a:rPr lang="es-ES_tradnl" dirty="0"/>
              <a:t>  [</a:t>
            </a:r>
            <a:r>
              <a:rPr lang="es-ES_tradnl" dirty="0" err="1"/>
              <a:t>mtEnv</a:t>
            </a:r>
            <a:r>
              <a:rPr lang="es-ES_tradnl" dirty="0"/>
              <a:t>]</a:t>
            </a:r>
          </a:p>
          <a:p>
            <a:r>
              <a:rPr lang="es-ES_tradnl" dirty="0"/>
              <a:t>  [</a:t>
            </a:r>
            <a:r>
              <a:rPr lang="es-ES_tradnl" dirty="0" err="1"/>
              <a:t>aEnv</a:t>
            </a:r>
            <a:r>
              <a:rPr lang="es-ES_tradnl" dirty="0"/>
              <a:t> (</a:t>
            </a:r>
            <a:r>
              <a:rPr lang="es-ES_tradnl" dirty="0" err="1"/>
              <a:t>name</a:t>
            </a:r>
            <a:r>
              <a:rPr lang="es-ES_tradnl" dirty="0"/>
              <a:t> symbol?) (</a:t>
            </a:r>
            <a:r>
              <a:rPr lang="es-ES_tradnl" dirty="0" err="1"/>
              <a:t>value</a:t>
            </a:r>
            <a:r>
              <a:rPr lang="es-ES_tradnl" dirty="0"/>
              <a:t> </a:t>
            </a:r>
            <a:r>
              <a:rPr lang="es-ES_tradnl" dirty="0" err="1"/>
              <a:t>number</a:t>
            </a:r>
            <a:r>
              <a:rPr lang="es-ES_tradnl" dirty="0"/>
              <a:t>?) (</a:t>
            </a:r>
            <a:r>
              <a:rPr lang="es-ES_tradnl" dirty="0" err="1"/>
              <a:t>rest</a:t>
            </a:r>
            <a:r>
              <a:rPr lang="es-ES_tradnl" dirty="0"/>
              <a:t> </a:t>
            </a:r>
            <a:r>
              <a:rPr lang="es-ES_tradnl" dirty="0" err="1"/>
              <a:t>Env</a:t>
            </a:r>
            <a:r>
              <a:rPr lang="es-ES_tradnl" dirty="0"/>
              <a:t>?)])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5996E718-B1E0-2644-873A-4DB19231A88E}"/>
              </a:ext>
            </a:extLst>
          </p:cNvPr>
          <p:cNvSpPr/>
          <p:nvPr/>
        </p:nvSpPr>
        <p:spPr>
          <a:xfrm>
            <a:off x="3997737" y="3621248"/>
            <a:ext cx="5545776" cy="807522"/>
          </a:xfrm>
          <a:prstGeom prst="wedgeRoundRectCallout">
            <a:avLst>
              <a:gd name="adj1" fmla="val -56351"/>
              <a:gd name="adj2" fmla="val 507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El </a:t>
            </a:r>
            <a:r>
              <a:rPr lang="es-ES_tradnl" dirty="0" err="1"/>
              <a:t>environment</a:t>
            </a:r>
            <a:r>
              <a:rPr lang="es-ES_tradnl" dirty="0"/>
              <a:t> funciona como pila/</a:t>
            </a:r>
            <a:r>
              <a:rPr lang="es-ES_tradnl" dirty="0" err="1"/>
              <a:t>stack</a:t>
            </a:r>
            <a:r>
              <a:rPr lang="es-ES_tradnl" dirty="0"/>
              <a:t> donde se almacena de variables declaradas </a:t>
            </a:r>
          </a:p>
        </p:txBody>
      </p:sp>
    </p:spTree>
    <p:extLst>
      <p:ext uri="{BB962C8B-B14F-4D97-AF65-F5344CB8AC3E}">
        <p14:creationId xmlns:p14="http://schemas.microsoft.com/office/powerpoint/2010/main" val="418438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CCA08-53D0-7548-B9BA-3C12719B7FD0}"/>
              </a:ext>
            </a:extLst>
          </p:cNvPr>
          <p:cNvSpPr txBox="1"/>
          <p:nvPr/>
        </p:nvSpPr>
        <p:spPr>
          <a:xfrm>
            <a:off x="2113807" y="83128"/>
            <a:ext cx="487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 err="1"/>
              <a:t>Parser</a:t>
            </a:r>
            <a:r>
              <a:rPr lang="es-ES_tradnl" sz="3600" dirty="0"/>
              <a:t>: su última versión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6A2CC1-1AA8-4B4C-89A9-F84FF5194641}"/>
              </a:ext>
            </a:extLst>
          </p:cNvPr>
          <p:cNvSpPr/>
          <p:nvPr/>
        </p:nvSpPr>
        <p:spPr>
          <a:xfrm>
            <a:off x="1710046" y="1838314"/>
            <a:ext cx="74577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(define (</a:t>
            </a:r>
            <a:r>
              <a:rPr lang="es-ES_tradnl" dirty="0" err="1"/>
              <a:t>parse</a:t>
            </a:r>
            <a:r>
              <a:rPr lang="es-ES_tradnl" dirty="0"/>
              <a:t> </a:t>
            </a:r>
            <a:r>
              <a:rPr lang="es-ES_tradnl" dirty="0" err="1"/>
              <a:t>program</a:t>
            </a:r>
            <a:r>
              <a:rPr lang="es-ES_tradnl" dirty="0"/>
              <a:t>)</a:t>
            </a:r>
          </a:p>
          <a:p>
            <a:r>
              <a:rPr lang="es-ES_tradnl" dirty="0"/>
              <a:t>  (</a:t>
            </a:r>
            <a:r>
              <a:rPr lang="es-ES_tradnl" dirty="0" err="1"/>
              <a:t>cond</a:t>
            </a:r>
            <a:endParaRPr lang="es-ES_tradnl" dirty="0"/>
          </a:p>
          <a:p>
            <a:r>
              <a:rPr lang="es-ES_tradnl" dirty="0"/>
              <a:t>    [(</a:t>
            </a:r>
            <a:r>
              <a:rPr lang="es-ES_tradnl" dirty="0" err="1"/>
              <a:t>number</a:t>
            </a:r>
            <a:r>
              <a:rPr lang="es-ES_tradnl" dirty="0"/>
              <a:t>? </a:t>
            </a:r>
            <a:r>
              <a:rPr lang="es-ES_tradnl" dirty="0" err="1"/>
              <a:t>program</a:t>
            </a:r>
            <a:r>
              <a:rPr lang="es-ES_tradnl" dirty="0"/>
              <a:t>) (</a:t>
            </a:r>
            <a:r>
              <a:rPr lang="es-ES_tradnl" dirty="0" err="1"/>
              <a:t>num</a:t>
            </a:r>
            <a:r>
              <a:rPr lang="es-ES_tradnl" dirty="0"/>
              <a:t> </a:t>
            </a:r>
            <a:r>
              <a:rPr lang="es-ES_tradnl" dirty="0" err="1"/>
              <a:t>program</a:t>
            </a:r>
            <a:r>
              <a:rPr lang="es-ES_tradnl" dirty="0"/>
              <a:t>)]</a:t>
            </a:r>
          </a:p>
          <a:p>
            <a:r>
              <a:rPr lang="es-ES_tradnl" dirty="0">
                <a:highlight>
                  <a:srgbClr val="00FF00"/>
                </a:highlight>
              </a:rPr>
              <a:t>    [(symbol? </a:t>
            </a:r>
            <a:r>
              <a:rPr lang="es-ES_tradnl" dirty="0" err="1">
                <a:highlight>
                  <a:srgbClr val="00FF00"/>
                </a:highlight>
              </a:rPr>
              <a:t>program</a:t>
            </a:r>
            <a:r>
              <a:rPr lang="es-ES_tradnl" dirty="0">
                <a:highlight>
                  <a:srgbClr val="00FF00"/>
                </a:highlight>
              </a:rPr>
              <a:t>) (id </a:t>
            </a:r>
            <a:r>
              <a:rPr lang="es-ES_tradnl" dirty="0" err="1">
                <a:highlight>
                  <a:srgbClr val="00FF00"/>
                </a:highlight>
              </a:rPr>
              <a:t>program</a:t>
            </a:r>
            <a:r>
              <a:rPr lang="es-ES_tradnl" dirty="0">
                <a:highlight>
                  <a:srgbClr val="00FF00"/>
                </a:highlight>
              </a:rPr>
              <a:t>)]</a:t>
            </a:r>
          </a:p>
          <a:p>
            <a:r>
              <a:rPr lang="es-ES_tradnl" dirty="0"/>
              <a:t>    [(</a:t>
            </a:r>
            <a:r>
              <a:rPr lang="es-ES_tradnl" dirty="0" err="1"/>
              <a:t>list</a:t>
            </a:r>
            <a:r>
              <a:rPr lang="es-ES_tradnl" dirty="0"/>
              <a:t>? </a:t>
            </a:r>
            <a:r>
              <a:rPr lang="es-ES_tradnl" dirty="0" err="1"/>
              <a:t>program</a:t>
            </a:r>
            <a:r>
              <a:rPr lang="es-ES_tradnl" dirty="0"/>
              <a:t>)</a:t>
            </a:r>
          </a:p>
          <a:p>
            <a:r>
              <a:rPr lang="es-ES_tradnl" dirty="0"/>
              <a:t>     (case (</a:t>
            </a:r>
            <a:r>
              <a:rPr lang="es-ES_tradnl" dirty="0" err="1"/>
              <a:t>first</a:t>
            </a:r>
            <a:r>
              <a:rPr lang="es-ES_tradnl" dirty="0"/>
              <a:t> </a:t>
            </a:r>
            <a:r>
              <a:rPr lang="es-ES_tradnl" dirty="0" err="1"/>
              <a:t>program</a:t>
            </a:r>
            <a:r>
              <a:rPr lang="es-ES_tradnl" dirty="0"/>
              <a:t>)</a:t>
            </a:r>
          </a:p>
          <a:p>
            <a:r>
              <a:rPr lang="es-ES_tradnl" dirty="0"/>
              <a:t>       [(+) (</a:t>
            </a:r>
            <a:r>
              <a:rPr lang="es-ES_tradnl" dirty="0" err="1"/>
              <a:t>add</a:t>
            </a:r>
            <a:r>
              <a:rPr lang="es-ES_tradnl" dirty="0"/>
              <a:t> (</a:t>
            </a:r>
            <a:r>
              <a:rPr lang="es-ES_tradnl" dirty="0" err="1"/>
              <a:t>parse</a:t>
            </a:r>
            <a:r>
              <a:rPr lang="es-ES_tradnl" dirty="0"/>
              <a:t>(</a:t>
            </a:r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program</a:t>
            </a:r>
            <a:r>
              <a:rPr lang="es-ES_tradnl" dirty="0"/>
              <a:t>))</a:t>
            </a:r>
          </a:p>
          <a:p>
            <a:r>
              <a:rPr lang="es-ES_tradnl" dirty="0"/>
              <a:t>                 (</a:t>
            </a:r>
            <a:r>
              <a:rPr lang="es-ES_tradnl" dirty="0" err="1"/>
              <a:t>parse</a:t>
            </a:r>
            <a:r>
              <a:rPr lang="es-ES_tradnl" dirty="0"/>
              <a:t>(</a:t>
            </a:r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program</a:t>
            </a:r>
            <a:r>
              <a:rPr lang="es-ES_tradnl" dirty="0"/>
              <a:t>)))]</a:t>
            </a:r>
          </a:p>
          <a:p>
            <a:r>
              <a:rPr lang="es-ES_tradnl" dirty="0"/>
              <a:t>       [(-) (sub (</a:t>
            </a:r>
            <a:r>
              <a:rPr lang="es-ES_tradnl" dirty="0" err="1"/>
              <a:t>parse</a:t>
            </a:r>
            <a:r>
              <a:rPr lang="es-ES_tradnl" dirty="0"/>
              <a:t>(</a:t>
            </a:r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program</a:t>
            </a:r>
            <a:r>
              <a:rPr lang="es-ES_tradnl" dirty="0"/>
              <a:t>))</a:t>
            </a:r>
          </a:p>
          <a:p>
            <a:r>
              <a:rPr lang="es-ES_tradnl" dirty="0"/>
              <a:t>                 (</a:t>
            </a:r>
            <a:r>
              <a:rPr lang="es-ES_tradnl" dirty="0" err="1"/>
              <a:t>parse</a:t>
            </a:r>
            <a:r>
              <a:rPr lang="es-ES_tradnl" dirty="0"/>
              <a:t>(</a:t>
            </a:r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program</a:t>
            </a:r>
            <a:r>
              <a:rPr lang="es-ES_tradnl" dirty="0"/>
              <a:t>)))]</a:t>
            </a:r>
          </a:p>
          <a:p>
            <a:r>
              <a:rPr lang="es-ES_tradnl" dirty="0"/>
              <a:t>     </a:t>
            </a:r>
          </a:p>
          <a:p>
            <a:r>
              <a:rPr lang="es-ES_tradnl" dirty="0"/>
              <a:t>      </a:t>
            </a:r>
            <a:r>
              <a:rPr lang="es-ES_tradnl" dirty="0">
                <a:highlight>
                  <a:srgbClr val="00FF00"/>
                </a:highlight>
              </a:rPr>
              <a:t> [(</a:t>
            </a:r>
            <a:r>
              <a:rPr lang="es-ES_tradnl" dirty="0" err="1">
                <a:highlight>
                  <a:srgbClr val="00FF00"/>
                </a:highlight>
              </a:rPr>
              <a:t>with</a:t>
            </a:r>
            <a:r>
              <a:rPr lang="es-ES_tradnl" dirty="0">
                <a:highlight>
                  <a:srgbClr val="00FF00"/>
                </a:highlight>
              </a:rPr>
              <a:t>) (</a:t>
            </a:r>
            <a:r>
              <a:rPr lang="es-ES_tradnl" dirty="0" err="1">
                <a:highlight>
                  <a:srgbClr val="00FF00"/>
                </a:highlight>
              </a:rPr>
              <a:t>with</a:t>
            </a:r>
            <a:r>
              <a:rPr lang="es-ES_tradnl" dirty="0">
                <a:highlight>
                  <a:srgbClr val="00FF00"/>
                </a:highlight>
              </a:rPr>
              <a:t> (</a:t>
            </a:r>
            <a:r>
              <a:rPr lang="es-ES_tradnl" dirty="0" err="1">
                <a:highlight>
                  <a:srgbClr val="00FF00"/>
                </a:highlight>
              </a:rPr>
              <a:t>first</a:t>
            </a:r>
            <a:r>
              <a:rPr lang="es-ES_tradnl" dirty="0">
                <a:highlight>
                  <a:srgbClr val="00FF00"/>
                </a:highlight>
              </a:rPr>
              <a:t> (</a:t>
            </a:r>
            <a:r>
              <a:rPr lang="es-ES_tradnl" dirty="0" err="1">
                <a:highlight>
                  <a:srgbClr val="00FF00"/>
                </a:highlight>
              </a:rPr>
              <a:t>second</a:t>
            </a:r>
            <a:r>
              <a:rPr lang="es-ES_tradnl" dirty="0">
                <a:highlight>
                  <a:srgbClr val="00FF00"/>
                </a:highlight>
              </a:rPr>
              <a:t> </a:t>
            </a:r>
            <a:r>
              <a:rPr lang="es-ES_tradnl" dirty="0" err="1">
                <a:highlight>
                  <a:srgbClr val="00FF00"/>
                </a:highlight>
              </a:rPr>
              <a:t>program</a:t>
            </a:r>
            <a:r>
              <a:rPr lang="es-ES_tradnl" dirty="0">
                <a:highlight>
                  <a:srgbClr val="00FF00"/>
                </a:highlight>
              </a:rPr>
              <a:t>))</a:t>
            </a:r>
          </a:p>
          <a:p>
            <a:r>
              <a:rPr lang="es-ES_tradnl" dirty="0">
                <a:highlight>
                  <a:srgbClr val="00FF00"/>
                </a:highlight>
              </a:rPr>
              <a:t>                     (</a:t>
            </a:r>
            <a:r>
              <a:rPr lang="es-ES_tradnl" dirty="0" err="1">
                <a:highlight>
                  <a:srgbClr val="00FF00"/>
                </a:highlight>
              </a:rPr>
              <a:t>parse</a:t>
            </a:r>
            <a:r>
              <a:rPr lang="es-ES_tradnl" dirty="0">
                <a:highlight>
                  <a:srgbClr val="00FF00"/>
                </a:highlight>
              </a:rPr>
              <a:t> (</a:t>
            </a:r>
            <a:r>
              <a:rPr lang="es-ES_tradnl" dirty="0" err="1">
                <a:highlight>
                  <a:srgbClr val="00FF00"/>
                </a:highlight>
              </a:rPr>
              <a:t>second</a:t>
            </a:r>
            <a:r>
              <a:rPr lang="es-ES_tradnl" dirty="0">
                <a:highlight>
                  <a:srgbClr val="00FF00"/>
                </a:highlight>
              </a:rPr>
              <a:t> (</a:t>
            </a:r>
            <a:r>
              <a:rPr lang="es-ES_tradnl" dirty="0" err="1">
                <a:highlight>
                  <a:srgbClr val="00FF00"/>
                </a:highlight>
              </a:rPr>
              <a:t>second</a:t>
            </a:r>
            <a:r>
              <a:rPr lang="es-ES_tradnl" dirty="0">
                <a:highlight>
                  <a:srgbClr val="00FF00"/>
                </a:highlight>
              </a:rPr>
              <a:t> </a:t>
            </a:r>
            <a:r>
              <a:rPr lang="es-ES_tradnl" dirty="0" err="1">
                <a:highlight>
                  <a:srgbClr val="00FF00"/>
                </a:highlight>
              </a:rPr>
              <a:t>program</a:t>
            </a:r>
            <a:r>
              <a:rPr lang="es-ES_tradnl" dirty="0">
                <a:highlight>
                  <a:srgbClr val="00FF00"/>
                </a:highlight>
              </a:rPr>
              <a:t>)))</a:t>
            </a:r>
          </a:p>
          <a:p>
            <a:r>
              <a:rPr lang="es-ES_tradnl" dirty="0">
                <a:highlight>
                  <a:srgbClr val="00FF00"/>
                </a:highlight>
              </a:rPr>
              <a:t>                     (</a:t>
            </a:r>
            <a:r>
              <a:rPr lang="es-ES_tradnl" dirty="0" err="1">
                <a:highlight>
                  <a:srgbClr val="00FF00"/>
                </a:highlight>
              </a:rPr>
              <a:t>parse</a:t>
            </a:r>
            <a:r>
              <a:rPr lang="es-ES_tradnl" dirty="0">
                <a:highlight>
                  <a:srgbClr val="00FF00"/>
                </a:highlight>
              </a:rPr>
              <a:t> (</a:t>
            </a:r>
            <a:r>
              <a:rPr lang="es-ES_tradnl" dirty="0" err="1">
                <a:highlight>
                  <a:srgbClr val="00FF00"/>
                </a:highlight>
              </a:rPr>
              <a:t>third</a:t>
            </a:r>
            <a:r>
              <a:rPr lang="es-ES_tradnl" dirty="0">
                <a:highlight>
                  <a:srgbClr val="00FF00"/>
                </a:highlight>
              </a:rPr>
              <a:t> </a:t>
            </a:r>
            <a:r>
              <a:rPr lang="es-ES_tradnl" dirty="0" err="1">
                <a:highlight>
                  <a:srgbClr val="00FF00"/>
                </a:highlight>
              </a:rPr>
              <a:t>program</a:t>
            </a:r>
            <a:r>
              <a:rPr lang="es-ES_tradnl" dirty="0">
                <a:highlight>
                  <a:srgbClr val="00FF00"/>
                </a:highlight>
              </a:rPr>
              <a:t>)))]</a:t>
            </a:r>
          </a:p>
          <a:p>
            <a:endParaRPr lang="es-ES_tradnl" dirty="0"/>
          </a:p>
          <a:p>
            <a:r>
              <a:rPr lang="es-ES_tradnl" dirty="0">
                <a:highlight>
                  <a:srgbClr val="00FF00"/>
                </a:highlight>
              </a:rPr>
              <a:t>       [</a:t>
            </a:r>
            <a:r>
              <a:rPr lang="es-ES_tradnl" dirty="0" err="1">
                <a:highlight>
                  <a:srgbClr val="00FF00"/>
                </a:highlight>
              </a:rPr>
              <a:t>else</a:t>
            </a:r>
            <a:r>
              <a:rPr lang="es-ES_tradnl" dirty="0">
                <a:highlight>
                  <a:srgbClr val="00FF00"/>
                </a:highlight>
              </a:rPr>
              <a:t> (app (</a:t>
            </a:r>
            <a:r>
              <a:rPr lang="es-ES_tradnl" dirty="0" err="1">
                <a:highlight>
                  <a:srgbClr val="00FF00"/>
                </a:highlight>
              </a:rPr>
              <a:t>first</a:t>
            </a:r>
            <a:r>
              <a:rPr lang="es-ES_tradnl" dirty="0">
                <a:highlight>
                  <a:srgbClr val="00FF00"/>
                </a:highlight>
              </a:rPr>
              <a:t> </a:t>
            </a:r>
            <a:r>
              <a:rPr lang="es-ES_tradnl" dirty="0" err="1">
                <a:highlight>
                  <a:srgbClr val="00FF00"/>
                </a:highlight>
              </a:rPr>
              <a:t>program</a:t>
            </a:r>
            <a:r>
              <a:rPr lang="es-ES_tradnl" dirty="0">
                <a:highlight>
                  <a:srgbClr val="00FF00"/>
                </a:highlight>
              </a:rPr>
              <a:t>) (</a:t>
            </a:r>
            <a:r>
              <a:rPr lang="es-ES_tradnl" dirty="0" err="1">
                <a:highlight>
                  <a:srgbClr val="00FF00"/>
                </a:highlight>
              </a:rPr>
              <a:t>parse</a:t>
            </a:r>
            <a:r>
              <a:rPr lang="es-ES_tradnl" dirty="0">
                <a:highlight>
                  <a:srgbClr val="00FF00"/>
                </a:highlight>
              </a:rPr>
              <a:t> (</a:t>
            </a:r>
            <a:r>
              <a:rPr lang="es-ES_tradnl" dirty="0" err="1">
                <a:highlight>
                  <a:srgbClr val="00FF00"/>
                </a:highlight>
              </a:rPr>
              <a:t>second</a:t>
            </a:r>
            <a:r>
              <a:rPr lang="es-ES_tradnl" dirty="0">
                <a:highlight>
                  <a:srgbClr val="00FF00"/>
                </a:highlight>
              </a:rPr>
              <a:t> </a:t>
            </a:r>
            <a:r>
              <a:rPr lang="es-ES_tradnl" dirty="0" err="1">
                <a:highlight>
                  <a:srgbClr val="00FF00"/>
                </a:highlight>
              </a:rPr>
              <a:t>program</a:t>
            </a:r>
            <a:r>
              <a:rPr lang="es-ES_tradnl" dirty="0">
                <a:highlight>
                  <a:srgbClr val="00FF00"/>
                </a:highlight>
              </a:rPr>
              <a:t>)))])]))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A24689B-5DBF-2943-9564-64DD23899901}"/>
              </a:ext>
            </a:extLst>
          </p:cNvPr>
          <p:cNvSpPr/>
          <p:nvPr/>
        </p:nvSpPr>
        <p:spPr>
          <a:xfrm>
            <a:off x="6521488" y="1708484"/>
            <a:ext cx="2285628" cy="902368"/>
          </a:xfrm>
          <a:prstGeom prst="wedgeRoundRectCallout">
            <a:avLst>
              <a:gd name="adj1" fmla="val -108214"/>
              <a:gd name="adj2" fmla="val 755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Si es una variable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ADF7C74-567A-7042-8E80-48F1E2426F08}"/>
              </a:ext>
            </a:extLst>
          </p:cNvPr>
          <p:cNvSpPr/>
          <p:nvPr/>
        </p:nvSpPr>
        <p:spPr>
          <a:xfrm>
            <a:off x="7664302" y="4818992"/>
            <a:ext cx="2285628" cy="902368"/>
          </a:xfrm>
          <a:prstGeom prst="wedgeRoundRectCallout">
            <a:avLst>
              <a:gd name="adj1" fmla="val -108214"/>
              <a:gd name="adj2" fmla="val 755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Aplicación de una función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1EFD98D-B976-2A4B-8BEA-FE8F331EFDD3}"/>
              </a:ext>
            </a:extLst>
          </p:cNvPr>
          <p:cNvSpPr/>
          <p:nvPr/>
        </p:nvSpPr>
        <p:spPr>
          <a:xfrm>
            <a:off x="6914817" y="3584372"/>
            <a:ext cx="2285628" cy="902368"/>
          </a:xfrm>
          <a:prstGeom prst="wedgeRoundRectCallout">
            <a:avLst>
              <a:gd name="adj1" fmla="val -107161"/>
              <a:gd name="adj2" fmla="val 1049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Declaración de una variable con “</a:t>
            </a:r>
            <a:r>
              <a:rPr lang="es-ES_tradnl" dirty="0" err="1"/>
              <a:t>with</a:t>
            </a:r>
            <a:r>
              <a:rPr lang="es-ES_tradn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578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450BC4-A60A-6C43-B4AF-0BCE2265C03E}"/>
              </a:ext>
            </a:extLst>
          </p:cNvPr>
          <p:cNvSpPr txBox="1"/>
          <p:nvPr/>
        </p:nvSpPr>
        <p:spPr>
          <a:xfrm>
            <a:off x="2853752" y="320633"/>
            <a:ext cx="4373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err="1"/>
              <a:t>Lookup</a:t>
            </a:r>
            <a:r>
              <a:rPr lang="es-ES_tradnl" sz="2800" dirty="0"/>
              <a:t> funciones y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0964C-2AC6-544A-8CFA-C562C33F2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34" y="1661741"/>
            <a:ext cx="7734300" cy="452120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40C4B93-F59E-4D48-AA15-A08670C1EA96}"/>
              </a:ext>
            </a:extLst>
          </p:cNvPr>
          <p:cNvSpPr/>
          <p:nvPr/>
        </p:nvSpPr>
        <p:spPr>
          <a:xfrm>
            <a:off x="6959911" y="2164792"/>
            <a:ext cx="2945080" cy="1615045"/>
          </a:xfrm>
          <a:prstGeom prst="wedgeRoundRectCallout">
            <a:avLst>
              <a:gd name="adj1" fmla="val -62769"/>
              <a:gd name="adj2" fmla="val 661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Buscar funciones y variables siguen la misma lógica</a:t>
            </a:r>
          </a:p>
        </p:txBody>
      </p:sp>
    </p:spTree>
    <p:extLst>
      <p:ext uri="{BB962C8B-B14F-4D97-AF65-F5344CB8AC3E}">
        <p14:creationId xmlns:p14="http://schemas.microsoft.com/office/powerpoint/2010/main" val="575190512"/>
      </p:ext>
    </p:extLst>
  </p:cSld>
  <p:clrMapOvr>
    <a:masterClrMapping/>
  </p:clrMapOvr>
</p:sld>
</file>

<file path=ppt/theme/theme1.xml><?xml version="1.0" encoding="utf-8"?>
<a:theme xmlns:a="http://schemas.openxmlformats.org/drawingml/2006/main" name="ucn-planti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B1185C1F-52D5-654C-A544-3AB13B6722A1}" vid="{7A35F7EE-0EE1-CC4D-86CC-9B71010DA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ucn-plantilla-EIC</Template>
  <TotalTime>5724</TotalTime>
  <Words>751</Words>
  <Application>Microsoft Macintosh PowerPoint</Application>
  <PresentationFormat>Custom</PresentationFormat>
  <Paragraphs>110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ucn-plantilla</vt:lpstr>
      <vt:lpstr>Repaso</vt:lpstr>
      <vt:lpstr>Interpretando Lenguajes</vt:lpstr>
      <vt:lpstr>¿qué hemos visto?</vt:lpstr>
      <vt:lpstr>Lenguajes Vistos </vt:lpstr>
      <vt:lpstr>AST (1)</vt:lpstr>
      <vt:lpstr>AST (2)</vt:lpstr>
      <vt:lpstr>AST (3)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Substitución Aplazada  (environments)</dc:title>
  <dc:creator>Paul Leger</dc:creator>
  <cp:lastModifiedBy>Paul Leger</cp:lastModifiedBy>
  <cp:revision>200</cp:revision>
  <dcterms:created xsi:type="dcterms:W3CDTF">2012-03-11T18:41:56Z</dcterms:created>
  <dcterms:modified xsi:type="dcterms:W3CDTF">2023-06-11T21:44:38Z</dcterms:modified>
</cp:coreProperties>
</file>