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772400" cy="10058400"/>
  <p:defaultTextStyle>
    <a:defPPr>
      <a:defRPr lang="es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7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629B29-1298-E84B-B305-E1575C4DA6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C4F56-C9DF-A744-8D74-9CE69035970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D99AC-12AA-E04B-A175-2721F63B198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25D3-566B-3149-94EA-84ABC288C6C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89B9F7A-94B9-6249-8621-5425D5B5B219}" type="slidenum">
              <a:t>‹#›</a:t>
            </a:fld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218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F4591-E5D2-A947-B577-8497FCF2EC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510C7-4688-CA4E-84DD-424C4243975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CL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6A0CAFF-672A-8745-B5A5-8C3650A1924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C634B-74A7-2847-8262-2D303A58252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566DE-B824-BB40-9EE3-72D7F946B1E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E4E50-9892-E248-9AC7-DE0B365B6E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F2F2E72-2E64-694B-AD6E-D789ED37ED62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076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CL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34411-90BA-914B-A723-791BC614A6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4B4636-DD4D-214D-B30F-E1A4BF3EB643}" type="slidenum">
              <a:t>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D5772-48AD-BF4D-B310-B51FC1E060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B7539C-86F7-D047-BD6B-5AE0D313D0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9A87-270C-6144-8CEE-9D97A11EE1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F4DE6E-9C97-E945-A8C7-A1E8062AA30B}" type="slidenum">
              <a:t>10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D98CF-97E4-6D49-B66E-3CA96FC993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C276A0-87C3-514F-B2A8-AF3F519FEC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469BC-2AEF-A94E-B581-88F36F117F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2B048A-569B-D344-9DA8-4E6A2BC97507}" type="slidenum">
              <a:t>11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20AE70-3546-174A-A38C-FC7518B842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AAEF9-45C5-6648-AEBF-840971A533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EDC1-E7EF-414A-BF1E-937958110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2FFAAE1-9480-CE4E-BE6E-649193E5D189}" type="slidenum">
              <a:t>12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3DC35-93BA-094A-9821-646EB5B430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A46EF2-2236-AD46-BE83-1460AE56C3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7AE8-8DB3-1D4B-8BC5-3956E342A3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15C6CE-D035-8540-9831-719F00958A51}" type="slidenum">
              <a:t>13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8F356-F9DD-FB4A-95F2-045398506C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08CFA-A97C-5F47-BA9B-87697F7AF5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75139-1606-D049-8D0B-8919698E53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820D50-F84D-484A-82F8-0DCA7E4A0A6B}" type="slidenum">
              <a:t>14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24C19-5E99-8944-B785-33E8E63B07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9A425-62D0-E843-8386-E2B7F7EBB8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A9504-1149-F345-8F7E-A8F39C4D36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546D47-09A6-C14E-8769-8BF74B598A53}" type="slidenum">
              <a:t>15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FEF6C-2EB9-4342-9C91-8EB4E8E90E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5C3D40-0FC1-EA41-9567-AF40A4315F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470C-7D1D-3D43-8755-F6D825219D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78D019-F6AB-3947-ACAC-0BE6BD3466ED}" type="slidenum">
              <a:t>16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4EF1B-32DD-0941-A32A-72F55DAFDD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38A8D4-1B43-2748-807D-2F713C846D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3C72-470A-2A48-9D39-ABA911A897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DA087E0-B298-7247-9406-87B20E06F90D}" type="slidenum">
              <a:t>2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370C3-142D-E149-BB1B-9C43E40C4D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65A13-B85C-F640-B8E4-FA1F88A32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7A11-6EC2-8445-807E-037C18F4B4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A8E87F-6421-A14D-BAC3-DBF28EE088E5}" type="slidenum">
              <a:t>3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DCB502-C3CB-1E43-80E7-185DBBBE2A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2EAE1-8434-BF41-B63C-36313A887C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D3EF-4BBB-0948-87FD-0D0F9A1478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AA90325-5D93-4342-BCD4-12468E9D2D2F}" type="slidenum">
              <a:t>4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FF3F2-CE79-D348-A57E-952B27C677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A14A2-3FD3-F046-ABE2-027E959C9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3F7A-AC8F-2D42-97DD-1F0F9A7DC8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B1F9FE5-5B04-0D42-A060-8400090F311D}" type="slidenum">
              <a:t>5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FB9A8-7ECC-C24D-9EB0-785691F192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37B84-279B-954D-AF6B-DB54C432BB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1295D-D131-5544-B170-175D3BA684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64F7784-A65F-BE46-9313-9CB7874E1C80}" type="slidenum">
              <a:t>6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EF249-7B38-D34C-8053-29B511AE79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5B7E2A-0AE2-E34D-BDC6-4DA6B2E881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78DF5-1E09-C140-A8A0-2B3BBE9728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FE2FF3-C458-C64B-B720-39F05482AC10}" type="slidenum">
              <a:t>7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B4B69-2522-2E45-B9F9-786CCC0175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CCA90-501D-8D46-A5BD-6FE5598DF0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B07BF-20CC-0E49-92AB-AD8164F5AB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CDDFFA-99E6-EE41-BCC5-7DF8B0686D5E}" type="slidenum">
              <a:t>8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302F9-EB83-C440-8800-074BE6AD44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664DF-9F5B-174B-A4D0-A99B427753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2B15-A9EA-F14B-B4B5-6B22BBA0F7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37B7DAC-0FCC-FD47-8661-B07570383B0E}" type="slidenum">
              <a:t>9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2B6567-8277-E64D-A7C8-B304089AE1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170ECC-82B8-774D-9583-15EA0A7BEB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9117B3F2-19F0-BC43-B504-BE5688FA6434}"/>
              </a:ext>
            </a:extLst>
          </p:cNvPr>
          <p:cNvSpPr/>
          <p:nvPr/>
        </p:nvSpPr>
        <p:spPr>
          <a:xfrm rot="10800000">
            <a:off x="6508655" y="5220027"/>
            <a:ext cx="3571971" cy="237639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Rectángulo">
            <a:extLst>
              <a:ext uri="{FF2B5EF4-FFF2-40B4-BE49-F238E27FC236}">
                <a16:creationId xmlns:a16="http://schemas.microsoft.com/office/drawing/2014/main" id="{29F4CE92-A674-0849-91AA-186D43C7D729}"/>
              </a:ext>
            </a:extLst>
          </p:cNvPr>
          <p:cNvSpPr/>
          <p:nvPr/>
        </p:nvSpPr>
        <p:spPr>
          <a:xfrm>
            <a:off x="0" y="-1439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G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R</a:t>
            </a:r>
            <a:br>
              <a:rPr lang="es-CL" sz="1323" dirty="0"/>
            </a:br>
            <a:r>
              <a:rPr lang="es-CL" sz="1323" dirty="0"/>
              <a:t>Í</a:t>
            </a:r>
            <a:br>
              <a:rPr lang="es-CL" sz="1323" dirty="0"/>
            </a:br>
            <a:r>
              <a:rPr lang="es-CL" sz="1323" dirty="0"/>
              <a:t>A</a:t>
            </a: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8DF09D92-A850-6A4B-822D-4ECD83A8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21" y="446232"/>
            <a:ext cx="463778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2354" y="2827332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9620" y="4811719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B32A56F1-7B01-6C42-9305-C24FDA62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8E32EBD1-4DB6-794A-9048-60CF7CAC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E63DF298-1A78-B64A-A3A5-37364BB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80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2E45F31B-D8BD-3241-BC4A-967E0A796F0B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E12999DD-DF43-E541-B477-FB4C4BE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74619388-3B0B-A54E-980C-4C82A5676219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38346EA-7B7C-9B46-85D0-F0578DF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D75FC72A-F1F3-394A-A716-A59DBDCF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45A54B67-98F9-B844-8274-D5C9E622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773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378369F0-6D91-3944-826E-07C9CBC7F55E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FBFAEA5E-A457-C249-9B32-70199C87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2B1D78FE-AB03-474E-95FC-C69CA0BF8A8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0E4E63DF-E6E8-974C-AD40-60F8C473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5D513EF7-2CB2-1142-BFD1-BEC2B86E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0B895DA2-F2EC-2344-94DF-6557A85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0124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6BDF7-C4A1-1546-B1B8-7A717B62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9F90B-C105-8D47-AFA2-676D3386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23CBD-ECFE-EC4B-858C-2B5CFBE6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D9B19D-5E1A-7F49-8DB8-F5A6BA62BC71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18461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E0C8456E-D814-2246-B996-CC35DA4EEF6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7ED66457-A121-194B-A29D-1D953999607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2B847F6A-F7E5-E948-B99B-FE6B5150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5DED084E-657B-1D44-A3E6-C6F58A5A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909E757E-1992-C041-9D81-7CA6DCE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57F1D8E6-FE46-6842-88DF-D7AC6D4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88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>
            <a:extLst>
              <a:ext uri="{FF2B5EF4-FFF2-40B4-BE49-F238E27FC236}">
                <a16:creationId xmlns:a16="http://schemas.microsoft.com/office/drawing/2014/main" id="{DB360DEB-2887-7948-9336-8F1D1B87DBE3}"/>
              </a:ext>
            </a:extLst>
          </p:cNvPr>
          <p:cNvSpPr/>
          <p:nvPr/>
        </p:nvSpPr>
        <p:spPr>
          <a:xfrm>
            <a:off x="0" y="0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1A4ED47C-1228-FE41-A4F4-C0EB158D5A41}"/>
              </a:ext>
            </a:extLst>
          </p:cNvPr>
          <p:cNvSpPr/>
          <p:nvPr/>
        </p:nvSpPr>
        <p:spPr>
          <a:xfrm rot="10800000" flipV="1">
            <a:off x="6510404" y="-15750"/>
            <a:ext cx="3571972" cy="284362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6E8369B1-01D9-EE49-9404-7834BFB1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14" y="446232"/>
            <a:ext cx="463953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F715FED-2381-FD41-AA66-4B9AC2F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B62C40BB-70C4-7A46-B2E6-D216098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3D1CD13C-C5D6-C542-9E47-27DA589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2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B7D419EC-ED29-6145-A3F1-1A6E96D14A22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57F3908B-10AB-0B45-9F3E-5F34BF8D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8706"/>
            <a:ext cx="3158946" cy="68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F8DFBB04-B1F6-1847-97B1-893CC74BF40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A6B6938-EAF1-B147-AD03-0446FF39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037D3D4D-EE2E-F54F-A76B-C8C3A1DF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1CDE7D95-9D17-534B-BFDD-E07DA30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907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dio marco">
            <a:extLst>
              <a:ext uri="{FF2B5EF4-FFF2-40B4-BE49-F238E27FC236}">
                <a16:creationId xmlns:a16="http://schemas.microsoft.com/office/drawing/2014/main" id="{954520A0-BA35-7844-9206-49E961DC7333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888C2435-FAE8-E94E-94E0-68907DE9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7 Medio marco">
            <a:extLst>
              <a:ext uri="{FF2B5EF4-FFF2-40B4-BE49-F238E27FC236}">
                <a16:creationId xmlns:a16="http://schemas.microsoft.com/office/drawing/2014/main" id="{3FF7F1FE-9EE5-9E49-BEA5-660DBD5401E4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5435" y="2519918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0" name="6 Marcador de fecha">
            <a:extLst>
              <a:ext uri="{FF2B5EF4-FFF2-40B4-BE49-F238E27FC236}">
                <a16:creationId xmlns:a16="http://schemas.microsoft.com/office/drawing/2014/main" id="{81FBEDEB-09CE-AE4B-9484-CF1259AB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283" y="7034698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1" name="7 Marcador de pie de página">
            <a:extLst>
              <a:ext uri="{FF2B5EF4-FFF2-40B4-BE49-F238E27FC236}">
                <a16:creationId xmlns:a16="http://schemas.microsoft.com/office/drawing/2014/main" id="{26B461AB-8D1B-3445-9F66-3C38E642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2" name="8 Marcador de número de diapositiva">
            <a:extLst>
              <a:ext uri="{FF2B5EF4-FFF2-40B4-BE49-F238E27FC236}">
                <a16:creationId xmlns:a16="http://schemas.microsoft.com/office/drawing/2014/main" id="{542A264B-AC92-9248-8823-BD2F254D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17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164B4A7D-34BE-F945-8999-8E90E33CD3BA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16AD043C-F07E-D34F-8C14-FAEEDEAE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7 Medio marco">
            <a:extLst>
              <a:ext uri="{FF2B5EF4-FFF2-40B4-BE49-F238E27FC236}">
                <a16:creationId xmlns:a16="http://schemas.microsoft.com/office/drawing/2014/main" id="{3F9D71DC-C99A-6B41-BA56-F93EEA4E414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6" name="2 Marcador de fecha">
            <a:extLst>
              <a:ext uri="{FF2B5EF4-FFF2-40B4-BE49-F238E27FC236}">
                <a16:creationId xmlns:a16="http://schemas.microsoft.com/office/drawing/2014/main" id="{F386780A-11B4-134B-A006-3A6996C9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2876" y="4891041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6299DB22-F6E1-BB48-8CD0-D6C7975A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número de diapositiva">
            <a:extLst>
              <a:ext uri="{FF2B5EF4-FFF2-40B4-BE49-F238E27FC236}">
                <a16:creationId xmlns:a16="http://schemas.microsoft.com/office/drawing/2014/main" id="{7A278F02-C08C-234A-A21B-DA4A641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2977" y="7157193"/>
            <a:ext cx="2397649" cy="402483"/>
          </a:xfrm>
        </p:spPr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856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2CB33EBE-A507-B74E-80FB-1F1602654060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24BB2B2C-F990-5649-99D9-95A95097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" y="6843957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B4E0D1F4-FA91-3046-9E71-3082E18CF97F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8310D694-F571-F340-B5C3-E360B551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717EA055-427E-374C-9803-81028AB0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3 Marcador de número de diapositiva">
            <a:extLst>
              <a:ext uri="{FF2B5EF4-FFF2-40B4-BE49-F238E27FC236}">
                <a16:creationId xmlns:a16="http://schemas.microsoft.com/office/drawing/2014/main" id="{B1586386-07AC-3D49-B1E3-183F758C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42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5455E9C7-7AE2-5444-A885-A2C515F6A51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E53A37C5-86F8-E645-809B-CB51B9C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195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110AD244-3F37-8943-82EC-62935D79AD1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7656B7F3-F0EC-0246-A1C4-0AA4DCA2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48F68ACA-AE02-7844-9A75-7AD9A5C0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AFC7979F-0448-E149-AD4B-828B3DFD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301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A771AA39-6A3B-8747-B66D-704C4F1861A1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D0223DD2-ADF3-3E40-BBD5-B40D2E42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3B91F4FC-CACC-584B-A8B3-7DC937685DA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n-US" noProof="0"/>
              <a:t>Click icon to add picture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9F3D639-F7B9-C849-84B5-01F50454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76CF72AB-8B51-E841-BA79-1052A62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8F0C248B-BD40-824D-9EE4-1C9BA686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030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21F32CC7-0602-6945-B0C1-ABEA06E229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título del patrón</a:t>
            </a:r>
            <a:endParaRPr lang="es-CL" altLang="en-CL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F73C9E6A-7A7C-3D4E-A3CE-F422014F2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texto del patrón</a:t>
            </a:r>
          </a:p>
          <a:p>
            <a:pPr lvl="1"/>
            <a:r>
              <a:rPr lang="es-ES" altLang="en-CL"/>
              <a:t>Segundo nivel</a:t>
            </a:r>
          </a:p>
          <a:p>
            <a:pPr lvl="2"/>
            <a:r>
              <a:rPr lang="es-ES" altLang="en-CL"/>
              <a:t>Tercer nivel</a:t>
            </a:r>
          </a:p>
          <a:p>
            <a:pPr lvl="3"/>
            <a:r>
              <a:rPr lang="es-ES" altLang="en-CL"/>
              <a:t>Cuarto nivel</a:t>
            </a:r>
          </a:p>
          <a:p>
            <a:pPr lvl="4"/>
            <a:r>
              <a:rPr lang="es-ES" altLang="en-CL"/>
              <a:t>Quinto nivel</a:t>
            </a:r>
            <a:endParaRPr lang="es-CL" altLang="en-CL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3CBC226-23CF-FA4D-9C87-6842AC25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89B98B7-B8E5-F940-A140-12241FDC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55F94BA-904F-0345-8402-07A0FE8D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23" smtClean="0">
                <a:solidFill>
                  <a:srgbClr val="898989"/>
                </a:solidFill>
              </a:defRPr>
            </a:lvl1pPr>
          </a:lstStyle>
          <a:p>
            <a:pPr lvl="0"/>
            <a:fld id="{48468693-C48C-AD43-8841-573DBF3C1A8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97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eger.c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384C-F8A8-B64F-B96B-BB20C5B805D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es-CL" sz="3500" dirty="0" err="1"/>
              <a:t>Higher-order</a:t>
            </a:r>
            <a:r>
              <a:rPr lang="es-CL" sz="3500" dirty="0"/>
              <a:t> &amp; </a:t>
            </a:r>
            <a:r>
              <a:rPr lang="es-CL" sz="3500" dirty="0" err="1"/>
              <a:t>first-class</a:t>
            </a:r>
            <a:r>
              <a:rPr lang="es-CL" sz="3500" dirty="0"/>
              <a:t> </a:t>
            </a:r>
            <a:r>
              <a:rPr lang="es-CL" sz="3500" dirty="0" err="1"/>
              <a:t>functions</a:t>
            </a:r>
            <a:endParaRPr lang="es-CL" sz="3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5F69-DE9E-744C-A1B2-6196D140B5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="ctr">
            <a:spAutoFit/>
          </a:bodyPr>
          <a:lstStyle/>
          <a:p>
            <a:pPr lvl="0" algn="ctr"/>
            <a:r>
              <a:rPr lang="es-CL" dirty="0"/>
              <a:t>Paul </a:t>
            </a:r>
            <a:r>
              <a:rPr lang="es-CL" dirty="0" err="1"/>
              <a:t>Leger</a:t>
            </a:r>
            <a:endParaRPr lang="es-CL" dirty="0"/>
          </a:p>
          <a:p>
            <a:pPr lvl="0" algn="ctr"/>
            <a:r>
              <a:rPr lang="es-CL" dirty="0" err="1"/>
              <a:t>pleger@ucn.cl</a:t>
            </a:r>
            <a:endParaRPr lang="es-CL" dirty="0"/>
          </a:p>
          <a:p>
            <a:pPr lvl="0" algn="ctr"/>
            <a:r>
              <a:rPr lang="es-CL" dirty="0">
                <a:hlinkClick r:id="rId3"/>
              </a:rPr>
              <a:t>http://pleger.cl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52C5-E57F-A440-9264-C71D2F9A6F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0414" y="159145"/>
            <a:ext cx="9072562" cy="557212"/>
          </a:xfrm>
        </p:spPr>
        <p:txBody>
          <a:bodyPr/>
          <a:lstStyle/>
          <a:p>
            <a:pPr lvl="0"/>
            <a:r>
              <a:rPr lang="es-CL" sz="3600" dirty="0"/>
              <a:t>Interprete FAE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520A-D45C-1F40-900E-C820E967A9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2470" y="931194"/>
            <a:ext cx="9188450" cy="4110037"/>
          </a:xfrm>
        </p:spPr>
        <p:txBody>
          <a:bodyPr/>
          <a:lstStyle/>
          <a:p>
            <a:pPr marL="0" lvl="0" indent="0">
              <a:buNone/>
            </a:pPr>
            <a:r>
              <a:rPr lang="es-CL" sz="2400" dirty="0"/>
              <a:t>(define (</a:t>
            </a:r>
            <a:r>
              <a:rPr lang="es-CL" sz="2400" dirty="0" err="1"/>
              <a:t>interp</a:t>
            </a:r>
            <a:r>
              <a:rPr lang="es-CL" sz="2400" dirty="0"/>
              <a:t> </a:t>
            </a:r>
            <a:r>
              <a:rPr lang="es-CL" sz="2400" dirty="0" err="1"/>
              <a:t>program</a:t>
            </a:r>
            <a:r>
              <a:rPr lang="es-CL" sz="2400" dirty="0"/>
              <a:t> </a:t>
            </a:r>
            <a:r>
              <a:rPr lang="es-CL" sz="2400" dirty="0" err="1"/>
              <a:t>env</a:t>
            </a:r>
            <a:r>
              <a:rPr lang="es-CL" sz="2400" dirty="0"/>
              <a:t>)</a:t>
            </a:r>
            <a:br>
              <a:rPr lang="es-CL" sz="2400" dirty="0"/>
            </a:br>
            <a:r>
              <a:rPr lang="es-CL" sz="2400" dirty="0"/>
              <a:t>     (</a:t>
            </a:r>
            <a:r>
              <a:rPr lang="es-CL" sz="2400" dirty="0" err="1"/>
              <a:t>type</a:t>
            </a:r>
            <a:r>
              <a:rPr lang="es-CL" sz="2400" dirty="0"/>
              <a:t>-case FAE </a:t>
            </a:r>
            <a:r>
              <a:rPr lang="es-CL" sz="2400" dirty="0" err="1"/>
              <a:t>program</a:t>
            </a:r>
            <a:br>
              <a:rPr lang="es-CL" sz="2400" dirty="0"/>
            </a:br>
            <a:r>
              <a:rPr lang="es-CL" sz="2400" dirty="0"/>
              <a:t>          [</a:t>
            </a:r>
            <a:r>
              <a:rPr lang="es-CL" sz="2400" dirty="0" err="1"/>
              <a:t>num</a:t>
            </a:r>
            <a:r>
              <a:rPr lang="es-CL" sz="2400" dirty="0"/>
              <a:t> (n)          (</a:t>
            </a:r>
            <a:r>
              <a:rPr lang="es-CL" sz="2400" dirty="0" err="1"/>
              <a:t>numV</a:t>
            </a:r>
            <a:r>
              <a:rPr lang="es-CL" sz="2400" dirty="0"/>
              <a:t> n)]</a:t>
            </a:r>
            <a:br>
              <a:rPr lang="es-CL" sz="2400" dirty="0"/>
            </a:br>
            <a:r>
              <a:rPr lang="es-CL" sz="2400" dirty="0"/>
              <a:t>          [</a:t>
            </a:r>
            <a:r>
              <a:rPr lang="es-CL" sz="2400" dirty="0" err="1"/>
              <a:t>add</a:t>
            </a:r>
            <a:r>
              <a:rPr lang="es-CL" sz="2400" dirty="0"/>
              <a:t> (l r)          (</a:t>
            </a:r>
            <a:r>
              <a:rPr lang="es-CL" sz="2400" dirty="0" err="1"/>
              <a:t>add-numbers</a:t>
            </a:r>
            <a:r>
              <a:rPr lang="es-CL" sz="2400" dirty="0"/>
              <a:t> (</a:t>
            </a:r>
            <a:r>
              <a:rPr lang="es-CL" sz="2400" dirty="0" err="1"/>
              <a:t>interp</a:t>
            </a:r>
            <a:r>
              <a:rPr lang="es-CL" sz="2400" dirty="0"/>
              <a:t> l </a:t>
            </a:r>
            <a:r>
              <a:rPr lang="es-CL" sz="2400" dirty="0" err="1"/>
              <a:t>env</a:t>
            </a:r>
            <a:r>
              <a:rPr lang="es-CL" sz="2400" dirty="0"/>
              <a:t>) (</a:t>
            </a:r>
            <a:r>
              <a:rPr lang="es-CL" sz="2400" dirty="0" err="1"/>
              <a:t>interp</a:t>
            </a:r>
            <a:r>
              <a:rPr lang="es-CL" sz="2400" dirty="0"/>
              <a:t> r </a:t>
            </a:r>
            <a:r>
              <a:rPr lang="es-CL" sz="2400" dirty="0" err="1"/>
              <a:t>env</a:t>
            </a:r>
            <a:r>
              <a:rPr lang="es-CL" sz="2400" dirty="0"/>
              <a:t>))]</a:t>
            </a:r>
            <a:br>
              <a:rPr lang="es-CL" sz="2400" dirty="0"/>
            </a:br>
            <a:r>
              <a:rPr lang="es-CL" sz="2400" dirty="0"/>
              <a:t>          [id (v)               (</a:t>
            </a:r>
            <a:r>
              <a:rPr lang="es-CL" sz="2400" dirty="0" err="1"/>
              <a:t>lookup</a:t>
            </a:r>
            <a:r>
              <a:rPr lang="es-CL" sz="2400" dirty="0"/>
              <a:t> v </a:t>
            </a:r>
            <a:r>
              <a:rPr lang="es-CL" sz="2400" dirty="0" err="1"/>
              <a:t>env</a:t>
            </a:r>
            <a:r>
              <a:rPr lang="es-CL" sz="2400" dirty="0"/>
              <a:t>)]</a:t>
            </a:r>
            <a:br>
              <a:rPr lang="es-CL" sz="2400" dirty="0"/>
            </a:br>
            <a:r>
              <a:rPr lang="es-CL" sz="2400" dirty="0"/>
              <a:t>          </a:t>
            </a:r>
            <a:r>
              <a:rPr lang="es-CL" sz="2400" dirty="0">
                <a:solidFill>
                  <a:srgbClr val="FF0000"/>
                </a:solidFill>
              </a:rPr>
              <a:t>[</a:t>
            </a:r>
            <a:r>
              <a:rPr lang="es-CL" sz="2400" dirty="0" err="1">
                <a:solidFill>
                  <a:srgbClr val="FF0000"/>
                </a:solidFill>
              </a:rPr>
              <a:t>fun</a:t>
            </a:r>
            <a:r>
              <a:rPr lang="es-CL" sz="2400" dirty="0">
                <a:solidFill>
                  <a:srgbClr val="FF0000"/>
                </a:solidFill>
              </a:rPr>
              <a:t> (id </a:t>
            </a:r>
            <a:r>
              <a:rPr lang="es-CL" sz="2400" dirty="0" err="1">
                <a:solidFill>
                  <a:srgbClr val="FF0000"/>
                </a:solidFill>
              </a:rPr>
              <a:t>body</a:t>
            </a:r>
            <a:r>
              <a:rPr lang="es-CL" sz="2400" dirty="0">
                <a:solidFill>
                  <a:srgbClr val="FF0000"/>
                </a:solidFill>
              </a:rPr>
              <a:t>)  </a:t>
            </a:r>
            <a:r>
              <a:rPr lang="es-CL" sz="2400" dirty="0" err="1">
                <a:solidFill>
                  <a:srgbClr val="FF0000"/>
                </a:solidFill>
              </a:rPr>
              <a:t>program</a:t>
            </a:r>
            <a:r>
              <a:rPr lang="es-CL" sz="2400" dirty="0">
                <a:solidFill>
                  <a:srgbClr val="FF0000"/>
                </a:solidFill>
              </a:rPr>
              <a:t>] </a:t>
            </a:r>
            <a:br>
              <a:rPr lang="es-CL" sz="2400" dirty="0"/>
            </a:br>
            <a:r>
              <a:rPr lang="es-CL" sz="2400" dirty="0">
                <a:solidFill>
                  <a:srgbClr val="FF0000"/>
                </a:solidFill>
              </a:rPr>
              <a:t>          [app (</a:t>
            </a:r>
            <a:r>
              <a:rPr lang="es-CL" sz="2400" dirty="0" err="1">
                <a:solidFill>
                  <a:srgbClr val="FF0000"/>
                </a:solidFill>
              </a:rPr>
              <a:t>fun-expr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dirty="0" err="1">
                <a:solidFill>
                  <a:srgbClr val="FF0000"/>
                </a:solidFill>
              </a:rPr>
              <a:t>arg-expr</a:t>
            </a:r>
            <a:r>
              <a:rPr lang="es-CL" sz="2400" dirty="0">
                <a:solidFill>
                  <a:srgbClr val="FF0000"/>
                </a:solidFill>
              </a:rPr>
              <a:t>) </a:t>
            </a:r>
            <a:br>
              <a:rPr lang="es-CL" sz="2400" dirty="0">
                <a:solidFill>
                  <a:srgbClr val="FF0000"/>
                </a:solidFill>
              </a:rPr>
            </a:br>
            <a:r>
              <a:rPr lang="es-CL" sz="2400" dirty="0">
                <a:solidFill>
                  <a:srgbClr val="FF0000"/>
                </a:solidFill>
              </a:rPr>
              <a:t>             (</a:t>
            </a:r>
            <a:r>
              <a:rPr lang="es-CL" sz="2400" dirty="0" err="1">
                <a:solidFill>
                  <a:srgbClr val="FF0000"/>
                </a:solidFill>
              </a:rPr>
              <a:t>let</a:t>
            </a:r>
            <a:r>
              <a:rPr lang="es-CL" sz="2400" dirty="0">
                <a:solidFill>
                  <a:srgbClr val="FF0000"/>
                </a:solidFill>
              </a:rPr>
              <a:t> ([</a:t>
            </a:r>
            <a:r>
              <a:rPr lang="es-CL" sz="2400" dirty="0" err="1">
                <a:solidFill>
                  <a:srgbClr val="FF0000"/>
                </a:solidFill>
              </a:rPr>
              <a:t>fun</a:t>
            </a:r>
            <a:r>
              <a:rPr lang="es-CL" sz="2400" dirty="0">
                <a:solidFill>
                  <a:srgbClr val="FF0000"/>
                </a:solidFill>
              </a:rPr>
              <a:t> (</a:t>
            </a:r>
            <a:r>
              <a:rPr lang="es-CL" sz="2400" dirty="0" err="1">
                <a:solidFill>
                  <a:srgbClr val="FF0000"/>
                </a:solidFill>
              </a:rPr>
              <a:t>interp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dirty="0" err="1">
                <a:solidFill>
                  <a:srgbClr val="FF0000"/>
                </a:solidFill>
              </a:rPr>
              <a:t>fun-expr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dirty="0" err="1">
                <a:solidFill>
                  <a:srgbClr val="FF0000"/>
                </a:solidFill>
              </a:rPr>
              <a:t>env</a:t>
            </a:r>
            <a:r>
              <a:rPr lang="es-CL" sz="2400" dirty="0">
                <a:solidFill>
                  <a:srgbClr val="FF0000"/>
                </a:solidFill>
              </a:rPr>
              <a:t>)]</a:t>
            </a:r>
            <a:br>
              <a:rPr lang="es-CL" sz="2400" dirty="0">
                <a:solidFill>
                  <a:srgbClr val="FF0000"/>
                </a:solidFill>
              </a:rPr>
            </a:br>
            <a:r>
              <a:rPr lang="es-CL" sz="2400" dirty="0">
                <a:solidFill>
                  <a:srgbClr val="FF0000"/>
                </a:solidFill>
              </a:rPr>
              <a:t>                        (</a:t>
            </a:r>
            <a:r>
              <a:rPr lang="es-CL" sz="2400" dirty="0" err="1">
                <a:solidFill>
                  <a:srgbClr val="FF0000"/>
                </a:solidFill>
              </a:rPr>
              <a:t>interp</a:t>
            </a:r>
            <a:r>
              <a:rPr lang="es-CL" sz="2400" dirty="0">
                <a:solidFill>
                  <a:srgbClr val="FF0000"/>
                </a:solidFill>
              </a:rPr>
              <a:t> (</a:t>
            </a:r>
            <a:r>
              <a:rPr lang="es-CL" sz="2400" dirty="0" err="1">
                <a:solidFill>
                  <a:srgbClr val="FF0000"/>
                </a:solidFill>
              </a:rPr>
              <a:t>fun-body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dirty="0" err="1">
                <a:solidFill>
                  <a:srgbClr val="FF0000"/>
                </a:solidFill>
              </a:rPr>
              <a:t>fun</a:t>
            </a:r>
            <a:r>
              <a:rPr lang="es-CL" sz="2400" dirty="0">
                <a:solidFill>
                  <a:srgbClr val="FF0000"/>
                </a:solidFill>
              </a:rPr>
              <a:t>)</a:t>
            </a:r>
            <a:br>
              <a:rPr lang="es-CL" sz="2400" dirty="0">
                <a:solidFill>
                  <a:srgbClr val="FF0000"/>
                </a:solidFill>
              </a:rPr>
            </a:br>
            <a:r>
              <a:rPr lang="es-CL" sz="2400" dirty="0">
                <a:solidFill>
                  <a:srgbClr val="FF0000"/>
                </a:solidFill>
              </a:rPr>
              <a:t>                                    (</a:t>
            </a:r>
            <a:r>
              <a:rPr lang="es-CL" sz="2400" dirty="0" err="1">
                <a:solidFill>
                  <a:srgbClr val="FF0000"/>
                </a:solidFill>
              </a:rPr>
              <a:t>aEnv</a:t>
            </a:r>
            <a:r>
              <a:rPr lang="es-CL" sz="2400" dirty="0">
                <a:solidFill>
                  <a:srgbClr val="FF0000"/>
                </a:solidFill>
              </a:rPr>
              <a:t> (</a:t>
            </a:r>
            <a:r>
              <a:rPr lang="es-CL" sz="2400" dirty="0" err="1">
                <a:solidFill>
                  <a:srgbClr val="FF0000"/>
                </a:solidFill>
              </a:rPr>
              <a:t>fun-param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dirty="0" err="1">
                <a:solidFill>
                  <a:srgbClr val="FF0000"/>
                </a:solidFill>
              </a:rPr>
              <a:t>fun</a:t>
            </a:r>
            <a:r>
              <a:rPr lang="es-CL" sz="2400" dirty="0">
                <a:solidFill>
                  <a:srgbClr val="FF0000"/>
                </a:solidFill>
              </a:rPr>
              <a:t>) (</a:t>
            </a:r>
            <a:r>
              <a:rPr lang="es-CL" sz="2400" dirty="0" err="1">
                <a:solidFill>
                  <a:srgbClr val="FF0000"/>
                </a:solidFill>
              </a:rPr>
              <a:t>interp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dirty="0" err="1">
                <a:solidFill>
                  <a:srgbClr val="FF0000"/>
                </a:solidFill>
              </a:rPr>
              <a:t>arg-expr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dirty="0" err="1">
                <a:solidFill>
                  <a:srgbClr val="FF0000"/>
                </a:solidFill>
              </a:rPr>
              <a:t>env</a:t>
            </a:r>
            <a:r>
              <a:rPr lang="es-CL" sz="2400" dirty="0">
                <a:solidFill>
                  <a:srgbClr val="FF0000"/>
                </a:solidFill>
              </a:rPr>
              <a:t>) </a:t>
            </a:r>
            <a:br>
              <a:rPr lang="es-CL" sz="2400" dirty="0">
                <a:solidFill>
                  <a:srgbClr val="FF0000"/>
                </a:solidFill>
              </a:rPr>
            </a:br>
            <a:r>
              <a:rPr lang="es-CL" sz="2400" dirty="0">
                <a:solidFill>
                  <a:srgbClr val="FF0000"/>
                </a:solidFill>
              </a:rPr>
              <a:t>                                               </a:t>
            </a:r>
            <a:r>
              <a:rPr lang="es-CL" sz="2400" dirty="0" err="1">
                <a:solidFill>
                  <a:srgbClr val="FF0000"/>
                </a:solidFill>
              </a:rPr>
              <a:t>env</a:t>
            </a:r>
            <a:r>
              <a:rPr lang="es-CL" sz="2400" dirty="0">
                <a:solidFill>
                  <a:srgbClr val="FF0000"/>
                </a:solidFill>
              </a:rPr>
              <a:t>)))]</a:t>
            </a:r>
          </a:p>
          <a:p>
            <a:pPr marL="0" lvl="0" indent="0">
              <a:buNone/>
            </a:pPr>
            <a:r>
              <a:rPr lang="es-CL" sz="2400" dirty="0"/>
              <a:t> ))</a:t>
            </a:r>
          </a:p>
          <a:p>
            <a:pPr marL="0" lvl="0" indent="0">
              <a:buNone/>
            </a:pPr>
            <a:endParaRPr lang="es-C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AF5C2-091C-5A43-BD4C-C919D90D5434}"/>
              </a:ext>
            </a:extLst>
          </p:cNvPr>
          <p:cNvSpPr txBox="1"/>
          <p:nvPr/>
        </p:nvSpPr>
        <p:spPr>
          <a:xfrm>
            <a:off x="113760" y="5813280"/>
            <a:ext cx="9750240" cy="110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Ahora: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[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fun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(id 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body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 …] retorna solamente la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expresión (</a:t>
            </a:r>
            <a:r>
              <a:rPr lang="es-CL" sz="24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ie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 una función)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[app (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fun-expr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arg-expr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 …] es interpretado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con el ambiente actual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AE2C-D446-1742-9AE3-57A7556534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28700" y="126499"/>
            <a:ext cx="7680325" cy="831850"/>
          </a:xfrm>
        </p:spPr>
        <p:txBody>
          <a:bodyPr/>
          <a:lstStyle/>
          <a:p>
            <a:pPr lvl="0"/>
            <a:r>
              <a:rPr lang="es-CL" sz="3600" dirty="0"/>
              <a:t>¿Cómo funciona el nuevo interprete?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64234-C195-FC4A-9FF1-067F04AEC9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247107"/>
            <a:ext cx="9072563" cy="5863556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dirty="0"/>
              <a:t>Con el nuevo interprete, el siguiente programa entrega valor 9, ¿Es correcto?</a:t>
            </a:r>
          </a:p>
          <a:p>
            <a:pPr lvl="0">
              <a:buSzPct val="45000"/>
              <a:buFont typeface="StarSymbol"/>
              <a:buChar char="●"/>
            </a:pPr>
            <a:endParaRPr lang="es-CL" dirty="0"/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3200" dirty="0">
                <a:latin typeface="Arial" pitchFamily="18"/>
              </a:rPr>
              <a:t>{</a:t>
            </a:r>
            <a:r>
              <a:rPr lang="es-CL" sz="3200" dirty="0" err="1">
                <a:latin typeface="Arial" pitchFamily="18"/>
              </a:rPr>
              <a:t>with</a:t>
            </a:r>
            <a:r>
              <a:rPr lang="es-CL" sz="3200" dirty="0">
                <a:latin typeface="Arial" pitchFamily="18"/>
              </a:rPr>
              <a:t> {x 3}</a:t>
            </a:r>
            <a:br>
              <a:rPr lang="es-CL" sz="3200" dirty="0">
                <a:latin typeface="Arial" pitchFamily="18"/>
              </a:rPr>
            </a:br>
            <a:r>
              <a:rPr lang="es-CL" sz="3200" dirty="0">
                <a:latin typeface="Arial" pitchFamily="18"/>
              </a:rPr>
              <a:t>    {</a:t>
            </a:r>
            <a:r>
              <a:rPr lang="es-CL" sz="3200" dirty="0" err="1">
                <a:latin typeface="Arial" pitchFamily="18"/>
              </a:rPr>
              <a:t>with</a:t>
            </a:r>
            <a:r>
              <a:rPr lang="es-CL" sz="3200" dirty="0">
                <a:latin typeface="Arial" pitchFamily="18"/>
              </a:rPr>
              <a:t> {f {</a:t>
            </a:r>
            <a:r>
              <a:rPr lang="es-CL" sz="3200" dirty="0" err="1">
                <a:latin typeface="Arial" pitchFamily="18"/>
              </a:rPr>
              <a:t>fun</a:t>
            </a:r>
            <a:r>
              <a:rPr lang="es-CL" sz="3200" dirty="0">
                <a:latin typeface="Arial" pitchFamily="18"/>
              </a:rPr>
              <a:t> {y} {+ x y}}}</a:t>
            </a:r>
            <a:br>
              <a:rPr lang="es-CL" sz="3200" dirty="0">
                <a:latin typeface="Arial" pitchFamily="18"/>
              </a:rPr>
            </a:br>
            <a:r>
              <a:rPr lang="es-CL" sz="3200" dirty="0">
                <a:latin typeface="Arial" pitchFamily="18"/>
              </a:rPr>
              <a:t>        {</a:t>
            </a:r>
            <a:r>
              <a:rPr lang="es-CL" sz="3200" dirty="0" err="1">
                <a:latin typeface="Arial" pitchFamily="18"/>
              </a:rPr>
              <a:t>with</a:t>
            </a:r>
            <a:r>
              <a:rPr lang="es-CL" sz="3200" dirty="0">
                <a:latin typeface="Arial" pitchFamily="18"/>
              </a:rPr>
              <a:t> {x 5}  {f 4}}}} → 9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es-CL" sz="3200" dirty="0">
              <a:latin typeface="Arial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3200" dirty="0">
                <a:latin typeface="Arial" pitchFamily="18"/>
              </a:rPr>
              <a:t>No, ¿Cuál es el problema?</a:t>
            </a:r>
            <a:br>
              <a:rPr lang="es-CL" sz="3200" dirty="0">
                <a:latin typeface="Arial" pitchFamily="18"/>
              </a:rPr>
            </a:br>
            <a:r>
              <a:rPr lang="es-CL" sz="3200" dirty="0">
                <a:latin typeface="Arial" pitchFamily="18"/>
              </a:rPr>
              <a:t>       ¿Qué no se esta respetando?</a:t>
            </a:r>
            <a:br>
              <a:rPr lang="es-CL" sz="3200" dirty="0">
                <a:latin typeface="Arial" pitchFamily="18"/>
              </a:rPr>
            </a:br>
            <a:r>
              <a:rPr lang="es-CL" sz="3200" dirty="0">
                <a:latin typeface="Arial" pitchFamily="18"/>
              </a:rPr>
              <a:t>       ¿Cuánto debería retornar el programa?</a:t>
            </a:r>
            <a:br>
              <a:rPr lang="es-CL" sz="3200" dirty="0">
                <a:latin typeface="Arial" pitchFamily="18"/>
              </a:rPr>
            </a:br>
            <a:r>
              <a:rPr lang="es-CL" sz="3200" dirty="0">
                <a:latin typeface="Arial" pitchFamily="18"/>
              </a:rPr>
              <a:t>      </a:t>
            </a:r>
          </a:p>
          <a:p>
            <a:pPr lvl="0">
              <a:buSzPct val="45000"/>
              <a:buFont typeface="StarSymbol"/>
              <a:buChar char="●"/>
            </a:pPr>
            <a:endParaRPr lang="es-CL" dirty="0"/>
          </a:p>
          <a:p>
            <a:pPr lvl="0">
              <a:buSzPct val="45000"/>
              <a:buFont typeface="StarSymbol"/>
              <a:buChar char="●"/>
            </a:pPr>
            <a:endParaRPr lang="es-C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D3FD-9838-E147-8677-868077611E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819" y="180975"/>
            <a:ext cx="9070975" cy="612775"/>
          </a:xfrm>
        </p:spPr>
        <p:txBody>
          <a:bodyPr/>
          <a:lstStyle/>
          <a:p>
            <a:pPr lvl="0"/>
            <a:r>
              <a:rPr lang="es-CL" sz="4000" dirty="0"/>
              <a:t>Clausura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97838-DE57-C345-99EC-64E76601A4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291557"/>
            <a:ext cx="9072563" cy="5486400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800" dirty="0"/>
              <a:t>Un interprete que respecta </a:t>
            </a:r>
            <a:r>
              <a:rPr lang="es-CL" sz="2800" i="1" dirty="0"/>
              <a:t>lexical </a:t>
            </a:r>
            <a:r>
              <a:rPr lang="es-CL" sz="2800" i="1" dirty="0" err="1"/>
              <a:t>scope</a:t>
            </a:r>
            <a:r>
              <a:rPr lang="es-CL" sz="2800" i="1" dirty="0"/>
              <a:t>:</a:t>
            </a:r>
            <a:br>
              <a:rPr lang="es-CL" sz="2000" dirty="0"/>
            </a:br>
            <a:r>
              <a:rPr lang="es-CL" sz="2000" dirty="0"/>
              <a:t>	</a:t>
            </a:r>
            <a:br>
              <a:rPr lang="es-CL" sz="2000" dirty="0"/>
            </a:br>
            <a:r>
              <a:rPr lang="es-CL" sz="2000" dirty="0"/>
              <a:t>{</a:t>
            </a:r>
            <a:r>
              <a:rPr lang="es-CL" sz="2000" dirty="0" err="1"/>
              <a:t>with</a:t>
            </a:r>
            <a:r>
              <a:rPr lang="es-CL" sz="2000" dirty="0"/>
              <a:t> {x 3} {</a:t>
            </a:r>
            <a:r>
              <a:rPr lang="es-CL" sz="2000" dirty="0" err="1"/>
              <a:t>fun</a:t>
            </a:r>
            <a:r>
              <a:rPr lang="es-CL" sz="2000" dirty="0"/>
              <a:t> {y} {+ x y}}} →</a:t>
            </a:r>
            <a:br>
              <a:rPr lang="es-CL" sz="2000" dirty="0"/>
            </a:br>
            <a:r>
              <a:rPr lang="es-CL" sz="2000" dirty="0"/>
              <a:t>     </a:t>
            </a:r>
            <a:r>
              <a:rPr lang="es-CL" sz="2000" b="1" dirty="0"/>
              <a:t>    (</a:t>
            </a:r>
            <a:r>
              <a:rPr lang="es-CL" sz="2000" b="1" dirty="0" err="1"/>
              <a:t>fun</a:t>
            </a:r>
            <a:r>
              <a:rPr lang="es-CL" sz="2000" b="1" dirty="0"/>
              <a:t> ’y (</a:t>
            </a:r>
            <a:r>
              <a:rPr lang="es-CL" sz="2000" b="1" dirty="0" err="1"/>
              <a:t>add</a:t>
            </a:r>
            <a:r>
              <a:rPr lang="es-CL" sz="2000" b="1" dirty="0"/>
              <a:t> (</a:t>
            </a:r>
            <a:r>
              <a:rPr lang="es-CL" sz="2000" b="1" dirty="0" err="1"/>
              <a:t>num</a:t>
            </a:r>
            <a:r>
              <a:rPr lang="es-CL" sz="2000" b="1" dirty="0"/>
              <a:t> 3) (id ’y)))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marL="0" lvl="0" indent="0" algn="ctr">
              <a:buSzPct val="45000"/>
              <a:buNone/>
            </a:pPr>
            <a:r>
              <a:rPr lang="es-CL" sz="2800" dirty="0"/>
              <a:t>POR LO TANTO:</a:t>
            </a:r>
          </a:p>
          <a:p>
            <a:pPr lvl="0" algn="ctr">
              <a:buSzPct val="45000"/>
              <a:buFont typeface="StarSymbol"/>
              <a:buChar char="●"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Una función </a:t>
            </a:r>
            <a:r>
              <a:rPr lang="es-CL" sz="2800" b="1" dirty="0"/>
              <a:t>no es solo un texto</a:t>
            </a:r>
            <a:r>
              <a:rPr lang="es-CL" sz="2800" dirty="0"/>
              <a:t>, sino que además incluye valores capturados al momento de ser definida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Los valores capturados los llamaremos la </a:t>
            </a:r>
            <a:r>
              <a:rPr lang="es-CL" sz="2800" b="1" dirty="0"/>
              <a:t>clausura</a:t>
            </a:r>
            <a:r>
              <a:rPr lang="es-CL" sz="2800" dirty="0"/>
              <a:t> de la función</a:t>
            </a:r>
          </a:p>
          <a:p>
            <a:pPr lvl="0">
              <a:buSzPct val="45000"/>
              <a:buFont typeface="StarSymbol"/>
              <a:buChar char="●"/>
            </a:pPr>
            <a:endParaRPr lang="es-CL" dirty="0"/>
          </a:p>
          <a:p>
            <a:pPr lvl="0">
              <a:buSzPct val="45000"/>
              <a:buFont typeface="StarSymbol"/>
              <a:buChar char="●"/>
            </a:pPr>
            <a:endParaRPr lang="es-C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002-D996-C746-8F58-AB53E7BAF5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2263" y="195012"/>
            <a:ext cx="9072562" cy="741363"/>
          </a:xfrm>
        </p:spPr>
        <p:txBody>
          <a:bodyPr/>
          <a:lstStyle/>
          <a:p>
            <a:pPr lvl="0"/>
            <a:r>
              <a:rPr lang="es-CL" sz="3200" dirty="0"/>
              <a:t>Actualizando el interprete: </a:t>
            </a:r>
            <a:br>
              <a:rPr lang="es-CL" sz="3200" dirty="0"/>
            </a:br>
            <a:r>
              <a:rPr lang="es-CL" sz="3200" b="1" dirty="0"/>
              <a:t>el valor retornado del interprete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C8BB-E3A8-634E-97CD-6889BDBF62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071" y="1251285"/>
            <a:ext cx="9070975" cy="5943600"/>
          </a:xfrm>
        </p:spPr>
        <p:txBody>
          <a:bodyPr/>
          <a:lstStyle/>
          <a:p>
            <a:pPr lvl="0"/>
            <a:r>
              <a:rPr lang="es-CL" sz="2800" dirty="0"/>
              <a:t>Un interprete puede retornar dos tipos de valores:</a:t>
            </a:r>
            <a:br>
              <a:rPr lang="es-CL" sz="2800" dirty="0"/>
            </a:br>
            <a:r>
              <a:rPr lang="es-CL" sz="2800" dirty="0"/>
              <a:t>número y una función </a:t>
            </a:r>
            <a:r>
              <a:rPr lang="es-CL" sz="2800" dirty="0">
                <a:solidFill>
                  <a:srgbClr val="FF0000"/>
                </a:solidFill>
              </a:rPr>
              <a:t>con su clausura</a:t>
            </a:r>
          </a:p>
          <a:p>
            <a:pPr lvl="0"/>
            <a:endParaRPr lang="es-CL" sz="2800" dirty="0"/>
          </a:p>
          <a:p>
            <a:pPr marL="0" lvl="0" indent="0">
              <a:buNone/>
            </a:pPr>
            <a:r>
              <a:rPr lang="es-CL" sz="2800" dirty="0"/>
              <a:t>(define-</a:t>
            </a:r>
            <a:r>
              <a:rPr lang="es-CL" sz="2800" dirty="0" err="1"/>
              <a:t>type</a:t>
            </a:r>
            <a:r>
              <a:rPr lang="es-CL" sz="2800" dirty="0"/>
              <a:t> FAE-</a:t>
            </a:r>
            <a:r>
              <a:rPr lang="es-CL" sz="2800" dirty="0" err="1"/>
              <a:t>Value</a:t>
            </a:r>
            <a:br>
              <a:rPr lang="es-CL" sz="2800" dirty="0"/>
            </a:br>
            <a:r>
              <a:rPr lang="es-CL" sz="2800" dirty="0"/>
              <a:t>        [</a:t>
            </a:r>
            <a:r>
              <a:rPr lang="es-CL" sz="2800" dirty="0" err="1"/>
              <a:t>numV</a:t>
            </a:r>
            <a:r>
              <a:rPr lang="es-CL" sz="2800" dirty="0"/>
              <a:t> (n </a:t>
            </a:r>
            <a:r>
              <a:rPr lang="es-CL" sz="2800" dirty="0" err="1"/>
              <a:t>number</a:t>
            </a:r>
            <a:r>
              <a:rPr lang="es-CL" sz="2800" dirty="0"/>
              <a:t>?)]</a:t>
            </a:r>
            <a:br>
              <a:rPr lang="es-CL" sz="2800" dirty="0"/>
            </a:br>
            <a:r>
              <a:rPr lang="es-CL" sz="2800" dirty="0"/>
              <a:t>        </a:t>
            </a:r>
            <a:r>
              <a:rPr lang="es-CL" sz="2800" dirty="0">
                <a:solidFill>
                  <a:srgbClr val="FF0000"/>
                </a:solidFill>
              </a:rPr>
              <a:t>[</a:t>
            </a:r>
            <a:r>
              <a:rPr lang="es-CL" sz="2800" dirty="0" err="1">
                <a:solidFill>
                  <a:srgbClr val="FF0000"/>
                </a:solidFill>
              </a:rPr>
              <a:t>closureV</a:t>
            </a:r>
            <a:r>
              <a:rPr lang="es-CL" sz="2800" dirty="0">
                <a:solidFill>
                  <a:srgbClr val="FF0000"/>
                </a:solidFill>
              </a:rPr>
              <a:t>   </a:t>
            </a:r>
            <a:r>
              <a:rPr lang="es-CL" sz="2800" dirty="0">
                <a:solidFill>
                  <a:srgbClr val="008000"/>
                </a:solidFill>
              </a:rPr>
              <a:t>;;NOTA: ya no es “</a:t>
            </a:r>
            <a:r>
              <a:rPr lang="es-CL" sz="2800" dirty="0" err="1">
                <a:solidFill>
                  <a:srgbClr val="008000"/>
                </a:solidFill>
              </a:rPr>
              <a:t>fun</a:t>
            </a:r>
            <a:r>
              <a:rPr lang="es-CL" sz="2800" dirty="0">
                <a:solidFill>
                  <a:srgbClr val="008000"/>
                </a:solidFill>
              </a:rPr>
              <a:t>”</a:t>
            </a:r>
            <a:r>
              <a:rPr lang="es-CL" sz="2800" dirty="0">
                <a:solidFill>
                  <a:srgbClr val="FF0000"/>
                </a:solidFill>
              </a:rPr>
              <a:t>                    </a:t>
            </a:r>
            <a:br>
              <a:rPr lang="es-CL" sz="2800" dirty="0">
                <a:solidFill>
                  <a:srgbClr val="FF0000"/>
                </a:solidFill>
              </a:rPr>
            </a:br>
            <a:r>
              <a:rPr lang="es-CL" sz="2800" dirty="0">
                <a:solidFill>
                  <a:srgbClr val="FF0000"/>
                </a:solidFill>
              </a:rPr>
              <a:t>                         (</a:t>
            </a:r>
            <a:r>
              <a:rPr lang="es-CL" sz="2800" dirty="0" err="1">
                <a:solidFill>
                  <a:srgbClr val="FF0000"/>
                </a:solidFill>
              </a:rPr>
              <a:t>param</a:t>
            </a:r>
            <a:r>
              <a:rPr lang="es-CL" sz="2800" dirty="0">
                <a:solidFill>
                  <a:srgbClr val="FF0000"/>
                </a:solidFill>
              </a:rPr>
              <a:t> symbol?) </a:t>
            </a:r>
            <a:br>
              <a:rPr lang="es-CL" sz="2800" dirty="0">
                <a:solidFill>
                  <a:srgbClr val="FF0000"/>
                </a:solidFill>
              </a:rPr>
            </a:br>
            <a:r>
              <a:rPr lang="es-CL" sz="2800" dirty="0">
                <a:solidFill>
                  <a:srgbClr val="FF0000"/>
                </a:solidFill>
              </a:rPr>
              <a:t>                         (</a:t>
            </a:r>
            <a:r>
              <a:rPr lang="es-CL" sz="2800" dirty="0" err="1">
                <a:solidFill>
                  <a:srgbClr val="FF0000"/>
                </a:solidFill>
              </a:rPr>
              <a:t>body</a:t>
            </a:r>
            <a:r>
              <a:rPr lang="es-CL" sz="2800" dirty="0">
                <a:solidFill>
                  <a:srgbClr val="FF0000"/>
                </a:solidFill>
              </a:rPr>
              <a:t> FAE?)</a:t>
            </a:r>
            <a:br>
              <a:rPr lang="es-CL" sz="2800" dirty="0">
                <a:solidFill>
                  <a:srgbClr val="FF0000"/>
                </a:solidFill>
              </a:rPr>
            </a:br>
            <a:r>
              <a:rPr lang="es-CL" sz="2800" dirty="0">
                <a:solidFill>
                  <a:srgbClr val="FF0000"/>
                </a:solidFill>
              </a:rPr>
              <a:t>                         </a:t>
            </a:r>
            <a:r>
              <a:rPr lang="es-CL" sz="2800" b="1" dirty="0">
                <a:solidFill>
                  <a:srgbClr val="FF0000"/>
                </a:solidFill>
              </a:rPr>
              <a:t>(</a:t>
            </a:r>
            <a:r>
              <a:rPr lang="es-CL" sz="2800" b="1" dirty="0" err="1">
                <a:solidFill>
                  <a:srgbClr val="FF0000"/>
                </a:solidFill>
              </a:rPr>
              <a:t>env</a:t>
            </a:r>
            <a:r>
              <a:rPr lang="es-CL" sz="2800" b="1" dirty="0">
                <a:solidFill>
                  <a:srgbClr val="FF0000"/>
                </a:solidFill>
              </a:rPr>
              <a:t> </a:t>
            </a:r>
            <a:r>
              <a:rPr lang="es-CL" sz="2800" b="1" dirty="0" err="1">
                <a:solidFill>
                  <a:srgbClr val="FF0000"/>
                </a:solidFill>
              </a:rPr>
              <a:t>Env</a:t>
            </a:r>
            <a:r>
              <a:rPr lang="es-CL" sz="2800" b="1" dirty="0">
                <a:solidFill>
                  <a:srgbClr val="FF0000"/>
                </a:solidFill>
              </a:rPr>
              <a:t>?)</a:t>
            </a:r>
            <a:r>
              <a:rPr lang="es-CL" sz="2800" dirty="0">
                <a:solidFill>
                  <a:srgbClr val="FF0000"/>
                </a:solidFill>
              </a:rPr>
              <a:t>])</a:t>
            </a:r>
            <a:r>
              <a:rPr lang="es-CL" sz="2800" dirty="0">
                <a:solidFill>
                  <a:srgbClr val="008000"/>
                </a:solidFill>
              </a:rPr>
              <a:t>;; </a:t>
            </a:r>
            <a:r>
              <a:rPr lang="es-CL" sz="2800" dirty="0" err="1">
                <a:solidFill>
                  <a:srgbClr val="008000"/>
                </a:solidFill>
              </a:rPr>
              <a:t>env</a:t>
            </a:r>
            <a:r>
              <a:rPr lang="es-CL" sz="2800" dirty="0">
                <a:solidFill>
                  <a:srgbClr val="008000"/>
                </a:solidFill>
              </a:rPr>
              <a:t>. capturado</a:t>
            </a:r>
          </a:p>
          <a:p>
            <a:pPr lvl="0"/>
            <a:endParaRPr lang="es-CL" sz="2800" dirty="0"/>
          </a:p>
          <a:p>
            <a:pPr lvl="0"/>
            <a:r>
              <a:rPr lang="es-CL" sz="2800" dirty="0"/>
              <a:t>Recuerde que la firma del interprete es:</a:t>
            </a:r>
            <a:br>
              <a:rPr lang="es-CL" sz="2800" dirty="0"/>
            </a:br>
            <a:r>
              <a:rPr lang="es-CL" sz="2800" dirty="0">
                <a:solidFill>
                  <a:srgbClr val="008000"/>
                </a:solidFill>
              </a:rPr>
              <a:t>;;</a:t>
            </a:r>
            <a:r>
              <a:rPr lang="es-CL" sz="2800" dirty="0" err="1">
                <a:solidFill>
                  <a:srgbClr val="008000"/>
                </a:solidFill>
              </a:rPr>
              <a:t>interp</a:t>
            </a:r>
            <a:r>
              <a:rPr lang="es-CL" sz="2800" dirty="0">
                <a:solidFill>
                  <a:srgbClr val="008000"/>
                </a:solidFill>
              </a:rPr>
              <a:t>:: AST (FAE) → AST (FAE-VALUE)</a:t>
            </a:r>
          </a:p>
          <a:p>
            <a:pPr lvl="0"/>
            <a:endParaRPr lang="es-C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A501-421F-7245-ADE1-2127F04E84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1" y="207043"/>
            <a:ext cx="9072562" cy="741363"/>
          </a:xfrm>
        </p:spPr>
        <p:txBody>
          <a:bodyPr/>
          <a:lstStyle/>
          <a:p>
            <a:pPr lvl="0"/>
            <a:r>
              <a:rPr lang="es-CL" sz="3200" dirty="0"/>
              <a:t>Actualizando interprete: </a:t>
            </a:r>
            <a:br>
              <a:rPr lang="es-CL" sz="3200" dirty="0"/>
            </a:br>
            <a:r>
              <a:rPr lang="es-CL" sz="3200" b="1" dirty="0"/>
              <a:t>El</a:t>
            </a:r>
            <a:r>
              <a:rPr lang="es-CL" sz="3200" dirty="0"/>
              <a:t> </a:t>
            </a:r>
            <a:r>
              <a:rPr lang="es-CL" sz="3200" b="1" dirty="0"/>
              <a:t>retorno de una declaración de función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95AF2-FA01-6840-A154-C00B25F95C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9863" y="1910933"/>
            <a:ext cx="9072563" cy="4964112"/>
          </a:xfrm>
        </p:spPr>
        <p:txBody>
          <a:bodyPr/>
          <a:lstStyle/>
          <a:p>
            <a:pPr marL="0" lvl="0" indent="0">
              <a:buNone/>
            </a:pPr>
            <a:r>
              <a:rPr lang="es-CL" sz="2400" dirty="0"/>
              <a:t>(</a:t>
            </a:r>
            <a:r>
              <a:rPr lang="es-CL" sz="2400" dirty="0" err="1"/>
              <a:t>interp</a:t>
            </a:r>
            <a:r>
              <a:rPr lang="es-CL" sz="2400" dirty="0"/>
              <a:t> </a:t>
            </a:r>
            <a:r>
              <a:rPr lang="es-CL" sz="2400" dirty="0" err="1"/>
              <a:t>program</a:t>
            </a:r>
            <a:r>
              <a:rPr lang="es-CL" sz="2400" dirty="0"/>
              <a:t> </a:t>
            </a:r>
            <a:r>
              <a:rPr lang="es-CL" sz="2400" dirty="0" err="1">
                <a:solidFill>
                  <a:srgbClr val="FF0000"/>
                </a:solidFill>
              </a:rPr>
              <a:t>env</a:t>
            </a:r>
            <a:r>
              <a:rPr lang="es-CL" sz="2400" dirty="0"/>
              <a:t>)</a:t>
            </a:r>
            <a:br>
              <a:rPr lang="es-CL" sz="2400" dirty="0"/>
            </a:br>
            <a:r>
              <a:rPr lang="es-CL" sz="2400" dirty="0"/>
              <a:t>     (</a:t>
            </a:r>
            <a:r>
              <a:rPr lang="es-CL" sz="2400" dirty="0" err="1"/>
              <a:t>type</a:t>
            </a:r>
            <a:r>
              <a:rPr lang="es-CL" sz="2400" dirty="0"/>
              <a:t>-case FAE </a:t>
            </a:r>
            <a:r>
              <a:rPr lang="es-CL" sz="2400" dirty="0" err="1"/>
              <a:t>program</a:t>
            </a:r>
            <a:br>
              <a:rPr lang="es-CL" sz="2400" dirty="0"/>
            </a:br>
            <a:r>
              <a:rPr lang="es-CL" sz="2400" dirty="0"/>
              <a:t>        [</a:t>
            </a:r>
            <a:r>
              <a:rPr lang="es-CL" sz="2400" dirty="0" err="1"/>
              <a:t>fun</a:t>
            </a:r>
            <a:r>
              <a:rPr lang="es-CL" sz="2400" dirty="0"/>
              <a:t> (id </a:t>
            </a:r>
            <a:r>
              <a:rPr lang="es-CL" sz="2400" dirty="0" err="1"/>
              <a:t>body</a:t>
            </a:r>
            <a:r>
              <a:rPr lang="es-CL" sz="2400" dirty="0"/>
              <a:t>) (</a:t>
            </a:r>
            <a:r>
              <a:rPr lang="es-CL" sz="2400" dirty="0" err="1"/>
              <a:t>closureV</a:t>
            </a:r>
            <a:r>
              <a:rPr lang="es-CL" sz="2400" dirty="0"/>
              <a:t> id </a:t>
            </a:r>
            <a:r>
              <a:rPr lang="es-CL" sz="2400" dirty="0" err="1"/>
              <a:t>body</a:t>
            </a:r>
            <a:r>
              <a:rPr lang="es-CL" sz="2400" dirty="0"/>
              <a:t> </a:t>
            </a:r>
            <a:r>
              <a:rPr lang="es-CL" sz="2400" dirty="0" err="1">
                <a:solidFill>
                  <a:srgbClr val="FF0000"/>
                </a:solidFill>
              </a:rPr>
              <a:t>env</a:t>
            </a:r>
            <a:r>
              <a:rPr lang="es-CL" sz="2400" dirty="0"/>
              <a:t>)]</a:t>
            </a:r>
            <a:br>
              <a:rPr lang="es-CL" sz="2400" dirty="0"/>
            </a:br>
            <a:r>
              <a:rPr lang="es-CL" sz="2400" dirty="0"/>
              <a:t>        </a:t>
            </a:r>
            <a:r>
              <a:rPr lang="es-CL" sz="2400" dirty="0">
                <a:solidFill>
                  <a:srgbClr val="008000"/>
                </a:solidFill>
              </a:rPr>
              <a:t>;;resto del </a:t>
            </a:r>
            <a:r>
              <a:rPr lang="es-CL" sz="2400" dirty="0" err="1">
                <a:solidFill>
                  <a:srgbClr val="008000"/>
                </a:solidFill>
              </a:rPr>
              <a:t>codigo</a:t>
            </a:r>
            <a:r>
              <a:rPr lang="es-CL" sz="2400" dirty="0"/>
              <a:t> </a:t>
            </a:r>
            <a:br>
              <a:rPr lang="es-CL" sz="2400" dirty="0"/>
            </a:br>
            <a:r>
              <a:rPr lang="es-CL" sz="2400" dirty="0"/>
              <a:t> )</a:t>
            </a:r>
          </a:p>
          <a:p>
            <a:pPr lvl="0"/>
            <a:endParaRPr lang="es-CL" dirty="0"/>
          </a:p>
          <a:p>
            <a:pPr marL="0" lvl="0" indent="0">
              <a:buSzPct val="45000"/>
              <a:buNone/>
            </a:pPr>
            <a:r>
              <a:rPr lang="es-CL" dirty="0"/>
              <a:t>Cuando una función es declarada, se retorna su parámetro, cuerpo, y el </a:t>
            </a:r>
            <a:r>
              <a:rPr lang="es-CL" b="1" i="1" dirty="0" err="1">
                <a:solidFill>
                  <a:srgbClr val="FF0000"/>
                </a:solidFill>
              </a:rPr>
              <a:t>environment</a:t>
            </a:r>
            <a:r>
              <a:rPr lang="es-CL" dirty="0"/>
              <a:t> atrapado en la clausura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9CE3-8780-DC4C-97F2-3845DE80D8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4007" y="216442"/>
            <a:ext cx="9070975" cy="738188"/>
          </a:xfrm>
        </p:spPr>
        <p:txBody>
          <a:bodyPr/>
          <a:lstStyle/>
          <a:p>
            <a:pPr lvl="0"/>
            <a:r>
              <a:rPr lang="es-CL" sz="3200" dirty="0"/>
              <a:t>Actualizando el interprete:</a:t>
            </a:r>
            <a:br>
              <a:rPr lang="es-CL" sz="3200" dirty="0"/>
            </a:br>
            <a:r>
              <a:rPr lang="es-CL" sz="3200" b="1" dirty="0"/>
              <a:t>Aplicación de función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1421-07D7-0246-B456-CDB3236C7E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008" y="1121027"/>
            <a:ext cx="9241255" cy="5853112"/>
          </a:xfrm>
        </p:spPr>
        <p:txBody>
          <a:bodyPr/>
          <a:lstStyle/>
          <a:p>
            <a:pPr lvl="0"/>
            <a:endParaRPr lang="es-CL" dirty="0"/>
          </a:p>
          <a:p>
            <a:pPr marL="0" lvl="0" indent="0">
              <a:buNone/>
            </a:pPr>
            <a:r>
              <a:rPr lang="es-CL" sz="2000" dirty="0"/>
              <a:t>(</a:t>
            </a:r>
            <a:r>
              <a:rPr lang="es-CL" sz="2000" dirty="0" err="1"/>
              <a:t>interp</a:t>
            </a:r>
            <a:r>
              <a:rPr lang="es-CL" sz="2000" dirty="0"/>
              <a:t> </a:t>
            </a:r>
            <a:r>
              <a:rPr lang="es-CL" sz="2000" dirty="0" err="1"/>
              <a:t>program</a:t>
            </a:r>
            <a:r>
              <a:rPr lang="es-CL" sz="2000" dirty="0"/>
              <a:t> </a:t>
            </a:r>
            <a:r>
              <a:rPr lang="es-CL" sz="2000" dirty="0" err="1"/>
              <a:t>env</a:t>
            </a:r>
            <a:r>
              <a:rPr lang="es-CL" sz="2000" dirty="0"/>
              <a:t>)</a:t>
            </a:r>
            <a:br>
              <a:rPr lang="es-CL" sz="2000" dirty="0"/>
            </a:br>
            <a:r>
              <a:rPr lang="es-CL" sz="2000" dirty="0"/>
              <a:t>     (</a:t>
            </a:r>
            <a:r>
              <a:rPr lang="es-CL" sz="2000" dirty="0" err="1"/>
              <a:t>type</a:t>
            </a:r>
            <a:r>
              <a:rPr lang="es-CL" sz="2000" dirty="0"/>
              <a:t>-case FAE </a:t>
            </a:r>
            <a:r>
              <a:rPr lang="es-CL" sz="2000" dirty="0" err="1"/>
              <a:t>program</a:t>
            </a:r>
            <a:br>
              <a:rPr lang="es-CL" sz="2000" dirty="0"/>
            </a:br>
            <a:r>
              <a:rPr lang="es-CL" sz="2000" dirty="0"/>
              <a:t>            [app (</a:t>
            </a:r>
            <a:r>
              <a:rPr lang="es-CL" sz="2000" dirty="0" err="1"/>
              <a:t>fun-expr</a:t>
            </a:r>
            <a:r>
              <a:rPr lang="es-CL" sz="2000" dirty="0"/>
              <a:t> </a:t>
            </a:r>
            <a:r>
              <a:rPr lang="es-CL" sz="2000" dirty="0" err="1"/>
              <a:t>arg-expr</a:t>
            </a:r>
            <a:r>
              <a:rPr lang="es-CL" sz="2000" dirty="0"/>
              <a:t>)</a:t>
            </a:r>
            <a:br>
              <a:rPr lang="es-CL" sz="2000" dirty="0"/>
            </a:br>
            <a:r>
              <a:rPr lang="es-CL" sz="2000" dirty="0"/>
              <a:t>               (</a:t>
            </a:r>
            <a:r>
              <a:rPr lang="es-CL" sz="2000" dirty="0" err="1"/>
              <a:t>let</a:t>
            </a:r>
            <a:r>
              <a:rPr lang="es-CL" sz="2000" dirty="0"/>
              <a:t> ([</a:t>
            </a:r>
            <a:r>
              <a:rPr lang="es-CL" sz="2000" dirty="0" err="1"/>
              <a:t>fun</a:t>
            </a:r>
            <a:r>
              <a:rPr lang="es-CL" sz="2000" dirty="0"/>
              <a:t> (</a:t>
            </a:r>
            <a:r>
              <a:rPr lang="es-CL" sz="2000" dirty="0" err="1"/>
              <a:t>interp</a:t>
            </a:r>
            <a:r>
              <a:rPr lang="es-CL" sz="2000" dirty="0"/>
              <a:t> </a:t>
            </a:r>
            <a:r>
              <a:rPr lang="es-CL" sz="2000" dirty="0" err="1"/>
              <a:t>fun-expr</a:t>
            </a:r>
            <a:r>
              <a:rPr lang="es-CL" sz="2000" dirty="0"/>
              <a:t> </a:t>
            </a:r>
            <a:r>
              <a:rPr lang="es-CL" sz="2000" dirty="0" err="1"/>
              <a:t>env</a:t>
            </a:r>
            <a:r>
              <a:rPr lang="es-CL" sz="2000" dirty="0"/>
              <a:t>)]</a:t>
            </a:r>
            <a:br>
              <a:rPr lang="es-CL" sz="2000" dirty="0"/>
            </a:br>
            <a:r>
              <a:rPr lang="es-CL" sz="2000" dirty="0"/>
              <a:t>                          (</a:t>
            </a:r>
            <a:r>
              <a:rPr lang="es-CL" sz="2000" dirty="0" err="1"/>
              <a:t>interp</a:t>
            </a:r>
            <a:r>
              <a:rPr lang="es-CL" sz="2000" dirty="0"/>
              <a:t> (</a:t>
            </a:r>
            <a:r>
              <a:rPr lang="es-CL" sz="2000" dirty="0" err="1"/>
              <a:t>closureV-body</a:t>
            </a:r>
            <a:r>
              <a:rPr lang="es-CL" sz="2000" dirty="0"/>
              <a:t> </a:t>
            </a:r>
            <a:r>
              <a:rPr lang="es-CL" sz="2000" dirty="0" err="1"/>
              <a:t>fun</a:t>
            </a:r>
            <a:r>
              <a:rPr lang="es-CL" sz="2000" dirty="0"/>
              <a:t>) </a:t>
            </a:r>
            <a:br>
              <a:rPr lang="es-CL" sz="2000" dirty="0"/>
            </a:br>
            <a:r>
              <a:rPr lang="es-CL" sz="2000" dirty="0"/>
              <a:t>                                     (</a:t>
            </a:r>
            <a:r>
              <a:rPr lang="es-CL" sz="2000" dirty="0" err="1"/>
              <a:t>aEnv</a:t>
            </a:r>
            <a:r>
              <a:rPr lang="es-CL" sz="2000" dirty="0"/>
              <a:t> (</a:t>
            </a:r>
            <a:r>
              <a:rPr lang="es-CL" sz="2000" dirty="0" err="1"/>
              <a:t>closureV-param</a:t>
            </a:r>
            <a:r>
              <a:rPr lang="es-CL" sz="2000" dirty="0"/>
              <a:t> </a:t>
            </a:r>
            <a:r>
              <a:rPr lang="es-CL" sz="2000" dirty="0" err="1"/>
              <a:t>fun</a:t>
            </a:r>
            <a:r>
              <a:rPr lang="es-CL" sz="2000" dirty="0"/>
              <a:t>) </a:t>
            </a:r>
            <a:br>
              <a:rPr lang="es-CL" sz="2000" dirty="0"/>
            </a:br>
            <a:r>
              <a:rPr lang="es-CL" sz="2000" dirty="0"/>
              <a:t>                                               (</a:t>
            </a:r>
            <a:r>
              <a:rPr lang="es-CL" sz="2000" dirty="0" err="1"/>
              <a:t>interp</a:t>
            </a:r>
            <a:r>
              <a:rPr lang="es-CL" sz="2000" dirty="0"/>
              <a:t> </a:t>
            </a:r>
            <a:r>
              <a:rPr lang="es-CL" sz="2000" dirty="0" err="1"/>
              <a:t>arg-expr</a:t>
            </a:r>
            <a:r>
              <a:rPr lang="es-CL" sz="2000" dirty="0"/>
              <a:t> </a:t>
            </a:r>
            <a:r>
              <a:rPr lang="es-CL" sz="2000" dirty="0" err="1"/>
              <a:t>env</a:t>
            </a:r>
            <a:r>
              <a:rPr lang="es-CL" sz="2000" dirty="0"/>
              <a:t>) </a:t>
            </a:r>
            <a:br>
              <a:rPr lang="es-CL" sz="2000" dirty="0"/>
            </a:br>
            <a:r>
              <a:rPr lang="es-CL" sz="2000" dirty="0"/>
              <a:t>                                              </a:t>
            </a:r>
            <a:r>
              <a:rPr lang="es-CL" sz="2000" b="1" dirty="0">
                <a:solidFill>
                  <a:srgbClr val="FF0000"/>
                </a:solidFill>
              </a:rPr>
              <a:t> (</a:t>
            </a:r>
            <a:r>
              <a:rPr lang="es-CL" sz="2000" b="1" dirty="0" err="1">
                <a:solidFill>
                  <a:srgbClr val="FF0000"/>
                </a:solidFill>
              </a:rPr>
              <a:t>closureV-env</a:t>
            </a:r>
            <a:r>
              <a:rPr lang="es-CL" sz="2000" b="1" dirty="0">
                <a:solidFill>
                  <a:srgbClr val="FF0000"/>
                </a:solidFill>
              </a:rPr>
              <a:t> </a:t>
            </a:r>
            <a:r>
              <a:rPr lang="es-CL" sz="2000" b="1" dirty="0" err="1">
                <a:solidFill>
                  <a:srgbClr val="FF0000"/>
                </a:solidFill>
              </a:rPr>
              <a:t>fun</a:t>
            </a:r>
            <a:r>
              <a:rPr lang="es-CL" sz="2000" b="1" dirty="0">
                <a:solidFill>
                  <a:srgbClr val="FF0000"/>
                </a:solidFill>
              </a:rPr>
              <a:t>))))</a:t>
            </a:r>
            <a:r>
              <a:rPr lang="es-CL" sz="2000" dirty="0"/>
              <a:t>]</a:t>
            </a:r>
            <a:br>
              <a:rPr lang="es-CL" sz="2000" dirty="0"/>
            </a:br>
            <a:r>
              <a:rPr lang="es-CL" sz="2000" dirty="0">
                <a:solidFill>
                  <a:srgbClr val="008000"/>
                </a:solidFill>
              </a:rPr>
              <a:t>      ;;resto del código </a:t>
            </a:r>
            <a:br>
              <a:rPr lang="es-CL" sz="2000" dirty="0"/>
            </a:br>
            <a:r>
              <a:rPr lang="es-CL" sz="2000" dirty="0"/>
              <a:t>)</a:t>
            </a:r>
          </a:p>
          <a:p>
            <a:pPr lvl="0"/>
            <a:endParaRPr lang="es-CL" sz="2000" dirty="0"/>
          </a:p>
          <a:p>
            <a:pPr marL="0" lvl="0" indent="0">
              <a:buSzPct val="45000"/>
              <a:buNone/>
            </a:pPr>
            <a:r>
              <a:rPr lang="es-CL" sz="2000" dirty="0"/>
              <a:t>Cuando una función se aplica, se usa el </a:t>
            </a:r>
            <a:r>
              <a:rPr lang="es-CL" sz="2000" dirty="0" err="1"/>
              <a:t>environment</a:t>
            </a:r>
            <a:r>
              <a:rPr lang="es-CL" sz="2000" dirty="0"/>
              <a:t> que estaba cuando la función fue definida </a:t>
            </a:r>
            <a:r>
              <a:rPr lang="es-CL" sz="2000" b="1" dirty="0"/>
              <a:t>(es decir, </a:t>
            </a:r>
            <a:r>
              <a:rPr lang="es-CL" sz="2000" b="1" dirty="0">
                <a:solidFill>
                  <a:srgbClr val="FF0000"/>
                </a:solidFill>
              </a:rPr>
              <a:t>(</a:t>
            </a:r>
            <a:r>
              <a:rPr lang="es-CL" sz="2000" b="1" dirty="0" err="1">
                <a:solidFill>
                  <a:srgbClr val="FF0000"/>
                </a:solidFill>
              </a:rPr>
              <a:t>closureV-env</a:t>
            </a:r>
            <a:r>
              <a:rPr lang="es-CL" sz="2000" b="1" dirty="0">
                <a:solidFill>
                  <a:srgbClr val="FF0000"/>
                </a:solidFill>
              </a:rPr>
              <a:t> </a:t>
            </a:r>
            <a:r>
              <a:rPr lang="es-CL" sz="2000" b="1" dirty="0" err="1">
                <a:solidFill>
                  <a:srgbClr val="FF0000"/>
                </a:solidFill>
              </a:rPr>
              <a:t>fun</a:t>
            </a:r>
            <a:r>
              <a:rPr lang="es-CL" sz="2000" b="1" dirty="0">
                <a:solidFill>
                  <a:srgbClr val="FF0000"/>
                </a:solidFill>
              </a:rPr>
              <a:t>)</a:t>
            </a:r>
            <a:r>
              <a:rPr lang="es-CL" sz="2000" b="1" dirty="0"/>
              <a:t>)</a:t>
            </a:r>
          </a:p>
          <a:p>
            <a:pPr lvl="0"/>
            <a:endParaRPr lang="es-CL" sz="2000" dirty="0"/>
          </a:p>
          <a:p>
            <a:pPr lvl="0"/>
            <a:endParaRPr lang="es-CL" sz="2000" dirty="0"/>
          </a:p>
          <a:p>
            <a:pPr lvl="0"/>
            <a:endParaRPr lang="es-C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B7E3-0E02-F648-AE30-2C2A7D1CB3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0577" y="196433"/>
            <a:ext cx="9070975" cy="822073"/>
          </a:xfrm>
        </p:spPr>
        <p:txBody>
          <a:bodyPr/>
          <a:lstStyle/>
          <a:p>
            <a:pPr lvl="0"/>
            <a:r>
              <a:rPr lang="es-CL" sz="3200" dirty="0"/>
              <a:t>Repasamos el </a:t>
            </a:r>
            <a:r>
              <a:rPr lang="es-CL" sz="3200" dirty="0" err="1"/>
              <a:t>scope</a:t>
            </a:r>
            <a:r>
              <a:rPr lang="es-CL" sz="3200" dirty="0"/>
              <a:t> de </a:t>
            </a:r>
            <a:r>
              <a:rPr lang="es-CL" sz="3200"/>
              <a:t>la función</a:t>
            </a:r>
            <a:endParaRPr lang="es-CL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114D9-F70E-CC43-8129-8C9CE6CC22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824" y="1018506"/>
            <a:ext cx="9070975" cy="5943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2600" dirty="0"/>
              <a:t>El siguiente programa:</a:t>
            </a:r>
            <a:br>
              <a:rPr lang="es-CL" sz="2600" dirty="0"/>
            </a:br>
            <a:r>
              <a:rPr lang="es-CL" sz="2600" dirty="0"/>
              <a:t>	{</a:t>
            </a:r>
            <a:r>
              <a:rPr lang="es-CL" sz="2600" dirty="0" err="1"/>
              <a:t>with</a:t>
            </a:r>
            <a:r>
              <a:rPr lang="es-CL" sz="2600" dirty="0"/>
              <a:t> {x 3} </a:t>
            </a:r>
            <a:br>
              <a:rPr lang="es-CL" sz="2600" dirty="0"/>
            </a:br>
            <a:r>
              <a:rPr lang="es-CL" sz="2600" dirty="0"/>
              <a:t>         {</a:t>
            </a:r>
            <a:r>
              <a:rPr lang="es-CL" sz="2600" dirty="0" err="1"/>
              <a:t>fun</a:t>
            </a:r>
            <a:r>
              <a:rPr lang="es-CL" sz="2600" dirty="0"/>
              <a:t> {y} </a:t>
            </a:r>
            <a:br>
              <a:rPr lang="es-CL" sz="2600" dirty="0"/>
            </a:br>
            <a:r>
              <a:rPr lang="es-CL" sz="2600" dirty="0"/>
              <a:t>               {+ x y}}}</a:t>
            </a:r>
          </a:p>
          <a:p>
            <a:pPr lvl="0">
              <a:buSzPct val="45000"/>
              <a:buFont typeface="StarSymbol"/>
              <a:buChar char="●"/>
            </a:pPr>
            <a:endParaRPr lang="es-CL" sz="2600" dirty="0"/>
          </a:p>
          <a:p>
            <a:pPr lvl="0"/>
            <a:r>
              <a:rPr lang="es-CL" sz="2600" dirty="0"/>
              <a:t>     Se interpreta: </a:t>
            </a:r>
            <a:br>
              <a:rPr lang="es-CL" sz="2600" dirty="0"/>
            </a:br>
            <a:r>
              <a:rPr lang="es-CL" sz="2600" dirty="0"/>
              <a:t>       (</a:t>
            </a:r>
            <a:r>
              <a:rPr lang="es-CL" sz="2600" dirty="0" err="1"/>
              <a:t>closureV</a:t>
            </a:r>
            <a:r>
              <a:rPr lang="es-CL" sz="2600" dirty="0"/>
              <a:t> ’y                                   </a:t>
            </a:r>
            <a:r>
              <a:rPr lang="es-CL" sz="2600" dirty="0">
                <a:solidFill>
                  <a:srgbClr val="008000"/>
                </a:solidFill>
              </a:rPr>
              <a:t>;;Nota: ya no es “</a:t>
            </a:r>
            <a:r>
              <a:rPr lang="es-CL" sz="2600" dirty="0" err="1">
                <a:solidFill>
                  <a:srgbClr val="008000"/>
                </a:solidFill>
              </a:rPr>
              <a:t>fun</a:t>
            </a:r>
            <a:r>
              <a:rPr lang="es-CL" sz="2600" dirty="0">
                <a:solidFill>
                  <a:srgbClr val="008000"/>
                </a:solidFill>
              </a:rPr>
              <a:t>”</a:t>
            </a:r>
            <a:br>
              <a:rPr lang="es-CL" sz="2600" dirty="0"/>
            </a:br>
            <a:r>
              <a:rPr lang="es-CL" sz="2600" dirty="0"/>
              <a:t>           (</a:t>
            </a:r>
            <a:r>
              <a:rPr lang="es-CL" sz="2600" dirty="0" err="1"/>
              <a:t>add</a:t>
            </a:r>
            <a:r>
              <a:rPr lang="es-CL" sz="2600" dirty="0"/>
              <a:t> (id ’x) (id ’y))                     </a:t>
            </a:r>
            <a:r>
              <a:rPr lang="es-CL" sz="2600" dirty="0">
                <a:solidFill>
                  <a:srgbClr val="008000"/>
                </a:solidFill>
              </a:rPr>
              <a:t>;;cuerpo de la función</a:t>
            </a:r>
            <a:br>
              <a:rPr lang="es-CL" sz="2600" dirty="0"/>
            </a:br>
            <a:r>
              <a:rPr lang="es-CL" sz="2600" dirty="0"/>
              <a:t>           (</a:t>
            </a:r>
            <a:r>
              <a:rPr lang="es-CL" sz="2600" dirty="0" err="1"/>
              <a:t>aEnv</a:t>
            </a:r>
            <a:r>
              <a:rPr lang="es-CL" sz="2600" dirty="0"/>
              <a:t> ’x </a:t>
            </a:r>
            <a:r>
              <a:rPr lang="es-CL" sz="2600" dirty="0">
                <a:solidFill>
                  <a:srgbClr val="FF0000"/>
                </a:solidFill>
              </a:rPr>
              <a:t>(</a:t>
            </a:r>
            <a:r>
              <a:rPr lang="es-CL" sz="2600" dirty="0" err="1">
                <a:solidFill>
                  <a:srgbClr val="FF0000"/>
                </a:solidFill>
              </a:rPr>
              <a:t>numV</a:t>
            </a:r>
            <a:r>
              <a:rPr lang="es-CL" sz="2600" dirty="0">
                <a:solidFill>
                  <a:srgbClr val="FF0000"/>
                </a:solidFill>
              </a:rPr>
              <a:t> 3)</a:t>
            </a:r>
            <a:r>
              <a:rPr lang="es-CL" sz="2600" dirty="0"/>
              <a:t> (</a:t>
            </a:r>
            <a:r>
              <a:rPr lang="es-CL" sz="2600" dirty="0" err="1"/>
              <a:t>mtEnv</a:t>
            </a:r>
            <a:r>
              <a:rPr lang="es-CL" sz="2600" dirty="0"/>
              <a:t>)))   </a:t>
            </a:r>
            <a:r>
              <a:rPr lang="es-CL" sz="2600" dirty="0">
                <a:solidFill>
                  <a:srgbClr val="008000"/>
                </a:solidFill>
              </a:rPr>
              <a:t>;;</a:t>
            </a:r>
            <a:r>
              <a:rPr lang="es-CL" sz="2600" dirty="0" err="1">
                <a:solidFill>
                  <a:srgbClr val="008000"/>
                </a:solidFill>
              </a:rPr>
              <a:t>environment</a:t>
            </a:r>
            <a:r>
              <a:rPr lang="es-CL" sz="2600" dirty="0">
                <a:solidFill>
                  <a:srgbClr val="008000"/>
                </a:solidFill>
              </a:rPr>
              <a:t> capturado</a:t>
            </a:r>
          </a:p>
          <a:p>
            <a:pPr lvl="0"/>
            <a:endParaRPr lang="es-CL" sz="2600" dirty="0"/>
          </a:p>
          <a:p>
            <a:pPr marL="0" lvl="0" indent="0">
              <a:buSzPct val="45000"/>
              <a:buNone/>
            </a:pPr>
            <a:r>
              <a:rPr lang="es-CL" sz="2600" dirty="0"/>
              <a:t>Lo que en simples palabras es:</a:t>
            </a:r>
            <a:br>
              <a:rPr lang="es-CL" sz="2600" dirty="0"/>
            </a:br>
            <a:r>
              <a:rPr lang="es-CL" sz="2600" dirty="0"/>
              <a:t>      	{</a:t>
            </a:r>
            <a:r>
              <a:rPr lang="es-CL" sz="2600" dirty="0" err="1"/>
              <a:t>fun</a:t>
            </a:r>
            <a:r>
              <a:rPr lang="es-CL" sz="2600" dirty="0"/>
              <a:t> {y} {+ x y} }, donde </a:t>
            </a:r>
            <a:r>
              <a:rPr lang="es-CL" sz="2600" dirty="0">
                <a:solidFill>
                  <a:srgbClr val="FF0000"/>
                </a:solidFill>
              </a:rPr>
              <a:t>x = 3</a:t>
            </a:r>
          </a:p>
          <a:p>
            <a:pPr lvl="0"/>
            <a:endParaRPr lang="es-CL" sz="2600" dirty="0"/>
          </a:p>
          <a:p>
            <a:pPr lvl="0"/>
            <a:endParaRPr lang="es-CL" sz="2600" dirty="0"/>
          </a:p>
          <a:p>
            <a:pPr lvl="0"/>
            <a:endParaRPr lang="es-CL" dirty="0"/>
          </a:p>
          <a:p>
            <a:pPr lvl="0"/>
            <a:endParaRPr lang="es-CL" dirty="0"/>
          </a:p>
          <a:p>
            <a:pPr lvl="0"/>
            <a:endParaRPr lang="es-C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2E1E-ADEF-3D4B-8AD2-5EB50B13FE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8358" y="0"/>
            <a:ext cx="9072562" cy="795337"/>
          </a:xfrm>
        </p:spPr>
        <p:txBody>
          <a:bodyPr/>
          <a:lstStyle/>
          <a:p>
            <a:pPr lvl="0"/>
            <a:r>
              <a:rPr lang="es-CL" dirty="0"/>
              <a:t>Funciones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AB20-3E30-EF4F-94AA-74992FD4B0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986421"/>
            <a:ext cx="9072563" cy="585152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{</a:t>
            </a:r>
            <a:r>
              <a:rPr lang="es-CL" sz="2800" dirty="0" err="1"/>
              <a:t>with</a:t>
            </a:r>
            <a:r>
              <a:rPr lang="es-CL" sz="2800" dirty="0"/>
              <a:t> {x 5} {+ x 3}} </a:t>
            </a:r>
            <a:br>
              <a:rPr lang="es-CL" sz="2800" dirty="0"/>
            </a:br>
            <a:r>
              <a:rPr lang="es-CL" sz="2800" dirty="0"/>
              <a:t> es …</a:t>
            </a:r>
            <a:br>
              <a:rPr lang="es-CL" sz="2800" dirty="0"/>
            </a:br>
            <a:r>
              <a:rPr lang="es-CL" sz="2800" dirty="0"/>
              <a:t> f(x) = x + 3; f(5)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Sin embargo, el </a:t>
            </a:r>
            <a:r>
              <a:rPr lang="es-CL" sz="2800" i="1" dirty="0" err="1"/>
              <a:t>with</a:t>
            </a:r>
            <a:r>
              <a:rPr lang="es-CL" sz="2800" dirty="0"/>
              <a:t> no un tiene nombre de función. Una mejor aproximación es:</a:t>
            </a:r>
            <a:br>
              <a:rPr lang="es-CL" sz="2800" dirty="0"/>
            </a:br>
            <a:r>
              <a:rPr lang="es-CL" sz="2800" dirty="0"/>
              <a:t>	{{</a:t>
            </a:r>
            <a:r>
              <a:rPr lang="es-CL" sz="2800" dirty="0" err="1"/>
              <a:t>fun</a:t>
            </a:r>
            <a:r>
              <a:rPr lang="es-CL" sz="2800" dirty="0">
                <a:latin typeface="Arial" pitchFamily="34"/>
                <a:cs typeface="Arial" pitchFamily="34"/>
              </a:rPr>
              <a:t> {x} {+ x 3}} 5}</a:t>
            </a:r>
          </a:p>
          <a:p>
            <a:pPr marL="0" lvl="0" indent="0">
              <a:buSzPct val="45000"/>
              <a:buNone/>
            </a:pPr>
            <a:endParaRPr lang="es-CL" sz="2800" dirty="0">
              <a:latin typeface="Arial" pitchFamily="34"/>
              <a:cs typeface="Arial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s-CL" sz="2400" dirty="0">
                <a:latin typeface="Arial" pitchFamily="34"/>
                <a:cs typeface="Arial" pitchFamily="34"/>
              </a:rPr>
              <a:t>Ahora es una función anónima que es aplicada inmediatamente</a:t>
            </a:r>
          </a:p>
          <a:p>
            <a:pPr marL="0" lvl="0" indent="0">
              <a:buSzPct val="45000"/>
              <a:buNone/>
            </a:pPr>
            <a:endParaRPr lang="es-CL" sz="2800" dirty="0">
              <a:latin typeface="Arial" pitchFamily="34"/>
              <a:cs typeface="Arial" pitchFamily="34"/>
            </a:endParaRPr>
          </a:p>
          <a:p>
            <a:pPr marL="0" lvl="0" indent="0" algn="ctr">
              <a:buSzPct val="45000"/>
              <a:buNone/>
            </a:pPr>
            <a:r>
              <a:rPr lang="es-CL" sz="2800" dirty="0">
                <a:latin typeface="Arial" pitchFamily="34"/>
                <a:cs typeface="Arial" pitchFamily="34"/>
              </a:rPr>
              <a:t>En esta clase, extenderemos el lenguaje para soportar </a:t>
            </a:r>
            <a:r>
              <a:rPr lang="es-CL" sz="2800" b="1" dirty="0" err="1">
                <a:latin typeface="Arial" pitchFamily="34"/>
                <a:cs typeface="Arial" pitchFamily="34"/>
              </a:rPr>
              <a:t>first</a:t>
            </a:r>
            <a:r>
              <a:rPr lang="es-CL" sz="2800" b="1" dirty="0">
                <a:latin typeface="Arial" pitchFamily="34"/>
                <a:cs typeface="Arial" pitchFamily="34"/>
              </a:rPr>
              <a:t> &amp; </a:t>
            </a:r>
            <a:r>
              <a:rPr lang="es-CL" sz="2800" b="1" dirty="0" err="1">
                <a:latin typeface="Arial" pitchFamily="34"/>
                <a:cs typeface="Arial" pitchFamily="34"/>
              </a:rPr>
              <a:t>high-order</a:t>
            </a:r>
            <a:r>
              <a:rPr lang="es-CL" sz="2800" b="1" dirty="0">
                <a:latin typeface="Arial" pitchFamily="34"/>
                <a:cs typeface="Arial" pitchFamily="34"/>
              </a:rPr>
              <a:t> </a:t>
            </a:r>
            <a:r>
              <a:rPr lang="es-CL" sz="2800" b="1" dirty="0" err="1">
                <a:latin typeface="Arial" pitchFamily="34"/>
                <a:cs typeface="Arial" pitchFamily="34"/>
              </a:rPr>
              <a:t>functions</a:t>
            </a:r>
            <a:br>
              <a:rPr lang="es-CL" dirty="0">
                <a:latin typeface="Arial" pitchFamily="34"/>
                <a:cs typeface="Arial" pitchFamily="34"/>
              </a:rPr>
            </a:br>
            <a:endParaRPr lang="es-CL" dirty="0">
              <a:latin typeface="Arial" pitchFamily="34"/>
              <a:cs typeface="Arial" pitchFamily="34"/>
            </a:endParaRPr>
          </a:p>
          <a:p>
            <a:pPr lvl="0">
              <a:buSzPct val="45000"/>
              <a:buFont typeface="StarSymbol"/>
              <a:buChar char="●"/>
            </a:pPr>
            <a:endParaRPr lang="es-CL" dirty="0">
              <a:latin typeface="Arial" pitchFamily="34"/>
              <a:cs typeface="Arial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endParaRPr lang="es-CL" sz="3200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65EC-1839-F34A-845E-39873E8670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7597" y="152400"/>
            <a:ext cx="9070975" cy="831850"/>
          </a:xfrm>
        </p:spPr>
        <p:txBody>
          <a:bodyPr/>
          <a:lstStyle/>
          <a:p>
            <a:pPr lvl="0"/>
            <a:r>
              <a:rPr lang="es-CL" sz="3600" dirty="0"/>
              <a:t>Concrete </a:t>
            </a:r>
            <a:r>
              <a:rPr lang="es-CL" sz="3600" dirty="0" err="1"/>
              <a:t>Syntax</a:t>
            </a:r>
            <a:r>
              <a:rPr lang="es-CL" sz="3600" dirty="0"/>
              <a:t>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218D1-2755-2E41-936B-2C17B74465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096963"/>
            <a:ext cx="9072563" cy="6310312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3000" dirty="0"/>
              <a:t>{{</a:t>
            </a:r>
            <a:r>
              <a:rPr lang="es-CL" sz="3000" dirty="0" err="1"/>
              <a:t>fun</a:t>
            </a:r>
            <a:r>
              <a:rPr lang="es-CL" sz="3000" dirty="0">
                <a:latin typeface="Arial" pitchFamily="34"/>
                <a:cs typeface="Arial" pitchFamily="34"/>
              </a:rPr>
              <a:t> {x} {+ x 3}} 5} muestra la sintaxis concreta de: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s-CL" sz="3000" b="1" dirty="0">
              <a:latin typeface="Arial" pitchFamily="34"/>
              <a:cs typeface="Arial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3000" b="1" dirty="0">
                <a:latin typeface="Arial" pitchFamily="34"/>
                <a:cs typeface="Arial" pitchFamily="34"/>
              </a:rPr>
              <a:t>Definición de función:</a:t>
            </a:r>
            <a:r>
              <a:rPr lang="es-CL" sz="3000" dirty="0">
                <a:latin typeface="Arial" pitchFamily="34"/>
                <a:cs typeface="Arial" pitchFamily="34"/>
              </a:rPr>
              <a:t>  {</a:t>
            </a:r>
            <a:r>
              <a:rPr lang="es-CL" sz="3000" dirty="0" err="1">
                <a:latin typeface="Arial" pitchFamily="34"/>
                <a:cs typeface="Arial" pitchFamily="34"/>
              </a:rPr>
              <a:t>fun</a:t>
            </a:r>
            <a:r>
              <a:rPr lang="es-CL" sz="3000" dirty="0">
                <a:latin typeface="Arial" pitchFamily="34"/>
                <a:cs typeface="Arial" pitchFamily="34"/>
              </a:rPr>
              <a:t> {x} {+ x 3} }  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s-CL" sz="3000" b="1" dirty="0">
              <a:latin typeface="Arial" pitchFamily="34"/>
              <a:cs typeface="Arial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3000" b="1" dirty="0">
                <a:latin typeface="Arial" pitchFamily="34"/>
                <a:cs typeface="Arial" pitchFamily="34"/>
              </a:rPr>
              <a:t>Aplicación de función:</a:t>
            </a:r>
            <a:r>
              <a:rPr lang="es-CL" sz="3000" dirty="0">
                <a:latin typeface="Arial" pitchFamily="34"/>
                <a:cs typeface="Arial" pitchFamily="34"/>
              </a:rPr>
              <a:t> {f 5} </a:t>
            </a:r>
            <a:br>
              <a:rPr lang="es-CL" sz="3000" dirty="0">
                <a:latin typeface="Arial" pitchFamily="34"/>
                <a:cs typeface="Arial" pitchFamily="34"/>
              </a:rPr>
            </a:br>
            <a:endParaRPr lang="es-CL" sz="3000" dirty="0">
              <a:latin typeface="Arial" pitchFamily="34"/>
              <a:cs typeface="Arial" pitchFamily="34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s-CL" sz="3000" dirty="0">
                <a:latin typeface="Arial" pitchFamily="34"/>
                <a:cs typeface="Arial" pitchFamily="34"/>
              </a:rPr>
              <a:t>Un ejemplo más complejo: </a:t>
            </a:r>
            <a:br>
              <a:rPr lang="es-CL" sz="3000" dirty="0">
                <a:latin typeface="Arial" pitchFamily="34"/>
                <a:cs typeface="Arial" pitchFamily="34"/>
              </a:rPr>
            </a:br>
            <a:br>
              <a:rPr lang="es-CL" sz="3000" dirty="0">
                <a:latin typeface="Arial" pitchFamily="34"/>
                <a:cs typeface="Arial" pitchFamily="34"/>
              </a:rPr>
            </a:br>
            <a:r>
              <a:rPr lang="es-CL" sz="3000" dirty="0">
                <a:latin typeface="Arial" pitchFamily="34"/>
                <a:cs typeface="Arial" pitchFamily="34"/>
              </a:rPr>
              <a:t>{</a:t>
            </a:r>
            <a:r>
              <a:rPr lang="es-CL" sz="3000" dirty="0" err="1">
                <a:latin typeface="Arial" pitchFamily="34"/>
                <a:cs typeface="Arial" pitchFamily="34"/>
              </a:rPr>
              <a:t>with</a:t>
            </a:r>
            <a:r>
              <a:rPr lang="es-CL" sz="3000" dirty="0">
                <a:latin typeface="Arial" pitchFamily="34"/>
                <a:cs typeface="Arial" pitchFamily="34"/>
              </a:rPr>
              <a:t> {</a:t>
            </a:r>
            <a:r>
              <a:rPr lang="es-CL" sz="3000" dirty="0" err="1">
                <a:latin typeface="Arial" pitchFamily="34"/>
                <a:cs typeface="Arial" pitchFamily="34"/>
              </a:rPr>
              <a:t>double</a:t>
            </a:r>
            <a:r>
              <a:rPr lang="es-CL" sz="3000" dirty="0">
                <a:latin typeface="Arial" pitchFamily="34"/>
                <a:cs typeface="Arial" pitchFamily="34"/>
              </a:rPr>
              <a:t> {</a:t>
            </a:r>
            <a:r>
              <a:rPr lang="es-CL" sz="3000" dirty="0" err="1">
                <a:latin typeface="Arial" pitchFamily="34"/>
                <a:cs typeface="Arial" pitchFamily="34"/>
              </a:rPr>
              <a:t>fun</a:t>
            </a:r>
            <a:r>
              <a:rPr lang="es-CL" sz="3000" dirty="0">
                <a:latin typeface="Arial" pitchFamily="34"/>
                <a:cs typeface="Arial" pitchFamily="34"/>
              </a:rPr>
              <a:t> {x} {+ x x}}  </a:t>
            </a:r>
            <a:br>
              <a:rPr lang="es-CL" sz="3000" dirty="0">
                <a:latin typeface="Arial" pitchFamily="34"/>
                <a:cs typeface="Arial" pitchFamily="34"/>
              </a:rPr>
            </a:br>
            <a:r>
              <a:rPr lang="es-CL" sz="3000" dirty="0">
                <a:latin typeface="Arial" pitchFamily="34"/>
                <a:cs typeface="Arial" pitchFamily="34"/>
              </a:rPr>
              <a:t>            {+ {</a:t>
            </a:r>
            <a:r>
              <a:rPr lang="es-CL" sz="3000" dirty="0" err="1">
                <a:latin typeface="Arial" pitchFamily="34"/>
                <a:cs typeface="Arial" pitchFamily="34"/>
              </a:rPr>
              <a:t>double</a:t>
            </a:r>
            <a:r>
              <a:rPr lang="es-CL" sz="3000" dirty="0">
                <a:latin typeface="Arial" pitchFamily="34"/>
                <a:cs typeface="Arial" pitchFamily="34"/>
              </a:rPr>
              <a:t> 10} {</a:t>
            </a:r>
            <a:r>
              <a:rPr lang="es-CL" sz="3000" dirty="0" err="1">
                <a:latin typeface="Arial" pitchFamily="34"/>
                <a:cs typeface="Arial" pitchFamily="34"/>
              </a:rPr>
              <a:t>double</a:t>
            </a:r>
            <a:r>
              <a:rPr lang="es-CL" sz="3000" dirty="0">
                <a:latin typeface="Arial" pitchFamily="34"/>
                <a:cs typeface="Arial" pitchFamily="34"/>
              </a:rPr>
              <a:t> 5}}} → 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57A6-63B4-5248-AF1F-50398F36E0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93746" y="92075"/>
            <a:ext cx="5303837" cy="625475"/>
          </a:xfrm>
        </p:spPr>
        <p:txBody>
          <a:bodyPr/>
          <a:lstStyle/>
          <a:p>
            <a:pPr lvl="0"/>
            <a:r>
              <a:rPr lang="es-CL" dirty="0"/>
              <a:t>Concrete </a:t>
            </a:r>
            <a:r>
              <a:rPr lang="es-CL" dirty="0" err="1"/>
              <a:t>Syntax</a:t>
            </a:r>
            <a:r>
              <a:rPr lang="es-CL" dirty="0"/>
              <a:t>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1534-992C-6548-AE27-E2A5EA8309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231399"/>
            <a:ext cx="9072563" cy="539591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2500" dirty="0">
                <a:latin typeface="Arial" pitchFamily="34"/>
                <a:cs typeface="Arial" pitchFamily="34"/>
              </a:rPr>
              <a:t>El BNF del FWAE es:</a:t>
            </a:r>
            <a:br>
              <a:rPr lang="es-CL" sz="2500" dirty="0">
                <a:latin typeface="Arial" pitchFamily="34"/>
                <a:cs typeface="Arial" pitchFamily="34"/>
              </a:rPr>
            </a:br>
            <a:br>
              <a:rPr lang="es-CL" sz="2500" dirty="0">
                <a:latin typeface="Arial" pitchFamily="34"/>
                <a:cs typeface="Arial" pitchFamily="34"/>
              </a:rPr>
            </a:br>
            <a:r>
              <a:rPr lang="es-CL" sz="2500" dirty="0">
                <a:latin typeface="Arial" pitchFamily="34"/>
                <a:cs typeface="Arial" pitchFamily="34"/>
              </a:rPr>
              <a:t>      &lt;FWAE&gt; ::= &lt;</a:t>
            </a:r>
            <a:r>
              <a:rPr lang="es-CL" sz="2500" dirty="0" err="1">
                <a:latin typeface="Arial" pitchFamily="34"/>
                <a:cs typeface="Arial" pitchFamily="34"/>
              </a:rPr>
              <a:t>num</a:t>
            </a:r>
            <a:r>
              <a:rPr lang="es-CL" sz="2500" dirty="0">
                <a:latin typeface="Arial" pitchFamily="34"/>
                <a:cs typeface="Arial" pitchFamily="34"/>
              </a:rPr>
              <a:t>&gt;</a:t>
            </a:r>
            <a:br>
              <a:rPr lang="es-CL" sz="2500" dirty="0">
                <a:latin typeface="Arial" pitchFamily="34"/>
                <a:cs typeface="Arial" pitchFamily="34"/>
              </a:rPr>
            </a:br>
            <a:r>
              <a:rPr lang="es-CL" sz="2500" dirty="0">
                <a:latin typeface="Arial" pitchFamily="34"/>
                <a:cs typeface="Arial" pitchFamily="34"/>
              </a:rPr>
              <a:t>                       | {+ &lt;FWAE&gt; &lt;FWAE&gt;}</a:t>
            </a:r>
            <a:br>
              <a:rPr lang="es-CL" sz="2500" dirty="0">
                <a:latin typeface="Arial" pitchFamily="34"/>
                <a:cs typeface="Arial" pitchFamily="34"/>
              </a:rPr>
            </a:br>
            <a:r>
              <a:rPr lang="es-CL" sz="2500" dirty="0">
                <a:latin typeface="Arial" pitchFamily="34"/>
                <a:cs typeface="Arial" pitchFamily="34"/>
              </a:rPr>
              <a:t>                       | {- &lt;FWAE&gt; &lt;FWAE&gt;}</a:t>
            </a:r>
            <a:br>
              <a:rPr lang="es-CL" sz="2500" dirty="0">
                <a:latin typeface="Arial" pitchFamily="34"/>
                <a:cs typeface="Arial" pitchFamily="34"/>
              </a:rPr>
            </a:br>
            <a:r>
              <a:rPr lang="es-CL" sz="2500" dirty="0">
                <a:latin typeface="Arial" pitchFamily="34"/>
                <a:cs typeface="Arial" pitchFamily="34"/>
              </a:rPr>
              <a:t>                       | {</a:t>
            </a:r>
            <a:r>
              <a:rPr lang="es-CL" sz="2500" dirty="0" err="1">
                <a:latin typeface="Arial" pitchFamily="34"/>
                <a:cs typeface="Arial" pitchFamily="34"/>
              </a:rPr>
              <a:t>with</a:t>
            </a:r>
            <a:r>
              <a:rPr lang="es-CL" sz="2500" dirty="0">
                <a:latin typeface="Arial" pitchFamily="34"/>
                <a:cs typeface="Arial" pitchFamily="34"/>
              </a:rPr>
              <a:t> {&lt;id&gt; &lt;FWAE&gt;} &lt;FWAE&gt;}</a:t>
            </a:r>
            <a:br>
              <a:rPr lang="es-CL" sz="2500" dirty="0">
                <a:latin typeface="Arial" pitchFamily="34"/>
                <a:cs typeface="Arial" pitchFamily="34"/>
              </a:rPr>
            </a:br>
            <a:r>
              <a:rPr lang="es-CL" sz="2500" dirty="0">
                <a:latin typeface="Arial" pitchFamily="34"/>
                <a:cs typeface="Arial" pitchFamily="34"/>
              </a:rPr>
              <a:t>                       | &lt;id&gt;</a:t>
            </a:r>
            <a:br>
              <a:rPr lang="es-CL" sz="2500" dirty="0">
                <a:latin typeface="Arial" pitchFamily="34"/>
                <a:cs typeface="Arial" pitchFamily="34"/>
              </a:rPr>
            </a:br>
            <a:r>
              <a:rPr lang="es-CL" sz="2500" dirty="0">
                <a:latin typeface="Arial" pitchFamily="34"/>
                <a:cs typeface="Arial" pitchFamily="34"/>
              </a:rPr>
              <a:t>        </a:t>
            </a:r>
            <a:r>
              <a:rPr lang="es-CL" sz="25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               | {</a:t>
            </a:r>
            <a:r>
              <a:rPr lang="es-CL" sz="2500" dirty="0" err="1">
                <a:solidFill>
                  <a:srgbClr val="FF0000"/>
                </a:solidFill>
                <a:latin typeface="Arial" pitchFamily="34"/>
                <a:cs typeface="Arial" pitchFamily="34"/>
              </a:rPr>
              <a:t>fun</a:t>
            </a:r>
            <a:r>
              <a:rPr lang="es-CL" sz="25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 {&lt;id&gt;} &lt;FWAE&gt;}</a:t>
            </a:r>
            <a:br>
              <a:rPr lang="es-CL" sz="2500" dirty="0">
                <a:solidFill>
                  <a:srgbClr val="FF0000"/>
                </a:solidFill>
                <a:latin typeface="Arial" pitchFamily="34"/>
                <a:cs typeface="Arial" pitchFamily="34"/>
              </a:rPr>
            </a:br>
            <a:r>
              <a:rPr lang="es-CL" sz="25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                       | {&lt;FWAE&gt; &lt;FWAE&gt;}                      </a:t>
            </a:r>
            <a:br>
              <a:rPr lang="es-CL" sz="2500" dirty="0">
                <a:latin typeface="Arial" pitchFamily="34"/>
                <a:cs typeface="Arial" pitchFamily="34"/>
              </a:rPr>
            </a:br>
            <a:endParaRPr lang="es-CL" sz="2500" dirty="0">
              <a:latin typeface="Arial" pitchFamily="34"/>
              <a:cs typeface="Arial" pitchFamily="34"/>
            </a:endParaRPr>
          </a:p>
          <a:p>
            <a:pPr marL="0" lvl="0" indent="0" algn="ctr">
              <a:buNone/>
            </a:pPr>
            <a:r>
              <a:rPr lang="es-CL" sz="2500" dirty="0">
                <a:latin typeface="Arial" pitchFamily="34"/>
                <a:cs typeface="Arial" pitchFamily="34"/>
              </a:rPr>
              <a:t>NOTA:  FWAE significa </a:t>
            </a:r>
            <a:r>
              <a:rPr lang="es-CL" sz="2500" dirty="0" err="1">
                <a:latin typeface="Arial" pitchFamily="34"/>
                <a:cs typeface="Arial" pitchFamily="34"/>
              </a:rPr>
              <a:t>first-class</a:t>
            </a:r>
            <a:r>
              <a:rPr lang="es-CL" sz="2500" dirty="0">
                <a:latin typeface="Arial" pitchFamily="34"/>
                <a:cs typeface="Arial" pitchFamily="34"/>
              </a:rPr>
              <a:t> </a:t>
            </a:r>
            <a:r>
              <a:rPr lang="es-CL" sz="2500" dirty="0" err="1">
                <a:latin typeface="Arial" pitchFamily="34"/>
                <a:cs typeface="Arial" pitchFamily="34"/>
              </a:rPr>
              <a:t>function</a:t>
            </a:r>
            <a:r>
              <a:rPr lang="es-CL" sz="2500" dirty="0">
                <a:latin typeface="Arial" pitchFamily="34"/>
                <a:cs typeface="Arial" pitchFamily="34"/>
              </a:rPr>
              <a:t> con WAE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87B9-A818-554C-97B8-D40BBEDFC1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37" y="74110"/>
            <a:ext cx="9072562" cy="625475"/>
          </a:xfrm>
        </p:spPr>
        <p:txBody>
          <a:bodyPr/>
          <a:lstStyle/>
          <a:p>
            <a:pPr lvl="0"/>
            <a:r>
              <a:rPr lang="es-CL" dirty="0"/>
              <a:t>AST del FAE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DD9B8-AB66-6245-A1D3-3C920872C7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824" y="1278022"/>
            <a:ext cx="9070975" cy="5846763"/>
          </a:xfrm>
        </p:spPr>
        <p:txBody>
          <a:bodyPr/>
          <a:lstStyle/>
          <a:p>
            <a:pPr marL="0" lvl="0" indent="0">
              <a:buNone/>
            </a:pPr>
            <a:r>
              <a:rPr lang="es-CL" sz="2400" dirty="0"/>
              <a:t>(define-</a:t>
            </a:r>
            <a:r>
              <a:rPr lang="es-CL" sz="2400" dirty="0" err="1"/>
              <a:t>type</a:t>
            </a:r>
            <a:r>
              <a:rPr lang="es-CL" sz="2400" dirty="0"/>
              <a:t> FWAE </a:t>
            </a:r>
            <a:br>
              <a:rPr lang="es-CL" sz="2400" dirty="0"/>
            </a:br>
            <a:r>
              <a:rPr lang="es-CL" sz="2400" dirty="0"/>
              <a:t>    [</a:t>
            </a:r>
            <a:r>
              <a:rPr lang="es-CL" sz="2400" dirty="0" err="1"/>
              <a:t>num</a:t>
            </a:r>
            <a:r>
              <a:rPr lang="es-CL" sz="2400" dirty="0"/>
              <a:t> (n </a:t>
            </a:r>
            <a:r>
              <a:rPr lang="es-CL" sz="2400" dirty="0" err="1"/>
              <a:t>number</a:t>
            </a:r>
            <a:r>
              <a:rPr lang="es-CL" sz="2400" dirty="0"/>
              <a:t>?)]</a:t>
            </a:r>
            <a:br>
              <a:rPr lang="es-CL" sz="2400" dirty="0"/>
            </a:br>
            <a:r>
              <a:rPr lang="es-CL" sz="2400" dirty="0"/>
              <a:t>    [</a:t>
            </a:r>
            <a:r>
              <a:rPr lang="es-CL" sz="2400" dirty="0" err="1"/>
              <a:t>add</a:t>
            </a:r>
            <a:r>
              <a:rPr lang="es-CL" sz="2400" dirty="0"/>
              <a:t> (</a:t>
            </a:r>
            <a:r>
              <a:rPr lang="es-CL" sz="2400" dirty="0" err="1"/>
              <a:t>lhs</a:t>
            </a:r>
            <a:r>
              <a:rPr lang="es-CL" sz="2400" dirty="0"/>
              <a:t> FWAE?) (</a:t>
            </a:r>
            <a:r>
              <a:rPr lang="es-CL" sz="2400" dirty="0" err="1"/>
              <a:t>rhs</a:t>
            </a:r>
            <a:r>
              <a:rPr lang="es-CL" sz="2400" dirty="0"/>
              <a:t> FWAE?)]</a:t>
            </a:r>
            <a:br>
              <a:rPr lang="es-CL" sz="2400" dirty="0"/>
            </a:br>
            <a:r>
              <a:rPr lang="es-CL" sz="2400" dirty="0"/>
              <a:t>    [</a:t>
            </a:r>
            <a:r>
              <a:rPr lang="es-CL" sz="2400" dirty="0" err="1"/>
              <a:t>with</a:t>
            </a:r>
            <a:r>
              <a:rPr lang="es-CL" sz="2400" dirty="0"/>
              <a:t> (</a:t>
            </a:r>
            <a:r>
              <a:rPr lang="es-CL" sz="2400" dirty="0" err="1"/>
              <a:t>name</a:t>
            </a:r>
            <a:r>
              <a:rPr lang="es-CL" sz="2400" dirty="0"/>
              <a:t> symbol?) (</a:t>
            </a:r>
            <a:r>
              <a:rPr lang="es-CL" sz="2400" dirty="0" err="1"/>
              <a:t>named-expr</a:t>
            </a:r>
            <a:r>
              <a:rPr lang="es-CL" sz="2400" dirty="0"/>
              <a:t> FWAE?) (</a:t>
            </a:r>
            <a:r>
              <a:rPr lang="es-CL" sz="2400" dirty="0" err="1"/>
              <a:t>body</a:t>
            </a:r>
            <a:r>
              <a:rPr lang="es-CL" sz="2400" dirty="0"/>
              <a:t> FWAE?)]</a:t>
            </a:r>
            <a:br>
              <a:rPr lang="es-CL" sz="2400" dirty="0"/>
            </a:br>
            <a:r>
              <a:rPr lang="es-CL" sz="2400" dirty="0"/>
              <a:t>    [id (</a:t>
            </a:r>
            <a:r>
              <a:rPr lang="es-CL" sz="2400" dirty="0" err="1"/>
              <a:t>name</a:t>
            </a:r>
            <a:r>
              <a:rPr lang="es-CL" sz="2400" dirty="0"/>
              <a:t> symbol?)]</a:t>
            </a:r>
            <a:br>
              <a:rPr lang="es-CL" sz="2400" dirty="0"/>
            </a:br>
            <a:r>
              <a:rPr lang="es-CL" sz="2400" dirty="0"/>
              <a:t>   </a:t>
            </a:r>
            <a:r>
              <a:rPr lang="es-CL" sz="2400" dirty="0">
                <a:solidFill>
                  <a:srgbClr val="FF0000"/>
                </a:solidFill>
              </a:rPr>
              <a:t> [</a:t>
            </a:r>
            <a:r>
              <a:rPr lang="es-CL" sz="2400" dirty="0" err="1">
                <a:solidFill>
                  <a:srgbClr val="FF0000"/>
                </a:solidFill>
              </a:rPr>
              <a:t>fun</a:t>
            </a:r>
            <a:r>
              <a:rPr lang="es-CL" sz="2400" dirty="0">
                <a:solidFill>
                  <a:srgbClr val="FF0000"/>
                </a:solidFill>
              </a:rPr>
              <a:t> (</a:t>
            </a:r>
            <a:r>
              <a:rPr lang="es-CL" sz="2400" dirty="0" err="1">
                <a:solidFill>
                  <a:srgbClr val="FF0000"/>
                </a:solidFill>
              </a:rPr>
              <a:t>param</a:t>
            </a:r>
            <a:r>
              <a:rPr lang="es-CL" sz="2400" dirty="0">
                <a:solidFill>
                  <a:srgbClr val="FF0000"/>
                </a:solidFill>
              </a:rPr>
              <a:t> symbol?) (</a:t>
            </a:r>
            <a:r>
              <a:rPr lang="es-CL" sz="2400" dirty="0" err="1">
                <a:solidFill>
                  <a:srgbClr val="FF0000"/>
                </a:solidFill>
              </a:rPr>
              <a:t>body</a:t>
            </a:r>
            <a:r>
              <a:rPr lang="es-CL" sz="2400" dirty="0">
                <a:solidFill>
                  <a:srgbClr val="FF0000"/>
                </a:solidFill>
              </a:rPr>
              <a:t> FWAE?)]</a:t>
            </a:r>
            <a:br>
              <a:rPr lang="es-CL" sz="2400" dirty="0"/>
            </a:br>
            <a:r>
              <a:rPr lang="es-CL" sz="2400" dirty="0"/>
              <a:t>    [app (</a:t>
            </a:r>
            <a:r>
              <a:rPr lang="es-CL" sz="2400" dirty="0" err="1"/>
              <a:t>fun-expr</a:t>
            </a:r>
            <a:r>
              <a:rPr lang="es-CL" sz="2400" dirty="0"/>
              <a:t> FWAE?) (</a:t>
            </a:r>
            <a:r>
              <a:rPr lang="es-CL" sz="2400" dirty="0" err="1"/>
              <a:t>arg-expr</a:t>
            </a:r>
            <a:r>
              <a:rPr lang="es-CL" sz="2400" dirty="0"/>
              <a:t> FWAE?)])</a:t>
            </a:r>
          </a:p>
          <a:p>
            <a:pPr lvl="0"/>
            <a:endParaRPr lang="es-CL" sz="2400" dirty="0"/>
          </a:p>
          <a:p>
            <a:pPr marL="0" lvl="0" indent="0" algn="ctr">
              <a:buNone/>
            </a:pPr>
            <a:endParaRPr lang="es-CL" sz="2400" dirty="0"/>
          </a:p>
          <a:p>
            <a:pPr marL="0" lvl="0" indent="0" algn="ctr">
              <a:buNone/>
            </a:pPr>
            <a:r>
              <a:rPr lang="es-CL" sz="2400" dirty="0"/>
              <a:t>NOTA: El AST de F1WAE (interprete anterior) no suportaba la definición de funciones dentro del lenguaje, </a:t>
            </a:r>
            <a:r>
              <a:rPr lang="es-CL" sz="2400" b="1" dirty="0"/>
              <a:t>FWAE sí acepta</a:t>
            </a:r>
          </a:p>
          <a:p>
            <a:pPr lvl="0"/>
            <a:endParaRPr lang="es-CL" sz="2400" dirty="0"/>
          </a:p>
          <a:p>
            <a:pPr lvl="0"/>
            <a:endParaRPr lang="es-CL" sz="2400" dirty="0"/>
          </a:p>
          <a:p>
            <a:pPr lvl="0"/>
            <a:endParaRPr lang="es-CL" sz="2400" dirty="0"/>
          </a:p>
          <a:p>
            <a:pPr lvl="0"/>
            <a:endParaRPr lang="es-CL" sz="2400" dirty="0"/>
          </a:p>
          <a:p>
            <a:pPr lvl="0"/>
            <a:endParaRPr lang="es-C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3F73-50BA-334B-9453-751CAA0A47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54853" y="317006"/>
            <a:ext cx="7497762" cy="649288"/>
          </a:xfrm>
        </p:spPr>
        <p:txBody>
          <a:bodyPr/>
          <a:lstStyle/>
          <a:p>
            <a:pPr lvl="0"/>
            <a:r>
              <a:rPr lang="es-CL" sz="3600" dirty="0"/>
              <a:t>¿Qué puede retornar el nuevo interprete?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C224-A25D-F443-96C4-2A5E320613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7452" y="1352967"/>
            <a:ext cx="9072563" cy="3483727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400" dirty="0"/>
              <a:t>El nuevo interprete acepta una función como un valor del lenguaje. Por lo tanto, el interprete puede retornar una función como resultado. Ejemplos:</a:t>
            </a:r>
            <a:br>
              <a:rPr lang="es-CL" sz="2400" dirty="0"/>
            </a:br>
            <a:endParaRPr lang="es-CL" sz="2400" dirty="0"/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400" dirty="0">
                <a:latin typeface="Arial" pitchFamily="18"/>
              </a:rPr>
              <a:t> '3 → 3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400" dirty="0">
                <a:latin typeface="Arial" pitchFamily="18"/>
              </a:rPr>
              <a:t> '{+ 1 2} → 3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400" dirty="0">
                <a:solidFill>
                  <a:srgbClr val="FF0000"/>
                </a:solidFill>
                <a:latin typeface="Arial" pitchFamily="18"/>
              </a:rPr>
              <a:t> '{</a:t>
            </a:r>
            <a:r>
              <a:rPr lang="es-CL" sz="2400" dirty="0" err="1">
                <a:solidFill>
                  <a:srgbClr val="FF0000"/>
                </a:solidFill>
                <a:latin typeface="Arial" pitchFamily="18"/>
              </a:rPr>
              <a:t>fun</a:t>
            </a:r>
            <a:r>
              <a:rPr lang="es-CL" sz="2400" dirty="0">
                <a:solidFill>
                  <a:srgbClr val="FF0000"/>
                </a:solidFill>
                <a:latin typeface="Arial" pitchFamily="18"/>
              </a:rPr>
              <a:t> {x} x} → (</a:t>
            </a:r>
            <a:r>
              <a:rPr lang="es-CL" sz="2400" dirty="0" err="1">
                <a:solidFill>
                  <a:srgbClr val="FF0000"/>
                </a:solidFill>
                <a:latin typeface="Arial" pitchFamily="18"/>
              </a:rPr>
              <a:t>fun</a:t>
            </a:r>
            <a:r>
              <a:rPr lang="es-CL" sz="2400" dirty="0">
                <a:solidFill>
                  <a:srgbClr val="FF0000"/>
                </a:solidFill>
                <a:latin typeface="Arial" pitchFamily="18"/>
              </a:rPr>
              <a:t> 'x (id 'x)) </a:t>
            </a:r>
            <a:r>
              <a:rPr lang="es-CL" sz="2400" dirty="0">
                <a:solidFill>
                  <a:srgbClr val="008000"/>
                </a:solidFill>
                <a:latin typeface="Arial" pitchFamily="18"/>
              </a:rPr>
              <a:t>;;un valor del lenguaje también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5ADC6-C4E3-114B-9CA1-31FDFD26C81D}"/>
              </a:ext>
            </a:extLst>
          </p:cNvPr>
          <p:cNvSpPr txBox="1"/>
          <p:nvPr/>
        </p:nvSpPr>
        <p:spPr>
          <a:xfrm>
            <a:off x="421105" y="4644189"/>
            <a:ext cx="9392068" cy="2493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2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Conclusión:</a:t>
            </a:r>
            <a: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Entonces tenemos que cambiar la firma del interprete </a:t>
            </a:r>
            <a:b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para aceptar que un valor retornado sea también una función. </a:t>
            </a:r>
            <a:b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Esto lo hacemos con un nuevo AST: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22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(define-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type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FWAE-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Value</a:t>
            </a:r>
            <a:endParaRPr lang="es-CL" sz="25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[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numV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(n 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number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?)]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    [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fun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(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param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symbol?) (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body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FWAE?)]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C933-9111-B14A-BA1E-A536CF0AD5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7913" y="104106"/>
            <a:ext cx="9070975" cy="647700"/>
          </a:xfrm>
        </p:spPr>
        <p:txBody>
          <a:bodyPr/>
          <a:lstStyle/>
          <a:p>
            <a:pPr lvl="0"/>
            <a:r>
              <a:rPr lang="es-CL" sz="3000" dirty="0"/>
              <a:t>Cambiando la firma del interprete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274A-844D-BC40-8B3B-A6413A9587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1264" y="899318"/>
            <a:ext cx="9326563" cy="6139156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2500" dirty="0"/>
              <a:t>Antes la firma del interprete era:</a:t>
            </a:r>
            <a:br>
              <a:rPr lang="es-CL" sz="2500" dirty="0"/>
            </a:br>
            <a:r>
              <a:rPr lang="es-CL" sz="2500" dirty="0"/>
              <a:t>	</a:t>
            </a:r>
            <a:r>
              <a:rPr lang="es-CL" sz="2500" dirty="0" err="1"/>
              <a:t>interp</a:t>
            </a:r>
            <a:r>
              <a:rPr lang="es-CL" sz="2500" dirty="0"/>
              <a:t>:: AST x ... → </a:t>
            </a:r>
            <a:r>
              <a:rPr lang="es-CL" sz="2500" dirty="0" err="1"/>
              <a:t>number</a:t>
            </a:r>
            <a:br>
              <a:rPr lang="es-CL" sz="2500" dirty="0"/>
            </a:br>
            <a:br>
              <a:rPr lang="es-CL" sz="2500" dirty="0"/>
            </a:br>
            <a:r>
              <a:rPr lang="es-CL" sz="2500" dirty="0"/>
              <a:t>Ahora entonces debe cambiar a:</a:t>
            </a:r>
            <a:br>
              <a:rPr lang="es-CL" sz="2500" dirty="0"/>
            </a:br>
            <a:r>
              <a:rPr lang="es-CL" sz="2500" dirty="0"/>
              <a:t>	</a:t>
            </a:r>
            <a:r>
              <a:rPr lang="es-CL" sz="2500" dirty="0" err="1"/>
              <a:t>interp</a:t>
            </a:r>
            <a:r>
              <a:rPr lang="es-CL" sz="2500" dirty="0"/>
              <a:t>:: AST x ... →  AST (FWAE-</a:t>
            </a:r>
            <a:r>
              <a:rPr lang="es-CL" sz="2500" dirty="0" err="1"/>
              <a:t>Value</a:t>
            </a:r>
            <a:r>
              <a:rPr lang="es-CL" sz="2500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endParaRPr lang="es-CL" sz="2200" dirty="0"/>
          </a:p>
          <a:p>
            <a:pPr marL="0" lvl="0" indent="0">
              <a:buSzPct val="45000"/>
              <a:buNone/>
            </a:pPr>
            <a:r>
              <a:rPr lang="es-CL" sz="2200" dirty="0"/>
              <a:t>El código cambiaría a:</a:t>
            </a:r>
            <a:br>
              <a:rPr lang="es-CL" sz="2200" dirty="0"/>
            </a:br>
            <a:br>
              <a:rPr lang="es-CL" sz="2200" dirty="0"/>
            </a:br>
            <a:r>
              <a:rPr lang="es-CL" sz="2000" dirty="0"/>
              <a:t>(define (</a:t>
            </a:r>
            <a:r>
              <a:rPr lang="es-CL" sz="2000" dirty="0" err="1"/>
              <a:t>interp</a:t>
            </a:r>
            <a:r>
              <a:rPr lang="es-CL" sz="2000" dirty="0"/>
              <a:t> </a:t>
            </a:r>
            <a:r>
              <a:rPr lang="es-CL" sz="2000" dirty="0" err="1"/>
              <a:t>ast</a:t>
            </a:r>
            <a:r>
              <a:rPr lang="es-CL" sz="2000" dirty="0"/>
              <a:t> ...)</a:t>
            </a:r>
            <a:br>
              <a:rPr lang="es-CL" sz="2000" dirty="0"/>
            </a:br>
            <a:r>
              <a:rPr lang="es-CL" sz="2000" dirty="0"/>
              <a:t>    (</a:t>
            </a:r>
            <a:r>
              <a:rPr lang="es-CL" sz="2000" dirty="0" err="1"/>
              <a:t>type</a:t>
            </a:r>
            <a:r>
              <a:rPr lang="es-CL" sz="2000" dirty="0"/>
              <a:t>-case FWAE </a:t>
            </a:r>
            <a:r>
              <a:rPr lang="es-CL" sz="2000" dirty="0" err="1"/>
              <a:t>ast</a:t>
            </a:r>
            <a:br>
              <a:rPr lang="es-CL" sz="2000" dirty="0"/>
            </a:br>
            <a:r>
              <a:rPr lang="es-CL" sz="2000" dirty="0"/>
              <a:t>    [</a:t>
            </a:r>
            <a:r>
              <a:rPr lang="es-CL" sz="2000" dirty="0" err="1"/>
              <a:t>num</a:t>
            </a:r>
            <a:r>
              <a:rPr lang="es-CL" sz="2000" dirty="0"/>
              <a:t> (n) </a:t>
            </a:r>
            <a:r>
              <a:rPr lang="es-CL" sz="2000" dirty="0">
                <a:solidFill>
                  <a:srgbClr val="FF0000"/>
                </a:solidFill>
              </a:rPr>
              <a:t>(</a:t>
            </a:r>
            <a:r>
              <a:rPr lang="es-CL" sz="2000" dirty="0" err="1">
                <a:solidFill>
                  <a:srgbClr val="FF0000"/>
                </a:solidFill>
              </a:rPr>
              <a:t>numV</a:t>
            </a:r>
            <a:r>
              <a:rPr lang="es-CL" sz="2000" dirty="0">
                <a:solidFill>
                  <a:srgbClr val="FF0000"/>
                </a:solidFill>
              </a:rPr>
              <a:t> n)</a:t>
            </a:r>
            <a:r>
              <a:rPr lang="es-CL" sz="2000" dirty="0"/>
              <a:t>] </a:t>
            </a:r>
            <a:r>
              <a:rPr lang="es-CL" sz="2000" dirty="0">
                <a:solidFill>
                  <a:srgbClr val="008000"/>
                </a:solidFill>
              </a:rPr>
              <a:t>;; observar que no es n!</a:t>
            </a:r>
            <a:br>
              <a:rPr lang="es-CL" sz="2000" dirty="0"/>
            </a:br>
            <a:r>
              <a:rPr lang="es-CL" sz="2000" dirty="0"/>
              <a:t>    [</a:t>
            </a:r>
            <a:r>
              <a:rPr lang="es-CL" sz="2000" dirty="0" err="1"/>
              <a:t>add</a:t>
            </a:r>
            <a:r>
              <a:rPr lang="es-CL" sz="2000" dirty="0"/>
              <a:t> (l r) </a:t>
            </a:r>
            <a:r>
              <a:rPr lang="es-CL" sz="2000" dirty="0">
                <a:solidFill>
                  <a:srgbClr val="FF0000"/>
                </a:solidFill>
              </a:rPr>
              <a:t>(</a:t>
            </a:r>
            <a:r>
              <a:rPr lang="es-CL" sz="2000" dirty="0" err="1">
                <a:solidFill>
                  <a:srgbClr val="FF0000"/>
                </a:solidFill>
              </a:rPr>
              <a:t>add-numbers</a:t>
            </a:r>
            <a:r>
              <a:rPr lang="es-CL" sz="2000" dirty="0"/>
              <a:t> (</a:t>
            </a:r>
            <a:r>
              <a:rPr lang="es-CL" sz="2000" dirty="0" err="1"/>
              <a:t>interp</a:t>
            </a:r>
            <a:r>
              <a:rPr lang="es-CL" sz="2000" dirty="0"/>
              <a:t> l ...) (</a:t>
            </a:r>
            <a:r>
              <a:rPr lang="es-CL" sz="2000" dirty="0" err="1"/>
              <a:t>interp</a:t>
            </a:r>
            <a:r>
              <a:rPr lang="es-CL" sz="2000" dirty="0"/>
              <a:t> r ...)</a:t>
            </a:r>
            <a:r>
              <a:rPr lang="es-CL" sz="2000" dirty="0">
                <a:solidFill>
                  <a:srgbClr val="FF0000"/>
                </a:solidFill>
              </a:rPr>
              <a:t>)</a:t>
            </a:r>
            <a:r>
              <a:rPr lang="es-CL" sz="2000" dirty="0"/>
              <a:t>] </a:t>
            </a:r>
            <a:r>
              <a:rPr lang="es-CL" sz="2000" dirty="0">
                <a:solidFill>
                  <a:srgbClr val="008000"/>
                </a:solidFill>
              </a:rPr>
              <a:t>;;¿Que hace </a:t>
            </a:r>
            <a:r>
              <a:rPr lang="es-CL" sz="2000" dirty="0" err="1">
                <a:solidFill>
                  <a:srgbClr val="008000"/>
                </a:solidFill>
              </a:rPr>
              <a:t>add-numbers</a:t>
            </a:r>
            <a:r>
              <a:rPr lang="es-CL" sz="2000" dirty="0">
                <a:solidFill>
                  <a:srgbClr val="008000"/>
                </a:solidFill>
              </a:rPr>
              <a:t>?</a:t>
            </a:r>
            <a:br>
              <a:rPr lang="es-CL" sz="2000" dirty="0"/>
            </a:br>
            <a:r>
              <a:rPr lang="es-CL" sz="2000" dirty="0"/>
              <a:t>    </a:t>
            </a:r>
            <a:r>
              <a:rPr lang="es-CL" sz="2000" dirty="0">
                <a:solidFill>
                  <a:srgbClr val="008000"/>
                </a:solidFill>
              </a:rPr>
              <a:t>;; resto del código</a:t>
            </a:r>
          </a:p>
          <a:p>
            <a:pPr marL="0" lvl="0" indent="0">
              <a:buSzPct val="45000"/>
              <a:buNone/>
            </a:pPr>
            <a:r>
              <a:rPr lang="es-CL" sz="2500" dirty="0"/>
              <a:t>Ahora:</a:t>
            </a:r>
            <a:br>
              <a:rPr lang="es-CL" sz="2500" dirty="0"/>
            </a:br>
            <a:r>
              <a:rPr lang="es-CL" sz="2500" dirty="0"/>
              <a:t>    [</a:t>
            </a:r>
            <a:r>
              <a:rPr lang="es-CL" sz="2500" dirty="0" err="1"/>
              <a:t>num</a:t>
            </a:r>
            <a:r>
              <a:rPr lang="es-CL" sz="2500" dirty="0"/>
              <a:t> (n) …] retorna </a:t>
            </a:r>
            <a:r>
              <a:rPr lang="es-CL" sz="2500" b="1" dirty="0"/>
              <a:t>(</a:t>
            </a:r>
            <a:r>
              <a:rPr lang="es-CL" sz="2500" b="1" dirty="0" err="1"/>
              <a:t>num</a:t>
            </a:r>
            <a:r>
              <a:rPr lang="es-CL" sz="2500" b="1" dirty="0"/>
              <a:t> V)</a:t>
            </a:r>
            <a:r>
              <a:rPr lang="es-CL" sz="2500" dirty="0"/>
              <a:t> y no </a:t>
            </a:r>
            <a:r>
              <a:rPr lang="es-CL" sz="2500" b="1" dirty="0"/>
              <a:t>n </a:t>
            </a:r>
            <a:r>
              <a:rPr lang="es-CL" sz="2500" dirty="0"/>
              <a:t>¿Por qué?</a:t>
            </a:r>
            <a:br>
              <a:rPr lang="es-CL" sz="2500" dirty="0"/>
            </a:br>
            <a:r>
              <a:rPr lang="es-CL" sz="2500" dirty="0"/>
              <a:t>    [</a:t>
            </a:r>
            <a:r>
              <a:rPr lang="es-CL" sz="2500" dirty="0" err="1"/>
              <a:t>add</a:t>
            </a:r>
            <a:r>
              <a:rPr lang="es-CL" sz="2500" dirty="0"/>
              <a:t> (l r) …] usa una función que suma ¿Por qué?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98B8-DB1C-644B-9B28-DF45A6A781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7255"/>
            <a:ext cx="9072562" cy="831850"/>
          </a:xfrm>
        </p:spPr>
        <p:txBody>
          <a:bodyPr/>
          <a:lstStyle/>
          <a:p>
            <a:pPr lvl="0"/>
            <a:r>
              <a:rPr lang="es-CL" dirty="0"/>
              <a:t>Ejercicios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4E32-E711-A04A-B19F-C835AD1889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5757" y="1108657"/>
            <a:ext cx="9399822" cy="4384675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400" dirty="0"/>
              <a:t>Dado este supuesto nuevo interprete, interprete los siguientes programas:</a:t>
            </a:r>
            <a:br>
              <a:rPr lang="es-CL" sz="2400" dirty="0"/>
            </a:br>
            <a:endParaRPr lang="es-CL" sz="2400" dirty="0"/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000" dirty="0">
                <a:latin typeface="Arial" pitchFamily="18"/>
              </a:rPr>
              <a:t>'3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000" dirty="0">
                <a:latin typeface="Arial" pitchFamily="18"/>
              </a:rPr>
              <a:t>'{+ 3 4}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000" dirty="0">
                <a:latin typeface="Arial" pitchFamily="18"/>
              </a:rPr>
              <a:t>'{</a:t>
            </a:r>
            <a:r>
              <a:rPr lang="es-CL" sz="2000" dirty="0" err="1">
                <a:latin typeface="Arial" pitchFamily="18"/>
              </a:rPr>
              <a:t>with</a:t>
            </a:r>
            <a:r>
              <a:rPr lang="es-CL" sz="2000" dirty="0">
                <a:latin typeface="Arial" pitchFamily="18"/>
              </a:rPr>
              <a:t> {x 2} {+ x 6}} 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000" dirty="0">
                <a:latin typeface="Arial" pitchFamily="18"/>
              </a:rPr>
              <a:t>'{</a:t>
            </a:r>
            <a:r>
              <a:rPr lang="es-CL" sz="2000" dirty="0" err="1">
                <a:latin typeface="Arial" pitchFamily="18"/>
              </a:rPr>
              <a:t>fun</a:t>
            </a:r>
            <a:r>
              <a:rPr lang="es-CL" sz="2000" dirty="0">
                <a:latin typeface="Arial" pitchFamily="18"/>
              </a:rPr>
              <a:t> {y} {+ x y}}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000" dirty="0">
                <a:latin typeface="Arial" pitchFamily="18"/>
              </a:rPr>
              <a:t>'{{</a:t>
            </a:r>
            <a:r>
              <a:rPr lang="es-CL" sz="2000" dirty="0" err="1">
                <a:latin typeface="Arial" pitchFamily="18"/>
              </a:rPr>
              <a:t>fun</a:t>
            </a:r>
            <a:r>
              <a:rPr lang="es-CL" sz="2000" dirty="0">
                <a:latin typeface="Arial" pitchFamily="18"/>
              </a:rPr>
              <a:t> {y} {+ x y}} 5}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000" dirty="0">
                <a:latin typeface="Arial" pitchFamily="18"/>
              </a:rPr>
              <a:t>'{</a:t>
            </a:r>
            <a:r>
              <a:rPr lang="es-CL" sz="2000" dirty="0" err="1">
                <a:latin typeface="Arial" pitchFamily="18"/>
              </a:rPr>
              <a:t>with</a:t>
            </a:r>
            <a:r>
              <a:rPr lang="es-CL" sz="2000" dirty="0">
                <a:latin typeface="Arial" pitchFamily="18"/>
              </a:rPr>
              <a:t> {x 3} {</a:t>
            </a:r>
            <a:r>
              <a:rPr lang="es-CL" sz="2000" dirty="0" err="1">
                <a:latin typeface="Arial" pitchFamily="18"/>
              </a:rPr>
              <a:t>fun</a:t>
            </a:r>
            <a:r>
              <a:rPr lang="es-CL" sz="2000" dirty="0">
                <a:latin typeface="Arial" pitchFamily="18"/>
              </a:rPr>
              <a:t> {y} {+ x y}}}  </a:t>
            </a:r>
            <a:r>
              <a:rPr lang="es-CL" sz="2000" dirty="0">
                <a:solidFill>
                  <a:srgbClr val="008000"/>
                </a:solidFill>
                <a:latin typeface="Arial" pitchFamily="18"/>
              </a:rPr>
              <a:t>;;¿cuánto vale x en </a:t>
            </a:r>
            <a:r>
              <a:rPr lang="es-CL" sz="2000" dirty="0" err="1">
                <a:solidFill>
                  <a:srgbClr val="008000"/>
                </a:solidFill>
                <a:latin typeface="Arial" pitchFamily="18"/>
              </a:rPr>
              <a:t>fun</a:t>
            </a:r>
            <a:r>
              <a:rPr lang="es-CL" sz="2000" dirty="0">
                <a:solidFill>
                  <a:srgbClr val="008000"/>
                </a:solidFill>
                <a:latin typeface="Arial" pitchFamily="18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F283C-3B80-0B45-87EF-09FBBEF5C14E}"/>
              </a:ext>
            </a:extLst>
          </p:cNvPr>
          <p:cNvSpPr txBox="1"/>
          <p:nvPr/>
        </p:nvSpPr>
        <p:spPr>
          <a:xfrm>
            <a:off x="742632" y="5354716"/>
            <a:ext cx="8595360" cy="1504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Recuerde los valores que puede retornar el interprete:</a:t>
            </a:r>
            <a:b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(define-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type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FWAE-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Value</a:t>
            </a:r>
            <a:endParaRPr lang="es-CL" sz="25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[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numV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(n 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number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?)]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    [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fun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(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param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symbol?) (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body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FWAE?)]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2212-C48D-9946-8270-813CB9A514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4593" y="163513"/>
            <a:ext cx="7772400" cy="747712"/>
          </a:xfrm>
        </p:spPr>
        <p:txBody>
          <a:bodyPr/>
          <a:lstStyle/>
          <a:p>
            <a:pPr lvl="0"/>
            <a:r>
              <a:rPr lang="es-CL" dirty="0"/>
              <a:t>Redundante </a:t>
            </a:r>
            <a:r>
              <a:rPr lang="es-CL" i="1" dirty="0" err="1"/>
              <a:t>with</a:t>
            </a:r>
            <a:endParaRPr lang="es-CL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A9833-D4CC-BE44-9560-F47AC591EF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563" y="911225"/>
            <a:ext cx="9898062" cy="6237288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1800" dirty="0"/>
              <a:t>El </a:t>
            </a:r>
            <a:r>
              <a:rPr lang="es-CL" sz="1800" i="1" dirty="0" err="1"/>
              <a:t>with</a:t>
            </a:r>
            <a:r>
              <a:rPr lang="es-CL" sz="1800" dirty="0"/>
              <a:t> es solamente el uso de función anónima:</a:t>
            </a:r>
            <a:br>
              <a:rPr lang="es-CL" sz="1800" dirty="0"/>
            </a:br>
            <a:r>
              <a:rPr lang="es-CL" sz="1800" dirty="0"/>
              <a:t>{</a:t>
            </a:r>
            <a:r>
              <a:rPr lang="es-CL" sz="1800" dirty="0" err="1"/>
              <a:t>with</a:t>
            </a:r>
            <a:r>
              <a:rPr lang="es-CL" sz="1800" dirty="0"/>
              <a:t> {id </a:t>
            </a:r>
            <a:r>
              <a:rPr lang="es-CL" sz="1800" dirty="0" err="1"/>
              <a:t>value</a:t>
            </a:r>
            <a:r>
              <a:rPr lang="es-CL" sz="1800" dirty="0"/>
              <a:t>} </a:t>
            </a:r>
            <a:r>
              <a:rPr lang="es-CL" sz="1800" dirty="0" err="1"/>
              <a:t>body</a:t>
            </a:r>
            <a:r>
              <a:rPr lang="es-CL" sz="1800" dirty="0"/>
              <a:t>} → {{</a:t>
            </a:r>
            <a:r>
              <a:rPr lang="es-CL" sz="1800" dirty="0" err="1"/>
              <a:t>fun</a:t>
            </a:r>
            <a:r>
              <a:rPr lang="es-CL" sz="1800" dirty="0"/>
              <a:t> {id} </a:t>
            </a:r>
            <a:r>
              <a:rPr lang="es-CL" sz="1800" dirty="0" err="1"/>
              <a:t>body</a:t>
            </a:r>
            <a:r>
              <a:rPr lang="es-CL" sz="1800" dirty="0"/>
              <a:t>} </a:t>
            </a:r>
            <a:r>
              <a:rPr lang="es-CL" sz="1800" dirty="0" err="1"/>
              <a:t>value</a:t>
            </a:r>
            <a:r>
              <a:rPr lang="es-CL" sz="1800" dirty="0"/>
              <a:t>}</a:t>
            </a:r>
          </a:p>
          <a:p>
            <a:pPr lvl="0"/>
            <a:endParaRPr lang="es-CL" sz="1800" dirty="0"/>
          </a:p>
          <a:p>
            <a:pPr marL="0" lvl="0" indent="0">
              <a:buSzPct val="45000"/>
              <a:buNone/>
            </a:pPr>
            <a:r>
              <a:rPr lang="es-CL" sz="1800" dirty="0"/>
              <a:t>Ejemplos: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1600" dirty="0">
                <a:latin typeface="Arial" pitchFamily="18"/>
              </a:rPr>
              <a:t>{</a:t>
            </a:r>
            <a:r>
              <a:rPr lang="es-CL" sz="1600" dirty="0" err="1">
                <a:latin typeface="Arial" pitchFamily="18"/>
              </a:rPr>
              <a:t>with</a:t>
            </a:r>
            <a:r>
              <a:rPr lang="es-CL" sz="1600" dirty="0">
                <a:latin typeface="Arial" pitchFamily="18"/>
              </a:rPr>
              <a:t> {x 5}  x} → {{</a:t>
            </a:r>
            <a:r>
              <a:rPr lang="es-CL" sz="1600" dirty="0" err="1">
                <a:latin typeface="Arial" pitchFamily="18"/>
              </a:rPr>
              <a:t>fun</a:t>
            </a:r>
            <a:r>
              <a:rPr lang="es-CL" sz="1600" dirty="0">
                <a:latin typeface="Arial" pitchFamily="18"/>
              </a:rPr>
              <a:t> {x} x} 5} → 5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1600" dirty="0">
                <a:latin typeface="Arial" pitchFamily="18"/>
              </a:rPr>
              <a:t>{</a:t>
            </a:r>
            <a:r>
              <a:rPr lang="es-CL" sz="1600" dirty="0" err="1">
                <a:latin typeface="Arial" pitchFamily="18"/>
              </a:rPr>
              <a:t>with</a:t>
            </a:r>
            <a:r>
              <a:rPr lang="es-CL" sz="1600" dirty="0">
                <a:latin typeface="Arial" pitchFamily="18"/>
              </a:rPr>
              <a:t> {x 2} {+ x x}} → {{</a:t>
            </a:r>
            <a:r>
              <a:rPr lang="es-CL" sz="1600" dirty="0" err="1">
                <a:latin typeface="Arial" pitchFamily="18"/>
              </a:rPr>
              <a:t>fun</a:t>
            </a:r>
            <a:r>
              <a:rPr lang="es-CL" sz="1600" dirty="0">
                <a:latin typeface="Arial" pitchFamily="18"/>
              </a:rPr>
              <a:t> {x} {+ x x}} 2} → 4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1600" dirty="0">
                <a:latin typeface="Arial" pitchFamily="18"/>
              </a:rPr>
              <a:t>{</a:t>
            </a:r>
            <a:r>
              <a:rPr lang="es-CL" sz="1600" dirty="0" err="1">
                <a:latin typeface="Arial" pitchFamily="18"/>
              </a:rPr>
              <a:t>with</a:t>
            </a:r>
            <a:r>
              <a:rPr lang="es-CL" sz="1600" dirty="0">
                <a:latin typeface="Arial" pitchFamily="18"/>
              </a:rPr>
              <a:t> {</a:t>
            </a:r>
            <a:r>
              <a:rPr lang="es-CL" sz="1600" dirty="0" err="1">
                <a:latin typeface="Arial" pitchFamily="18"/>
              </a:rPr>
              <a:t>double</a:t>
            </a:r>
            <a:r>
              <a:rPr lang="es-CL" sz="1600" dirty="0">
                <a:latin typeface="Arial" pitchFamily="18"/>
              </a:rPr>
              <a:t> {</a:t>
            </a:r>
            <a:r>
              <a:rPr lang="es-CL" sz="1600" dirty="0" err="1">
                <a:latin typeface="Arial" pitchFamily="18"/>
              </a:rPr>
              <a:t>fun</a:t>
            </a:r>
            <a:r>
              <a:rPr lang="es-CL" sz="1600" dirty="0">
                <a:latin typeface="Arial" pitchFamily="18"/>
              </a:rPr>
              <a:t> {x} {+ x x}} {</a:t>
            </a:r>
            <a:r>
              <a:rPr lang="es-CL" sz="1600" dirty="0" err="1">
                <a:latin typeface="Arial" pitchFamily="18"/>
              </a:rPr>
              <a:t>double</a:t>
            </a:r>
            <a:r>
              <a:rPr lang="es-CL" sz="1600" dirty="0">
                <a:latin typeface="Arial" pitchFamily="18"/>
              </a:rPr>
              <a:t> 10}} → </a:t>
            </a:r>
            <a:r>
              <a:rPr lang="es-CL" sz="1600" b="1" dirty="0">
                <a:latin typeface="Arial" pitchFamily="18"/>
              </a:rPr>
              <a:t>TAREA PARA LA CASA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es-CL" sz="1600" dirty="0">
              <a:latin typeface="Arial" pitchFamily="18"/>
            </a:endParaRPr>
          </a:p>
          <a:p>
            <a:pPr marL="0" lvl="0" indent="0">
              <a:buSzPct val="45000"/>
              <a:buNone/>
            </a:pPr>
            <a:r>
              <a:rPr lang="es-CL" sz="1800" b="1" dirty="0"/>
              <a:t>Conclusión:</a:t>
            </a:r>
            <a:r>
              <a:rPr lang="es-CL" sz="1800" dirty="0"/>
              <a:t> El </a:t>
            </a:r>
            <a:r>
              <a:rPr lang="es-CL" sz="1800" i="1" dirty="0" err="1"/>
              <a:t>with</a:t>
            </a:r>
            <a:r>
              <a:rPr lang="es-CL" sz="1800" dirty="0"/>
              <a:t> podría ser eliminado de nuestro interprete, o convertirse en </a:t>
            </a:r>
            <a:r>
              <a:rPr lang="es-CL" sz="1800" i="1" dirty="0"/>
              <a:t>azúcar sintáctico</a:t>
            </a:r>
            <a:r>
              <a:rPr lang="es-CL" sz="1800" dirty="0"/>
              <a:t> del lenguaje. Por ejemplo, un </a:t>
            </a:r>
            <a:r>
              <a:rPr lang="es-CL" sz="1800" i="1" dirty="0" err="1"/>
              <a:t>with</a:t>
            </a:r>
            <a:r>
              <a:rPr lang="es-CL" sz="1800" dirty="0"/>
              <a:t> es transformado a:</a:t>
            </a:r>
            <a:br>
              <a:rPr lang="es-CL" sz="1800" dirty="0"/>
            </a:br>
            <a:br>
              <a:rPr lang="es-CL" sz="1800" dirty="0"/>
            </a:br>
            <a:r>
              <a:rPr lang="es-CL" sz="1800" dirty="0"/>
              <a:t>(define (</a:t>
            </a:r>
            <a:r>
              <a:rPr lang="es-CL" sz="1800" dirty="0" err="1"/>
              <a:t>parser</a:t>
            </a:r>
            <a:r>
              <a:rPr lang="es-CL" sz="1800" dirty="0"/>
              <a:t> </a:t>
            </a:r>
            <a:r>
              <a:rPr lang="es-CL" sz="1800" dirty="0" err="1"/>
              <a:t>program</a:t>
            </a:r>
            <a:r>
              <a:rPr lang="es-CL" sz="1800" dirty="0"/>
              <a:t>) </a:t>
            </a:r>
            <a:br>
              <a:rPr lang="es-CL" sz="1800" dirty="0"/>
            </a:br>
            <a:r>
              <a:rPr lang="es-CL" sz="1800" dirty="0"/>
              <a:t>      ...</a:t>
            </a:r>
            <a:br>
              <a:rPr lang="es-CL" sz="1800" dirty="0"/>
            </a:br>
            <a:r>
              <a:rPr lang="es-CL" sz="1800" dirty="0"/>
              <a:t>      [(</a:t>
            </a:r>
            <a:r>
              <a:rPr lang="es-CL" sz="1800" dirty="0" err="1"/>
              <a:t>with</a:t>
            </a:r>
            <a:r>
              <a:rPr lang="es-CL" sz="1800" dirty="0"/>
              <a:t>) </a:t>
            </a:r>
            <a:r>
              <a:rPr lang="es-CL" sz="1800" dirty="0">
                <a:solidFill>
                  <a:srgbClr val="FF0000"/>
                </a:solidFill>
              </a:rPr>
              <a:t>(app (</a:t>
            </a:r>
            <a:r>
              <a:rPr lang="es-CL" sz="1800" dirty="0" err="1">
                <a:solidFill>
                  <a:srgbClr val="FF0000"/>
                </a:solidFill>
              </a:rPr>
              <a:t>fun</a:t>
            </a:r>
            <a:r>
              <a:rPr lang="es-CL" sz="1800" dirty="0"/>
              <a:t> (</a:t>
            </a:r>
            <a:r>
              <a:rPr lang="es-CL" sz="1800" dirty="0" err="1"/>
              <a:t>first</a:t>
            </a:r>
            <a:r>
              <a:rPr lang="es-CL" sz="1800" dirty="0"/>
              <a:t> (</a:t>
            </a:r>
            <a:r>
              <a:rPr lang="es-CL" sz="1800" dirty="0" err="1"/>
              <a:t>second</a:t>
            </a:r>
            <a:r>
              <a:rPr lang="es-CL" sz="1800" dirty="0"/>
              <a:t> </a:t>
            </a:r>
            <a:r>
              <a:rPr lang="es-CL" sz="1800" dirty="0" err="1"/>
              <a:t>program</a:t>
            </a:r>
            <a:r>
              <a:rPr lang="es-CL" sz="1800" dirty="0"/>
              <a:t>)) </a:t>
            </a:r>
            <a:br>
              <a:rPr lang="es-CL" sz="1800" dirty="0"/>
            </a:br>
            <a:r>
              <a:rPr lang="es-CL" sz="1800" dirty="0"/>
              <a:t>            (</a:t>
            </a:r>
            <a:r>
              <a:rPr lang="es-CL" sz="1800" dirty="0" err="1"/>
              <a:t>parse</a:t>
            </a:r>
            <a:r>
              <a:rPr lang="es-CL" sz="1800" dirty="0"/>
              <a:t> (</a:t>
            </a:r>
            <a:r>
              <a:rPr lang="es-CL" sz="1800" dirty="0" err="1"/>
              <a:t>third</a:t>
            </a:r>
            <a:r>
              <a:rPr lang="es-CL" sz="1800" dirty="0"/>
              <a:t> </a:t>
            </a:r>
            <a:r>
              <a:rPr lang="es-CL" sz="1800" dirty="0" err="1"/>
              <a:t>program</a:t>
            </a:r>
            <a:r>
              <a:rPr lang="es-CL" sz="1800" dirty="0"/>
              <a:t>))) (</a:t>
            </a:r>
            <a:r>
              <a:rPr lang="es-CL" sz="1800" dirty="0" err="1"/>
              <a:t>parse</a:t>
            </a:r>
            <a:r>
              <a:rPr lang="es-CL" sz="1800" dirty="0"/>
              <a:t> (</a:t>
            </a:r>
            <a:r>
              <a:rPr lang="es-CL" sz="1800" dirty="0" err="1"/>
              <a:t>second</a:t>
            </a:r>
            <a:r>
              <a:rPr lang="es-CL" sz="1800" dirty="0"/>
              <a:t> (</a:t>
            </a:r>
            <a:r>
              <a:rPr lang="es-CL" sz="1800" dirty="0" err="1"/>
              <a:t>second</a:t>
            </a:r>
            <a:r>
              <a:rPr lang="es-CL" sz="1800" dirty="0"/>
              <a:t> </a:t>
            </a:r>
            <a:r>
              <a:rPr lang="es-CL" sz="1800" dirty="0" err="1"/>
              <a:t>program</a:t>
            </a:r>
            <a:r>
              <a:rPr lang="es-CL" sz="1800" dirty="0"/>
              <a:t>))))]</a:t>
            </a:r>
          </a:p>
          <a:p>
            <a:pPr lvl="0">
              <a:buSzPct val="45000"/>
              <a:buFont typeface="StarSymbol"/>
              <a:buChar char="●"/>
            </a:pPr>
            <a:endParaRPr lang="es-CL" sz="1800" dirty="0"/>
          </a:p>
          <a:p>
            <a:pPr marL="0" lvl="0" indent="0" algn="ctr">
              <a:buNone/>
            </a:pPr>
            <a:r>
              <a:rPr lang="es-CL" sz="1800" b="1" dirty="0"/>
              <a:t>NOTA:</a:t>
            </a:r>
            <a:r>
              <a:rPr lang="es-CL" sz="1800" dirty="0"/>
              <a:t> Ahora el interprete se llamará ahora </a:t>
            </a:r>
            <a:r>
              <a:rPr lang="es-CL" sz="1800" b="1" dirty="0"/>
              <a:t>FAE</a:t>
            </a:r>
            <a:r>
              <a:rPr lang="es-CL" sz="1800" dirty="0"/>
              <a:t> (sin la </a:t>
            </a:r>
            <a:r>
              <a:rPr lang="es-CL" sz="1800" b="1" dirty="0"/>
              <a:t>W</a:t>
            </a:r>
            <a:r>
              <a:rPr lang="es-CL" sz="1800" dirty="0"/>
              <a:t>)</a:t>
            </a:r>
          </a:p>
          <a:p>
            <a:pPr lvl="0"/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n-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1185C1F-52D5-654C-A544-3AB13B6722A1}" vid="{7A35F7EE-0EE1-CC4D-86CC-9B71010DA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ucn-plantilla-EIC</Template>
  <TotalTime>9270</TotalTime>
  <Words>1604</Words>
  <Application>Microsoft Macintosh PowerPoint</Application>
  <PresentationFormat>Custom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StarSymbol</vt:lpstr>
      <vt:lpstr>Times New Roman</vt:lpstr>
      <vt:lpstr>ucn-plantilla</vt:lpstr>
      <vt:lpstr>Higher-order &amp; first-class functions</vt:lpstr>
      <vt:lpstr>Funciones</vt:lpstr>
      <vt:lpstr>Concrete Syntax (1)</vt:lpstr>
      <vt:lpstr>Concrete Syntax (2)</vt:lpstr>
      <vt:lpstr>AST del FAE</vt:lpstr>
      <vt:lpstr>¿Qué puede retornar el nuevo interprete?</vt:lpstr>
      <vt:lpstr>Cambiando la firma del interprete</vt:lpstr>
      <vt:lpstr>Ejercicios</vt:lpstr>
      <vt:lpstr>Redundante with</vt:lpstr>
      <vt:lpstr>Interprete FAE</vt:lpstr>
      <vt:lpstr>¿Cómo funciona el nuevo interprete?</vt:lpstr>
      <vt:lpstr>Clausura</vt:lpstr>
      <vt:lpstr>Actualizando el interprete:  el valor retornado del interprete</vt:lpstr>
      <vt:lpstr>Actualizando interprete:  El retorno de una declaración de función</vt:lpstr>
      <vt:lpstr>Actualizando el interprete: Aplicación de función</vt:lpstr>
      <vt:lpstr>Repasamos el scope de la función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&amp; first-class functions</dc:title>
  <dc:creator>Paul Leger</dc:creator>
  <cp:lastModifiedBy>Paul Leger</cp:lastModifiedBy>
  <cp:revision>288</cp:revision>
  <dcterms:created xsi:type="dcterms:W3CDTF">2012-03-11T18:41:56Z</dcterms:created>
  <dcterms:modified xsi:type="dcterms:W3CDTF">2021-12-10T17:29:10Z</dcterms:modified>
</cp:coreProperties>
</file>