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4"/>
    <p:restoredTop sz="94719"/>
  </p:normalViewPr>
  <p:slideViewPr>
    <p:cSldViewPr snapToGrid="0" snapToObjects="1">
      <p:cViewPr varScale="1">
        <p:scale>
          <a:sx n="134" d="100"/>
          <a:sy n="134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C32E06-CA84-AE46-A33E-D7B435879C6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9DE50-014E-E448-8BF3-9DB7C295E3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988CE-AC95-EC41-A228-CD17A198E6A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B6319-F5AB-0749-A096-FED40FD2CDF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62A8A8A-6ED6-BB40-97C7-3AEECF227DC9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826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35C79-FD1B-7748-984E-9E1861D65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D6EC2-A381-6145-B639-373F8EC7AC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EA6E3FC-D176-4D4B-9B33-217460F27A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C1DC-1BEE-9646-9533-0D044918890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8F7-D11F-2D4A-82B7-41400B101C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F9DCD-F6D8-4A4C-AAB9-E840760E06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D607F92-DB7C-B84F-BE22-38971920A0B5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36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CD6A-C3E3-A142-807B-9FB3A69B4F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9138BC-39F1-A149-8C64-A7BA32D93143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6DEE7-F5B9-8545-A445-F73421A2BA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299A5-CC08-534F-9DF2-1EDA6F63A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3750-8256-B244-8F1D-D7070CFC70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2F6AA0-D7DA-0D4A-B1E3-D7A16D14F80F}" type="slidenum">
              <a:t>10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124CF0-6D91-7142-AE7B-1D68D9F51E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19ECF-8D19-6E4F-8769-ED988F19B1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DB90-D0ED-5D49-B521-8FA73053D0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23D431-AE5B-D946-BF40-C98E050733A0}" type="slidenum">
              <a:t>11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B0F59-A674-744C-8A01-2AFA4C5F7A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32E2-B4EE-0048-BCAD-E9E5FA2F4F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E94F5-CD78-8943-9CC9-4182D3EC1F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8FF419-5218-B748-AD7A-4A895E63D719}" type="slidenum">
              <a:t>12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A8A90-1D2A-4347-B12F-8089C96D22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C2BF8-5A4C-AF4C-B452-8970A7154E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6E7D-AC33-A84C-BF33-3C9A7A19D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3F0D0BC-E104-6F40-803A-D14A483B2EC3}" type="slidenum">
              <a:t>13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B6D4D-B861-9649-9AB6-E48EAD25C3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2B670-666A-764F-845E-E0EBD74DCB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B594-C233-E249-85DA-D7CC99A855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E4CEEC-B198-DD48-AF34-6F83F14C253F}" type="slidenum">
              <a:t>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1E066-9372-3043-98D4-939BADD4B8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6BD8F-486C-6744-A25A-3BD48C8F2D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020D-4CDF-624F-88E6-A2D1E740A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248215-BC0E-B74A-BCC4-8D1D4E1DC253}" type="slidenum">
              <a:t>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21AB3-CA05-A847-86CE-B5EBF6C721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6E0C5-04E6-B64B-9595-15C938B8A3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7D2A-7068-D044-AADA-788BC63757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BB8057-1528-C749-B699-984701D88495}" type="slidenum">
              <a:t>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5E566-F964-A149-9467-5B3703247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DE640-CED9-854C-B2AC-60B9E6B0C4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574F-A414-7F45-BB37-7D1BD0899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0F242EC-0874-5548-80C6-F02A4937917B}" type="slidenum">
              <a:t>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FA516-AACA-7046-A956-92441EFA26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3ABDF-31CA-C745-B520-CF6A838DE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AAE2-2264-8D4C-BABA-C04E24A1E9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5F2DB1-4A85-0D4D-8158-10275D6588B1}" type="slidenum">
              <a:t>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3D89F-A237-6740-9276-DB0F36FE0B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E9023-E783-5648-9DD0-F20401794F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748B-86C8-9649-9672-11D48078CA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3448FF-33EA-DD4B-A698-5C3CBAB8CCD0}" type="slidenum">
              <a:t>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E82B7-BC08-9740-BEEB-62F218F079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2E533-3FD1-674D-ADF7-B8FD5898F7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035B-3EB4-244E-BEF8-7457305EE2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0668AC-E5BF-564F-B426-C6EE3F2EBA55}" type="slidenum">
              <a:t>8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D1EA1-02AE-C44F-AEF2-61E04281A0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BCC4F-22BA-0B46-B7DC-DD7EE3E728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FE85-840D-A547-8C98-D4FBB4A7E7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77DA4E-2A06-CE47-8753-52094811CEE6}" type="slidenum">
              <a:t>9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29ED2-DB10-D54F-9634-6DFB53929D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B4DF5-E0D1-9747-9288-0F7EFB588A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7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51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0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2E845-335B-8347-B81F-437F32E8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7FA55-2B6B-7742-8958-8C47206A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648B-CD2E-4945-9A94-295A240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56ACFE-FDEC-7F46-B775-C94050C2BEAA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466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1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672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6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2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3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7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8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F6CB653B-176A-B44D-B1C0-E5FC3511D53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ger@ucn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FA11-5D30-8B4B-ACE5-56C75FB34F8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es-CL" sz="3500"/>
              <a:t>With &amp; Substitución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B919-C626-4B4F-8FEF-954F404BC1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9620" y="4808790"/>
            <a:ext cx="7056438" cy="1937775"/>
          </a:xfrm>
        </p:spPr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pleger@ucn.cl</a:t>
            </a:r>
            <a:endParaRPr lang="es-CL" dirty="0"/>
          </a:p>
          <a:p>
            <a:pPr lvl="0" algn="ctr"/>
            <a:endParaRPr lang="es-C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9755-4A2A-0343-AE82-2EA94899DB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58750"/>
            <a:ext cx="9072563" cy="623888"/>
          </a:xfrm>
        </p:spPr>
        <p:txBody>
          <a:bodyPr/>
          <a:lstStyle/>
          <a:p>
            <a:pPr lvl="0"/>
            <a:r>
              <a:rPr lang="es-CL" dirty="0"/>
              <a:t>     ¿Cuándo substituimos?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99AE-4A98-4745-BB4D-A8DD56EDE6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1434" y="1387042"/>
            <a:ext cx="9357756" cy="5272087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dirty="0"/>
              <a:t>Si tenemos el siguiente programa '{+ 1 {</a:t>
            </a:r>
            <a:r>
              <a:rPr lang="es-CL" sz="2400" dirty="0" err="1"/>
              <a:t>with</a:t>
            </a:r>
            <a:r>
              <a:rPr lang="es-CL" sz="2400" dirty="0"/>
              <a:t> {x 2} x}} </a:t>
            </a:r>
            <a:br>
              <a:rPr lang="es-CL" sz="1600" dirty="0"/>
            </a:br>
            <a:br>
              <a:rPr lang="es-CL" sz="1600" dirty="0"/>
            </a:br>
            <a:r>
              <a:rPr lang="es-CL" sz="2000" i="1" dirty="0" err="1">
                <a:latin typeface="Arial" pitchFamily="18"/>
              </a:rPr>
              <a:t>Parsing</a:t>
            </a:r>
            <a:r>
              <a:rPr lang="es-CL" sz="2000" i="1" dirty="0">
                <a:latin typeface="Arial" pitchFamily="18"/>
              </a:rPr>
              <a:t>:</a:t>
            </a:r>
            <a:r>
              <a:rPr lang="es-CL" sz="2000" dirty="0">
                <a:latin typeface="Arial" pitchFamily="18"/>
              </a:rPr>
              <a:t>           </a:t>
            </a:r>
            <a:r>
              <a:rPr lang="es-CL" sz="1800" dirty="0">
                <a:latin typeface="Arial" pitchFamily="18"/>
              </a:rPr>
              <a:t>(</a:t>
            </a:r>
            <a:r>
              <a:rPr lang="es-CL" sz="1800" dirty="0" err="1">
                <a:latin typeface="Arial" pitchFamily="18"/>
              </a:rPr>
              <a:t>parse</a:t>
            </a:r>
            <a:r>
              <a:rPr lang="es-CL" sz="1800" dirty="0">
                <a:latin typeface="Arial" pitchFamily="18"/>
              </a:rPr>
              <a:t> '{+ 1 {</a:t>
            </a:r>
            <a:r>
              <a:rPr lang="es-CL" sz="1800" dirty="0" err="1">
                <a:latin typeface="Arial" pitchFamily="18"/>
              </a:rPr>
              <a:t>with</a:t>
            </a:r>
            <a:r>
              <a:rPr lang="es-CL" sz="1800" dirty="0">
                <a:latin typeface="Arial" pitchFamily="18"/>
              </a:rPr>
              <a:t> {x 2} x}})  → '(</a:t>
            </a:r>
            <a:r>
              <a:rPr lang="es-CL" sz="1800" dirty="0" err="1">
                <a:latin typeface="Arial" pitchFamily="18"/>
              </a:rPr>
              <a:t>add</a:t>
            </a:r>
            <a:r>
              <a:rPr lang="es-CL" sz="1800" dirty="0">
                <a:latin typeface="Arial" pitchFamily="18"/>
              </a:rPr>
              <a:t> (</a:t>
            </a:r>
            <a:r>
              <a:rPr lang="es-CL" sz="1800" dirty="0" err="1">
                <a:latin typeface="Arial" pitchFamily="18"/>
              </a:rPr>
              <a:t>num</a:t>
            </a:r>
            <a:r>
              <a:rPr lang="es-CL" sz="1800" dirty="0">
                <a:latin typeface="Arial" pitchFamily="18"/>
              </a:rPr>
              <a:t> 1) (</a:t>
            </a:r>
            <a:r>
              <a:rPr lang="es-CL" sz="1800" dirty="0" err="1">
                <a:latin typeface="Arial" pitchFamily="18"/>
              </a:rPr>
              <a:t>with</a:t>
            </a:r>
            <a:r>
              <a:rPr lang="es-CL" sz="1800" dirty="0">
                <a:latin typeface="Arial" pitchFamily="18"/>
              </a:rPr>
              <a:t> 'x (</a:t>
            </a:r>
            <a:r>
              <a:rPr lang="es-CL" sz="1800" dirty="0" err="1">
                <a:latin typeface="Arial" pitchFamily="18"/>
              </a:rPr>
              <a:t>num</a:t>
            </a:r>
            <a:r>
              <a:rPr lang="es-CL" sz="1800" dirty="0">
                <a:latin typeface="Arial" pitchFamily="18"/>
              </a:rPr>
              <a:t> 2) (id  'x)))</a:t>
            </a:r>
            <a:endParaRPr lang="es-CL" sz="2000" dirty="0">
              <a:latin typeface="Arial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000" i="1" dirty="0">
                <a:latin typeface="Arial" pitchFamily="18"/>
              </a:rPr>
              <a:t>Interpretación: </a:t>
            </a:r>
            <a:r>
              <a:rPr lang="es-CL" sz="1800" dirty="0">
                <a:latin typeface="Arial" pitchFamily="18"/>
              </a:rPr>
              <a:t>(</a:t>
            </a:r>
            <a:r>
              <a:rPr lang="es-CL" sz="1800" dirty="0" err="1">
                <a:latin typeface="Arial" pitchFamily="18"/>
              </a:rPr>
              <a:t>interp</a:t>
            </a:r>
            <a:r>
              <a:rPr lang="es-CL" sz="1800" dirty="0">
                <a:latin typeface="Arial" pitchFamily="18"/>
              </a:rPr>
              <a:t> (</a:t>
            </a:r>
            <a:r>
              <a:rPr lang="es-CL" sz="1800" dirty="0" err="1">
                <a:latin typeface="Arial" pitchFamily="18"/>
              </a:rPr>
              <a:t>add</a:t>
            </a:r>
            <a:r>
              <a:rPr lang="es-CL" sz="1800" dirty="0">
                <a:latin typeface="Arial" pitchFamily="18"/>
              </a:rPr>
              <a:t> (</a:t>
            </a:r>
            <a:r>
              <a:rPr lang="es-CL" sz="1800" dirty="0" err="1">
                <a:latin typeface="Arial" pitchFamily="18"/>
              </a:rPr>
              <a:t>num</a:t>
            </a:r>
            <a:r>
              <a:rPr lang="es-CL" sz="1800" dirty="0">
                <a:latin typeface="Arial" pitchFamily="18"/>
              </a:rPr>
              <a:t> 1) (</a:t>
            </a:r>
            <a:r>
              <a:rPr lang="es-CL" sz="1800" dirty="0" err="1">
                <a:latin typeface="Arial" pitchFamily="18"/>
              </a:rPr>
              <a:t>with</a:t>
            </a:r>
            <a:r>
              <a:rPr lang="es-CL" sz="1800" dirty="0">
                <a:latin typeface="Arial" pitchFamily="18"/>
              </a:rPr>
              <a:t> 'x (</a:t>
            </a:r>
            <a:r>
              <a:rPr lang="es-CL" sz="1800" dirty="0" err="1">
                <a:latin typeface="Arial" pitchFamily="18"/>
              </a:rPr>
              <a:t>num</a:t>
            </a:r>
            <a:r>
              <a:rPr lang="es-CL" sz="1800" dirty="0">
                <a:latin typeface="Arial" pitchFamily="18"/>
              </a:rPr>
              <a:t> 2) (id 'x)))) → 3</a:t>
            </a:r>
          </a:p>
          <a:p>
            <a:pPr lvl="0">
              <a:buSzPct val="45000"/>
              <a:buFont typeface="StarSymbol"/>
              <a:buChar char="●"/>
            </a:pPr>
            <a:endParaRPr lang="es-CL" sz="1600" dirty="0"/>
          </a:p>
          <a:p>
            <a:pPr marL="0" lvl="0" indent="0">
              <a:buSzPct val="45000"/>
              <a:buNone/>
            </a:pPr>
            <a:r>
              <a:rPr lang="es-CL" sz="2400" dirty="0"/>
              <a:t>Por pasos de la interpretación</a:t>
            </a:r>
            <a:br>
              <a:rPr lang="es-CL" sz="2000" dirty="0"/>
            </a:br>
            <a:br>
              <a:rPr lang="es-CL" sz="2000" dirty="0"/>
            </a:br>
            <a:r>
              <a:rPr lang="es-CL" sz="2000" b="1" dirty="0"/>
              <a:t>1)</a:t>
            </a:r>
            <a:r>
              <a:rPr lang="es-CL" sz="2000" dirty="0"/>
              <a:t> (</a:t>
            </a:r>
            <a:r>
              <a:rPr lang="es-CL" sz="2000" dirty="0" err="1"/>
              <a:t>add</a:t>
            </a:r>
            <a:r>
              <a:rPr lang="es-CL" sz="2000" dirty="0"/>
              <a:t> (</a:t>
            </a:r>
            <a:r>
              <a:rPr lang="es-CL" sz="2000" dirty="0" err="1"/>
              <a:t>num</a:t>
            </a:r>
            <a:r>
              <a:rPr lang="es-CL" sz="2000" dirty="0"/>
              <a:t> 1) (</a:t>
            </a:r>
            <a:r>
              <a:rPr lang="es-CL" sz="2000" dirty="0" err="1"/>
              <a:t>with</a:t>
            </a:r>
            <a:r>
              <a:rPr lang="es-CL" sz="2000" dirty="0"/>
              <a:t> 'x (</a:t>
            </a:r>
            <a:r>
              <a:rPr lang="es-CL" sz="2000" dirty="0" err="1"/>
              <a:t>num</a:t>
            </a:r>
            <a:r>
              <a:rPr lang="es-CL" sz="2000" dirty="0"/>
              <a:t> 2)  (id 'x))) </a:t>
            </a:r>
            <a:r>
              <a:rPr lang="es-CL" sz="2000" dirty="0">
                <a:solidFill>
                  <a:srgbClr val="800000"/>
                </a:solidFill>
              </a:rPr>
              <a:t>¿Qué pasa acá?</a:t>
            </a:r>
            <a:br>
              <a:rPr lang="es-CL" sz="2000" dirty="0"/>
            </a:br>
            <a:r>
              <a:rPr lang="es-CL" sz="2000" b="1" dirty="0"/>
              <a:t>2)</a:t>
            </a:r>
            <a:r>
              <a:rPr lang="es-CL" sz="2000" dirty="0"/>
              <a:t> (</a:t>
            </a:r>
            <a:r>
              <a:rPr lang="es-CL" sz="2000" dirty="0" err="1"/>
              <a:t>add</a:t>
            </a:r>
            <a:r>
              <a:rPr lang="es-CL" sz="2000" dirty="0"/>
              <a:t> (</a:t>
            </a:r>
            <a:r>
              <a:rPr lang="es-CL" sz="2000" dirty="0" err="1"/>
              <a:t>num</a:t>
            </a:r>
            <a:r>
              <a:rPr lang="es-CL" sz="2000" dirty="0"/>
              <a:t> 1) (</a:t>
            </a:r>
            <a:r>
              <a:rPr lang="es-CL" sz="2000" dirty="0" err="1"/>
              <a:t>num</a:t>
            </a:r>
            <a:r>
              <a:rPr lang="es-CL" sz="2000" dirty="0"/>
              <a:t> 2))</a:t>
            </a:r>
            <a:br>
              <a:rPr lang="es-CL" sz="2000" dirty="0"/>
            </a:br>
            <a:r>
              <a:rPr lang="es-CL" sz="2000" b="1" dirty="0"/>
              <a:t>3)</a:t>
            </a:r>
            <a:r>
              <a:rPr lang="es-CL" sz="2000" dirty="0"/>
              <a:t> (</a:t>
            </a:r>
            <a:r>
              <a:rPr lang="es-CL" sz="2000" dirty="0" err="1"/>
              <a:t>add</a:t>
            </a:r>
            <a:r>
              <a:rPr lang="es-CL" sz="2000" dirty="0"/>
              <a:t> 1 2)</a:t>
            </a:r>
            <a:br>
              <a:rPr lang="es-CL" sz="2000" dirty="0"/>
            </a:br>
            <a:r>
              <a:rPr lang="es-CL" sz="2000" b="1" dirty="0"/>
              <a:t>4)</a:t>
            </a:r>
            <a:r>
              <a:rPr lang="es-CL" sz="2000" dirty="0"/>
              <a:t> (+ 1 2)</a:t>
            </a:r>
            <a:br>
              <a:rPr lang="es-CL" sz="2000" dirty="0"/>
            </a:br>
            <a:r>
              <a:rPr lang="es-CL" sz="2000" b="1" dirty="0"/>
              <a:t>5)</a:t>
            </a:r>
            <a:r>
              <a:rPr lang="es-CL" sz="2000" dirty="0"/>
              <a:t> 3</a:t>
            </a:r>
            <a:br>
              <a:rPr lang="es-CL" sz="2000" dirty="0"/>
            </a:br>
            <a:endParaRPr lang="es-CL" sz="2000" dirty="0"/>
          </a:p>
          <a:p>
            <a:pPr marL="0" lvl="0" indent="0">
              <a:buSzPct val="45000"/>
              <a:buNone/>
            </a:pPr>
            <a:r>
              <a:rPr lang="es-CL" sz="2400" dirty="0"/>
              <a:t>Substituimos:     ¿En el </a:t>
            </a:r>
            <a:r>
              <a:rPr lang="es-CL" sz="2400" dirty="0" err="1"/>
              <a:t>parser</a:t>
            </a:r>
            <a:r>
              <a:rPr lang="es-CL" sz="2400" dirty="0"/>
              <a:t>?   ¿En el interprete?   ¿Dónde exactamente?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50F-41C8-0448-BAD6-DE2BCC7FCD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53787" y="313129"/>
            <a:ext cx="6958755" cy="623888"/>
          </a:xfrm>
        </p:spPr>
        <p:txBody>
          <a:bodyPr/>
          <a:lstStyle/>
          <a:p>
            <a:pPr lvl="0"/>
            <a:r>
              <a:rPr lang="es-CL" dirty="0"/>
              <a:t>     ¿Cuándo substituimos?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D8C2-CE97-7A4B-8B61-3340E5BB3A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5642" y="1839727"/>
            <a:ext cx="9072563" cy="5208773"/>
          </a:xfrm>
        </p:spPr>
        <p:txBody>
          <a:bodyPr/>
          <a:lstStyle/>
          <a:p>
            <a:pPr marL="0" lvl="0" indent="0">
              <a:buNone/>
            </a:pPr>
            <a:r>
              <a:rPr lang="es-CL" sz="2800" dirty="0"/>
              <a:t>Escriba los pasos de la substitución de los siguientes programas (nota: primero “</a:t>
            </a:r>
            <a:r>
              <a:rPr lang="es-CL" sz="2800" dirty="0" err="1"/>
              <a:t>parsee</a:t>
            </a:r>
            <a:r>
              <a:rPr lang="es-CL" sz="2800" dirty="0"/>
              <a:t>” cada programa):</a:t>
            </a:r>
            <a:br>
              <a:rPr lang="es-CL" sz="2800" dirty="0"/>
            </a:br>
            <a:endParaRPr lang="es-CL" sz="2800" dirty="0"/>
          </a:p>
          <a:p>
            <a:pPr marL="514350" lvl="1" indent="-514350" hangingPunct="0">
              <a:spcBef>
                <a:spcPts val="0"/>
              </a:spcBef>
              <a:spcAft>
                <a:spcPts val="1417"/>
              </a:spcAft>
              <a:buSzPct val="45000"/>
              <a:buFont typeface="+mj-lt"/>
              <a:buAutoNum type="arabicPeriod"/>
            </a:pPr>
            <a:r>
              <a:rPr lang="es-CL" sz="2800" dirty="0">
                <a:latin typeface="Arial" pitchFamily="18"/>
              </a:rPr>
              <a:t>‘3 </a:t>
            </a:r>
            <a:endParaRPr lang="es-CL" sz="1600" dirty="0">
              <a:latin typeface="Arial" pitchFamily="18"/>
            </a:endParaRPr>
          </a:p>
          <a:p>
            <a:pPr marL="514350" lvl="1" indent="-514350" hangingPunct="0">
              <a:spcBef>
                <a:spcPts val="0"/>
              </a:spcBef>
              <a:spcAft>
                <a:spcPts val="1417"/>
              </a:spcAft>
              <a:buSzPct val="45000"/>
              <a:buFont typeface="+mj-lt"/>
              <a:buAutoNum type="arabicPeriod"/>
            </a:pPr>
            <a:r>
              <a:rPr lang="es-CL" sz="2800" dirty="0">
                <a:latin typeface="Arial" pitchFamily="18"/>
              </a:rPr>
              <a:t>'{- 3 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{y 2} 2}} </a:t>
            </a:r>
          </a:p>
          <a:p>
            <a:pPr marL="514350" lvl="1" indent="-514350" hangingPunct="0">
              <a:spcBef>
                <a:spcPts val="0"/>
              </a:spcBef>
              <a:spcAft>
                <a:spcPts val="1417"/>
              </a:spcAft>
              <a:buSzPct val="45000"/>
              <a:buFont typeface="+mj-lt"/>
              <a:buAutoNum type="arabicPeriod"/>
            </a:pPr>
            <a:r>
              <a:rPr lang="es-CL" sz="2800" dirty="0">
                <a:latin typeface="Arial" pitchFamily="18"/>
              </a:rPr>
              <a:t>'{- 3 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{y 3} {+ 3 y}}} </a:t>
            </a:r>
            <a:endParaRPr lang="es-CL" sz="1600" dirty="0">
              <a:latin typeface="Arial" pitchFamily="18"/>
            </a:endParaRPr>
          </a:p>
          <a:p>
            <a:pPr marL="514350" lvl="1" indent="-514350" hangingPunct="0">
              <a:spcBef>
                <a:spcPts val="0"/>
              </a:spcBef>
              <a:spcAft>
                <a:spcPts val="1417"/>
              </a:spcAft>
              <a:buSzPct val="45000"/>
              <a:buFont typeface="+mj-lt"/>
              <a:buAutoNum type="arabicPeriod"/>
            </a:pPr>
            <a:r>
              <a:rPr lang="es-CL" sz="2800" dirty="0">
                <a:latin typeface="Arial" pitchFamily="18"/>
              </a:rPr>
              <a:t>'{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{x 2} 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{y 20} {+ x y}}}	</a:t>
            </a:r>
          </a:p>
          <a:p>
            <a:pPr marL="514350" lvl="1" indent="-514350" hangingPunct="0">
              <a:spcBef>
                <a:spcPts val="0"/>
              </a:spcBef>
              <a:spcAft>
                <a:spcPts val="1417"/>
              </a:spcAft>
              <a:buSzPct val="45000"/>
              <a:buFont typeface="+mj-lt"/>
              <a:buAutoNum type="arabicPeriod"/>
            </a:pPr>
            <a:r>
              <a:rPr lang="es-CL" sz="2800" dirty="0">
                <a:latin typeface="Arial" pitchFamily="18"/>
              </a:rPr>
              <a:t>'{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{x {</a:t>
            </a:r>
            <a:r>
              <a:rPr lang="es-CL" sz="2800" dirty="0" err="1">
                <a:latin typeface="Arial" pitchFamily="18"/>
              </a:rPr>
              <a:t>with</a:t>
            </a:r>
            <a:r>
              <a:rPr lang="es-CL" sz="2800" dirty="0">
                <a:latin typeface="Arial" pitchFamily="18"/>
              </a:rPr>
              <a:t> {y 2} 4}} x}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endParaRPr lang="es-CL" sz="2800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E4A-6560-FC44-83E3-0FE22CBCFB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8355" y="314593"/>
            <a:ext cx="8139112" cy="430212"/>
          </a:xfrm>
        </p:spPr>
        <p:txBody>
          <a:bodyPr/>
          <a:lstStyle/>
          <a:p>
            <a:pPr lvl="0"/>
            <a:r>
              <a:rPr lang="es-CL" sz="3600" dirty="0"/>
              <a:t>Extracto de Algoritmo de substitución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7226-E7F3-184F-9263-E70942F68D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9730" y="1303358"/>
            <a:ext cx="9301163" cy="47174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000" dirty="0">
                <a:solidFill>
                  <a:srgbClr val="008000"/>
                </a:solidFill>
              </a:rPr>
              <a:t>;; </a:t>
            </a:r>
            <a:r>
              <a:rPr lang="es-CL" sz="2000" dirty="0" err="1">
                <a:solidFill>
                  <a:srgbClr val="008000"/>
                </a:solidFill>
              </a:rPr>
              <a:t>subst</a:t>
            </a:r>
            <a:r>
              <a:rPr lang="es-CL" sz="2000" dirty="0">
                <a:solidFill>
                  <a:srgbClr val="008000"/>
                </a:solidFill>
              </a:rPr>
              <a:t>:: AST x Symbol (Id) x </a:t>
            </a:r>
            <a:r>
              <a:rPr lang="es-CL" sz="2000" dirty="0" err="1">
                <a:solidFill>
                  <a:srgbClr val="008000"/>
                </a:solidFill>
              </a:rPr>
              <a:t>Number</a:t>
            </a:r>
            <a:r>
              <a:rPr lang="es-CL" sz="2000" dirty="0">
                <a:solidFill>
                  <a:srgbClr val="008000"/>
                </a:solidFill>
              </a:rPr>
              <a:t> → AST  (substituido id x </a:t>
            </a:r>
            <a:r>
              <a:rPr lang="es-CL" sz="2000" dirty="0" err="1">
                <a:solidFill>
                  <a:srgbClr val="008000"/>
                </a:solidFill>
              </a:rPr>
              <a:t>value</a:t>
            </a:r>
            <a:r>
              <a:rPr lang="es-CL" sz="2000" dirty="0">
                <a:solidFill>
                  <a:srgbClr val="008000"/>
                </a:solidFill>
              </a:rPr>
              <a:t>)</a:t>
            </a:r>
            <a:br>
              <a:rPr lang="es-CL" sz="2000" dirty="0">
                <a:solidFill>
                  <a:srgbClr val="008000"/>
                </a:solidFill>
              </a:rPr>
            </a:br>
            <a:r>
              <a:rPr lang="es-CL" sz="2000" dirty="0"/>
              <a:t>(define (</a:t>
            </a:r>
            <a:r>
              <a:rPr lang="es-CL" sz="2000" dirty="0" err="1"/>
              <a:t>subst</a:t>
            </a:r>
            <a:r>
              <a:rPr lang="es-CL" sz="2000" dirty="0"/>
              <a:t> </a:t>
            </a:r>
            <a:r>
              <a:rPr lang="es-CL" sz="2000" dirty="0" err="1"/>
              <a:t>expr</a:t>
            </a:r>
            <a:r>
              <a:rPr lang="es-CL" sz="2000" dirty="0"/>
              <a:t> sub-id val)</a:t>
            </a:r>
            <a:br>
              <a:rPr lang="es-CL" sz="2000" dirty="0"/>
            </a:br>
            <a:r>
              <a:rPr lang="es-CL" sz="2000" dirty="0"/>
              <a:t>	(</a:t>
            </a:r>
            <a:r>
              <a:rPr lang="es-CL" sz="2000" dirty="0" err="1"/>
              <a:t>type</a:t>
            </a:r>
            <a:r>
              <a:rPr lang="es-CL" sz="2000" dirty="0"/>
              <a:t>-case WAE </a:t>
            </a:r>
            <a:r>
              <a:rPr lang="es-CL" sz="2000" dirty="0" err="1"/>
              <a:t>expr</a:t>
            </a:r>
            <a:br>
              <a:rPr lang="es-CL" sz="2000" dirty="0"/>
            </a:br>
            <a:r>
              <a:rPr lang="es-CL" sz="2000" dirty="0"/>
              <a:t>	     [</a:t>
            </a:r>
            <a:r>
              <a:rPr lang="es-CL" sz="2000" dirty="0" err="1"/>
              <a:t>num</a:t>
            </a:r>
            <a:r>
              <a:rPr lang="es-CL" sz="2000" dirty="0"/>
              <a:t> (n) </a:t>
            </a:r>
            <a:r>
              <a:rPr lang="es-CL" sz="2000" dirty="0" err="1"/>
              <a:t>expr</a:t>
            </a:r>
            <a:r>
              <a:rPr lang="es-CL" sz="2000" dirty="0"/>
              <a:t>]</a:t>
            </a:r>
            <a:br>
              <a:rPr lang="es-CL" sz="2000" dirty="0"/>
            </a:br>
            <a:r>
              <a:rPr lang="es-CL" sz="2000" dirty="0"/>
              <a:t>                     </a:t>
            </a:r>
            <a:r>
              <a:rPr lang="es-CL" sz="2000" dirty="0">
                <a:latin typeface="Arial" pitchFamily="18"/>
              </a:rPr>
              <a:t>[</a:t>
            </a:r>
            <a:r>
              <a:rPr lang="es-CL" sz="2000" dirty="0" err="1">
                <a:latin typeface="Arial" pitchFamily="18"/>
              </a:rPr>
              <a:t>add</a:t>
            </a:r>
            <a:r>
              <a:rPr lang="es-CL" sz="2000" dirty="0">
                <a:latin typeface="Arial" pitchFamily="18"/>
              </a:rPr>
              <a:t> (l r) (</a:t>
            </a:r>
            <a:r>
              <a:rPr lang="es-CL" sz="2000" dirty="0" err="1">
                <a:latin typeface="Arial" pitchFamily="18"/>
              </a:rPr>
              <a:t>add</a:t>
            </a:r>
            <a:r>
              <a:rPr lang="es-CL" sz="2000" dirty="0">
                <a:latin typeface="Arial" pitchFamily="18"/>
              </a:rPr>
              <a:t> (</a:t>
            </a:r>
            <a:r>
              <a:rPr lang="es-CL" sz="2000" dirty="0" err="1">
                <a:latin typeface="Arial" pitchFamily="18"/>
              </a:rPr>
              <a:t>subst</a:t>
            </a:r>
            <a:r>
              <a:rPr lang="es-CL" sz="2000" dirty="0">
                <a:latin typeface="Arial" pitchFamily="18"/>
              </a:rPr>
              <a:t> l sub-id val) (</a:t>
            </a:r>
            <a:r>
              <a:rPr lang="es-CL" sz="2000" dirty="0" err="1">
                <a:latin typeface="Arial" pitchFamily="18"/>
              </a:rPr>
              <a:t>subst</a:t>
            </a:r>
            <a:r>
              <a:rPr lang="es-CL" sz="2000" dirty="0">
                <a:latin typeface="Arial" pitchFamily="18"/>
              </a:rPr>
              <a:t> r sub-id val))]</a:t>
            </a:r>
            <a:br>
              <a:rPr lang="es-CL" sz="2000" dirty="0">
                <a:latin typeface="Arial" pitchFamily="18"/>
              </a:rPr>
            </a:br>
            <a:r>
              <a:rPr lang="es-CL" sz="2000" dirty="0">
                <a:latin typeface="Arial" pitchFamily="18"/>
              </a:rPr>
              <a:t>                 [sub (l r) (sub (</a:t>
            </a:r>
            <a:r>
              <a:rPr lang="es-CL" sz="2000" dirty="0" err="1">
                <a:latin typeface="Arial" pitchFamily="18"/>
              </a:rPr>
              <a:t>subst</a:t>
            </a:r>
            <a:r>
              <a:rPr lang="es-CL" sz="2000" dirty="0">
                <a:latin typeface="Arial" pitchFamily="18"/>
              </a:rPr>
              <a:t> l sub-id val) (</a:t>
            </a:r>
            <a:r>
              <a:rPr lang="es-CL" sz="2000" dirty="0" err="1">
                <a:latin typeface="Arial" pitchFamily="18"/>
              </a:rPr>
              <a:t>subst</a:t>
            </a:r>
            <a:r>
              <a:rPr lang="es-CL" sz="2000" dirty="0">
                <a:latin typeface="Arial" pitchFamily="18"/>
              </a:rPr>
              <a:t> r sub-id val))]</a:t>
            </a:r>
            <a:br>
              <a:rPr lang="es-CL" sz="2000" dirty="0">
                <a:latin typeface="Arial" pitchFamily="18"/>
              </a:rPr>
            </a:br>
            <a:r>
              <a:rPr lang="es-CL" sz="2000" dirty="0">
                <a:latin typeface="Arial" pitchFamily="18"/>
              </a:rPr>
              <a:t>                 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[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with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(id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value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body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)</a:t>
            </a:r>
            <a:br>
              <a:rPr lang="es-CL" sz="2000" dirty="0">
                <a:solidFill>
                  <a:srgbClr val="FF0000"/>
                </a:solidFill>
                <a:latin typeface="Arial" pitchFamily="18"/>
              </a:rPr>
            </a:b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(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if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(symbol=? id sub-id)       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;; Nuevo </a:t>
            </a:r>
            <a:r>
              <a:rPr lang="es-CL" sz="2000" dirty="0" err="1">
                <a:solidFill>
                  <a:srgbClr val="008000"/>
                </a:solidFill>
                <a:latin typeface="Arial" pitchFamily="18"/>
              </a:rPr>
              <a:t>with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 con el mismo nombre?</a:t>
            </a:r>
          </a:p>
          <a:p>
            <a:pPr marL="0" lvl="4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          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expr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    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;; Fuera de </a:t>
            </a:r>
            <a:r>
              <a:rPr lang="es-CL" sz="2000" dirty="0" err="1">
                <a:solidFill>
                  <a:srgbClr val="008000"/>
                </a:solidFill>
                <a:latin typeface="Arial" pitchFamily="18"/>
              </a:rPr>
              <a:t>scope</a:t>
            </a:r>
            <a:br>
              <a:rPr lang="es-CL" sz="2000" dirty="0">
                <a:solidFill>
                  <a:srgbClr val="008000"/>
                </a:solidFill>
                <a:latin typeface="Arial" pitchFamily="18"/>
              </a:rPr>
            </a:b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                           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(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with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id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value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(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subst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body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sub-id val)))]</a:t>
            </a:r>
          </a:p>
          <a:p>
            <a:pPr marL="0" lvl="2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[id (identificador)  </a:t>
            </a:r>
            <a:br>
              <a:rPr lang="es-CL" sz="2000" dirty="0">
                <a:solidFill>
                  <a:srgbClr val="FF0000"/>
                </a:solidFill>
                <a:latin typeface="Arial" pitchFamily="18"/>
              </a:rPr>
            </a:b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     (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if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(symbol=? identificador sub-id) </a:t>
            </a:r>
            <a:br>
              <a:rPr lang="es-CL" sz="2000" dirty="0">
                <a:solidFill>
                  <a:srgbClr val="FF0000"/>
                </a:solidFill>
                <a:latin typeface="Arial" pitchFamily="18"/>
              </a:rPr>
            </a:b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           val                </a:t>
            </a:r>
            <a:r>
              <a:rPr lang="es-CL" sz="2000" dirty="0">
                <a:solidFill>
                  <a:srgbClr val="008000"/>
                </a:solidFill>
                <a:latin typeface="Arial" pitchFamily="18"/>
              </a:rPr>
              <a:t>            ;; Aquí realmente sucede la substitución</a:t>
            </a:r>
            <a:br>
              <a:rPr lang="es-CL" sz="2000" dirty="0">
                <a:solidFill>
                  <a:srgbClr val="FF0000"/>
                </a:solidFill>
                <a:latin typeface="Arial" pitchFamily="18"/>
              </a:rPr>
            </a:b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                                 </a:t>
            </a:r>
            <a:r>
              <a:rPr lang="es-CL" sz="2000" dirty="0" err="1">
                <a:solidFill>
                  <a:srgbClr val="FF0000"/>
                </a:solidFill>
                <a:latin typeface="Arial" pitchFamily="18"/>
              </a:rPr>
              <a:t>expr</a:t>
            </a:r>
            <a:r>
              <a:rPr lang="es-CL" sz="2000" dirty="0">
                <a:solidFill>
                  <a:srgbClr val="FF0000"/>
                </a:solidFill>
                <a:latin typeface="Arial" pitchFamily="18"/>
              </a:rPr>
              <a:t>)]))</a:t>
            </a:r>
          </a:p>
          <a:p>
            <a:pPr marL="0" lvl="0" indent="0">
              <a:buSzPct val="45000"/>
              <a:buNone/>
            </a:pPr>
            <a:br>
              <a:rPr lang="es-CL" sz="2800" b="1" dirty="0"/>
            </a:br>
            <a:endParaRPr lang="es-CL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1A04-E93A-BA42-A456-20257EB7F6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8774" y="158749"/>
            <a:ext cx="8193789" cy="1247775"/>
          </a:xfrm>
        </p:spPr>
        <p:txBody>
          <a:bodyPr/>
          <a:lstStyle/>
          <a:p>
            <a:pPr lvl="0"/>
            <a:r>
              <a:rPr lang="es-CL" dirty="0"/>
              <a:t>    </a:t>
            </a:r>
            <a:r>
              <a:rPr lang="es-CL" sz="4000" dirty="0"/>
              <a:t>¿Cómo cambia el interprete?</a:t>
            </a:r>
            <a:br>
              <a:rPr lang="es-CL" sz="4000" dirty="0"/>
            </a:br>
            <a:r>
              <a:rPr lang="es-CL" sz="4000" dirty="0"/>
              <a:t>Solamente un extracto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0A06-A0C7-E44A-819C-8936C91E5F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072563" cy="5238750"/>
          </a:xfrm>
        </p:spPr>
        <p:txBody>
          <a:bodyPr/>
          <a:lstStyle/>
          <a:p>
            <a:pPr lvl="0"/>
            <a:endParaRPr lang="es-CL" sz="280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s-CL" sz="2800">
              <a:latin typeface="Arial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BE60E-C37A-4B43-A7AC-7B77795C45A3}"/>
              </a:ext>
            </a:extLst>
          </p:cNvPr>
          <p:cNvSpPr txBox="1"/>
          <p:nvPr/>
        </p:nvSpPr>
        <p:spPr>
          <a:xfrm>
            <a:off x="707768" y="1863395"/>
            <a:ext cx="7438681" cy="41598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;; </a:t>
            </a:r>
            <a:r>
              <a:rPr lang="es-CL" sz="24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400" b="0" i="0" u="none" strike="noStrike" kern="120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: AST →  </a:t>
            </a:r>
            <a:r>
              <a:rPr lang="es-CL" sz="2400" b="0" i="0" u="none" strike="noStrike" kern="120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Droid Sans Fallback" pitchFamily="2"/>
                <a:cs typeface="Lohit Hindi" pitchFamily="2"/>
              </a:rPr>
              <a:t>Number</a:t>
            </a:r>
            <a:endParaRPr lang="es-CL" sz="2400" b="0" i="0" u="none" strike="noStrike" kern="1200" dirty="0">
              <a:ln>
                <a:noFill/>
              </a:ln>
              <a:solidFill>
                <a:srgbClr val="008000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s-CL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(define 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expr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type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-case WAE 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expr</a:t>
            </a:r>
            <a:endParaRPr lang="es-CL" sz="26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[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(n) n]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[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add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(l r) (+ 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l) 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r))]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[sub (l r) (- 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l) (</a:t>
            </a:r>
            <a:r>
              <a:rPr lang="es-CL" sz="26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r))]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	[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(id 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value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			(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(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subst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id 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value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))]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		[id (v) (error ’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interp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“free </a:t>
            </a:r>
            <a:r>
              <a:rPr lang="es-CL" sz="26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identifier</a:t>
            </a:r>
            <a:r>
              <a:rPr lang="es-CL" sz="26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”)]))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6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077B-CDEC-7C4F-91CD-8281C8FBB4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56560" y="179696"/>
            <a:ext cx="4821134" cy="739775"/>
          </a:xfrm>
        </p:spPr>
        <p:txBody>
          <a:bodyPr/>
          <a:lstStyle/>
          <a:p>
            <a:pPr lvl="0"/>
            <a:r>
              <a:rPr lang="es-CL" dirty="0" err="1"/>
              <a:t>Copy</a:t>
            </a:r>
            <a:r>
              <a:rPr lang="es-CL" dirty="0"/>
              <a:t> &amp; Paste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BDD85-9116-624F-8B7A-59947ADD97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6255" y="1447841"/>
            <a:ext cx="9678389" cy="527208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En todo lenguaje puede ocurrir repeticiones de código</a:t>
            </a:r>
          </a:p>
          <a:p>
            <a:pPr marL="0" lvl="0" indent="0">
              <a:buSzPct val="45000"/>
              <a:buNone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Toda repetición código es mala ¿Por qué? </a:t>
            </a:r>
            <a:r>
              <a:rPr lang="es-CL" sz="2800" i="1" dirty="0"/>
              <a:t>Medite cuales son los beneficios de funciones, objetos, clases, </a:t>
            </a:r>
            <a:r>
              <a:rPr lang="es-CL" sz="2800" i="1" dirty="0" err="1"/>
              <a:t>etc</a:t>
            </a:r>
            <a:r>
              <a:rPr lang="es-CL" sz="2800" i="1" dirty="0"/>
              <a:t> </a:t>
            </a:r>
            <a:r>
              <a:rPr lang="es-CL" sz="1600" i="1" dirty="0"/>
              <a:t>[David </a:t>
            </a:r>
            <a:r>
              <a:rPr lang="es-CL" sz="1600" i="1" dirty="0" err="1"/>
              <a:t>Parnas</a:t>
            </a:r>
            <a:r>
              <a:rPr lang="es-CL" sz="1600" i="1" dirty="0"/>
              <a:t>, 1972]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lvl="0">
              <a:buSzPct val="45000"/>
              <a:buFont typeface="StarSymbol"/>
              <a:buChar char="●"/>
            </a:pPr>
            <a:r>
              <a:rPr lang="es-CL" sz="2800" dirty="0"/>
              <a:t>En nuestro lenguaje aritmético, la expresión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{+ 4 {+ {+ 5 5} {+ 5 5}}}</a:t>
            </a:r>
            <a:br>
              <a:rPr lang="es-CL" sz="2400" dirty="0">
                <a:latin typeface="Arial" pitchFamily="18"/>
              </a:rPr>
            </a:br>
            <a:br>
              <a:rPr lang="es-CL" sz="2400" dirty="0">
                <a:latin typeface="Arial" pitchFamily="18"/>
              </a:rPr>
            </a:br>
            <a:r>
              <a:rPr lang="es-CL" sz="2800" dirty="0"/>
              <a:t>puede ser </a:t>
            </a:r>
            <a:r>
              <a:rPr lang="es-CL" sz="2800" dirty="0" err="1"/>
              <a:t>refactorizada</a:t>
            </a:r>
            <a:r>
              <a:rPr lang="es-CL" sz="2800" dirty="0"/>
              <a:t> en: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r>
              <a:rPr lang="es-CL" sz="2400" dirty="0">
                <a:latin typeface="Arial" pitchFamily="18"/>
              </a:rPr>
              <a:t>{+ 4 {</a:t>
            </a:r>
            <a:r>
              <a:rPr lang="es-CL" sz="2400" dirty="0" err="1">
                <a:latin typeface="Arial" pitchFamily="18"/>
              </a:rPr>
              <a:t>with</a:t>
            </a:r>
            <a:r>
              <a:rPr lang="es-CL" sz="2400" dirty="0">
                <a:latin typeface="Arial" pitchFamily="18"/>
              </a:rPr>
              <a:t> {x {+ 5 5}} {+ x x}}}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9BC086F-0857-F348-BFC3-2BF24E1ECC4D}"/>
              </a:ext>
            </a:extLst>
          </p:cNvPr>
          <p:cNvSpPr/>
          <p:nvPr/>
        </p:nvSpPr>
        <p:spPr>
          <a:xfrm>
            <a:off x="5586413" y="5272088"/>
            <a:ext cx="4327957" cy="1557337"/>
          </a:xfrm>
          <a:prstGeom prst="wedgeRoundRectCallout">
            <a:avLst>
              <a:gd name="adj1" fmla="val -81395"/>
              <a:gd name="adj2" fmla="val -7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WITH</a:t>
            </a:r>
            <a:br>
              <a:rPr lang="es-ES_tradnl" dirty="0"/>
            </a:br>
            <a:r>
              <a:rPr lang="es-ES_tradnl" dirty="0"/>
              <a:t>Puede verlo como la creación de una variable (que no puede modificar su valor)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60FA-CC85-314D-ADAF-B8BCB86BC3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0912" y="213756"/>
            <a:ext cx="7699375" cy="831850"/>
          </a:xfrm>
        </p:spPr>
        <p:txBody>
          <a:bodyPr/>
          <a:lstStyle/>
          <a:p>
            <a:pPr lvl="0"/>
            <a:r>
              <a:rPr lang="es-CL" dirty="0"/>
              <a:t>Otro ejemplo más complejo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B298B-4841-C749-8088-B668D153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197" y="2180310"/>
            <a:ext cx="9052560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BD30-BAF9-9C49-9751-859DEB1ED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6377" y="236992"/>
            <a:ext cx="8066087" cy="625475"/>
          </a:xfrm>
        </p:spPr>
        <p:txBody>
          <a:bodyPr/>
          <a:lstStyle/>
          <a:p>
            <a:pPr lvl="0"/>
            <a:r>
              <a:rPr lang="es-CL" sz="4000" dirty="0"/>
              <a:t>Extendiendo el BNF de AE: WAE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2723-356E-2641-9820-DD0964BFF3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241301"/>
            <a:ext cx="9072563" cy="5299075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800" dirty="0"/>
              <a:t>&lt;WAE&gt; ::= &lt;</a:t>
            </a:r>
            <a:r>
              <a:rPr lang="es-CL" sz="2800" dirty="0" err="1"/>
              <a:t>num</a:t>
            </a:r>
            <a:r>
              <a:rPr lang="es-CL" sz="2800" dirty="0"/>
              <a:t>&gt;</a:t>
            </a:r>
            <a:br>
              <a:rPr lang="es-CL" sz="2800" dirty="0"/>
            </a:br>
            <a:r>
              <a:rPr lang="es-CL" sz="2800" dirty="0"/>
              <a:t>	           | {+ &lt;WAE&gt; &lt;WAE&gt;}</a:t>
            </a:r>
            <a:br>
              <a:rPr lang="es-CL" sz="2800" dirty="0"/>
            </a:br>
            <a:r>
              <a:rPr lang="es-CL" sz="2800" dirty="0"/>
              <a:t>                      | {-  &lt;WAE&gt; &lt;WAE&gt;}</a:t>
            </a:r>
            <a:br>
              <a:rPr lang="es-CL" sz="2800" dirty="0"/>
            </a:br>
            <a:r>
              <a:rPr lang="es-CL" sz="2800" dirty="0">
                <a:solidFill>
                  <a:srgbClr val="800000"/>
                </a:solidFill>
              </a:rPr>
              <a:t>	           | {</a:t>
            </a:r>
            <a:r>
              <a:rPr lang="es-CL" sz="2800" dirty="0" err="1">
                <a:solidFill>
                  <a:srgbClr val="800000"/>
                </a:solidFill>
              </a:rPr>
              <a:t>with</a:t>
            </a:r>
            <a:r>
              <a:rPr lang="es-CL" sz="2800" dirty="0">
                <a:solidFill>
                  <a:srgbClr val="800000"/>
                </a:solidFill>
              </a:rPr>
              <a:t> {&lt;id&gt; &lt;WAE&gt;} &lt;WAE&gt;}</a:t>
            </a:r>
            <a:br>
              <a:rPr lang="es-CL" sz="2800" dirty="0">
                <a:solidFill>
                  <a:srgbClr val="800000"/>
                </a:solidFill>
              </a:rPr>
            </a:br>
            <a:r>
              <a:rPr lang="es-CL" sz="2800" dirty="0">
                <a:solidFill>
                  <a:srgbClr val="800000"/>
                </a:solidFill>
              </a:rPr>
              <a:t>                      | &lt;id&gt;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0" indent="0">
              <a:buSzPct val="45000"/>
              <a:buNone/>
            </a:pPr>
            <a:r>
              <a:rPr lang="es-CL" sz="2800" dirty="0"/>
              <a:t>El BNF fue extendido con </a:t>
            </a:r>
            <a:r>
              <a:rPr lang="es-CL" sz="2800" b="1" dirty="0"/>
              <a:t>{</a:t>
            </a:r>
            <a:r>
              <a:rPr lang="es-CL" sz="2800" b="1" dirty="0" err="1"/>
              <a:t>with</a:t>
            </a:r>
            <a:r>
              <a:rPr lang="es-CL" sz="2800" b="1" dirty="0"/>
              <a:t> …}</a:t>
            </a:r>
            <a:r>
              <a:rPr lang="es-CL" sz="2800" dirty="0"/>
              <a:t> y </a:t>
            </a:r>
            <a:r>
              <a:rPr lang="es-CL" sz="2800" b="1" dirty="0"/>
              <a:t>&lt;id&gt;</a:t>
            </a:r>
            <a:r>
              <a:rPr lang="es-CL" sz="2800" dirty="0"/>
              <a:t>. Por ejemplo, ahora podemos expresar lo siguiente:</a:t>
            </a:r>
          </a:p>
          <a:p>
            <a:pPr marL="0" lvl="0" indent="0">
              <a:buSzPct val="45000"/>
              <a:buNone/>
            </a:pPr>
            <a:br>
              <a:rPr lang="es-CL" sz="2800" dirty="0"/>
            </a:br>
            <a:r>
              <a:rPr lang="es-CL" sz="2800" dirty="0"/>
              <a:t>{</a:t>
            </a:r>
            <a:r>
              <a:rPr lang="es-CL" sz="2800" dirty="0" err="1"/>
              <a:t>with</a:t>
            </a:r>
            <a:r>
              <a:rPr lang="es-CL" sz="2800" dirty="0"/>
              <a:t> {x 3} x}</a:t>
            </a:r>
          </a:p>
          <a:p>
            <a:pPr lvl="0">
              <a:buSzPct val="45000"/>
              <a:buFont typeface="StarSymbol"/>
              <a:buChar char="●"/>
            </a:pPr>
            <a:endParaRPr lang="es-CL" sz="2800" dirty="0"/>
          </a:p>
          <a:p>
            <a:pPr marL="0" lvl="0" indent="0" algn="ctr">
              <a:buNone/>
            </a:pPr>
            <a:r>
              <a:rPr lang="es-CL" sz="2800" i="1" dirty="0"/>
              <a:t>Nota: WAE significa </a:t>
            </a:r>
            <a:r>
              <a:rPr lang="es-CL" sz="2800" b="1" i="1" dirty="0" err="1"/>
              <a:t>With</a:t>
            </a:r>
            <a:r>
              <a:rPr lang="es-CL" sz="2800" i="1" dirty="0"/>
              <a:t> </a:t>
            </a:r>
            <a:r>
              <a:rPr lang="es-CL" sz="2800" i="1" dirty="0" err="1"/>
              <a:t>Aritmetic</a:t>
            </a:r>
            <a:r>
              <a:rPr lang="es-CL" sz="2800" i="1" dirty="0"/>
              <a:t> </a:t>
            </a:r>
            <a:r>
              <a:rPr lang="es-CL" sz="2800" i="1" dirty="0" err="1"/>
              <a:t>Expression</a:t>
            </a:r>
            <a:endParaRPr lang="es-CL" sz="2800" i="1" dirty="0"/>
          </a:p>
          <a:p>
            <a:pPr lvl="0"/>
            <a:endParaRPr lang="es-C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EBC-831F-B544-97B4-D9F0715E03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92075"/>
            <a:ext cx="9070975" cy="625475"/>
          </a:xfrm>
        </p:spPr>
        <p:txBody>
          <a:bodyPr/>
          <a:lstStyle/>
          <a:p>
            <a:pPr lvl="0"/>
            <a:r>
              <a:rPr lang="es-CL"/>
              <a:t>AST en racket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55578-B24D-8D4B-B705-ACC8BF920342}"/>
              </a:ext>
            </a:extLst>
          </p:cNvPr>
          <p:cNvSpPr txBox="1"/>
          <p:nvPr/>
        </p:nvSpPr>
        <p:spPr>
          <a:xfrm>
            <a:off x="640080" y="1188719"/>
            <a:ext cx="8686800" cy="443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5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(define-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type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WAE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[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(n 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number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[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add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left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WAE?) (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right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WAE?)]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[sub (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left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WAE?) (</a:t>
            </a:r>
            <a:r>
              <a:rPr lang="es-CL" sz="25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right</a:t>
            </a: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WAE?)]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	[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name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 symbol?)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value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 WAE?)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body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 WAE?)]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	[id (</a:t>
            </a:r>
            <a:r>
              <a:rPr lang="es-CL" sz="2500" b="0" i="0" u="none" strike="noStrike" kern="1200" dirty="0" err="1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name</a:t>
            </a:r>
            <a:r>
              <a:rPr lang="es-CL" sz="2500" b="0" i="0" u="none" strike="noStrike" kern="120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Droid Sans Fallback" pitchFamily="2"/>
                <a:cs typeface="Lohit Hindi" pitchFamily="2"/>
              </a:rPr>
              <a:t> symbol?)])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4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Ejemplo: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</a:t>
            </a:r>
            <a:r>
              <a:rPr lang="es-CL" sz="24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3} {+ 1 x} } → (</a:t>
            </a:r>
            <a:r>
              <a:rPr lang="es-CL" sz="24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'x (</a:t>
            </a:r>
            <a:r>
              <a:rPr lang="es-CL" sz="24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3)  (</a:t>
            </a:r>
            <a:r>
              <a:rPr lang="es-CL" sz="24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add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(</a:t>
            </a:r>
            <a:r>
              <a:rPr lang="es-CL" sz="2400" b="0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num</a:t>
            </a:r>
            <a:r>
              <a:rPr lang="es-CL" sz="2400" b="0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1) (id 'x)))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4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2ABF6-D179-AF42-BFF0-DCF43C612904}"/>
              </a:ext>
            </a:extLst>
          </p:cNvPr>
          <p:cNvSpPr txBox="1"/>
          <p:nvPr/>
        </p:nvSpPr>
        <p:spPr>
          <a:xfrm>
            <a:off x="108514" y="5509795"/>
            <a:ext cx="9771756" cy="14177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3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Ejercicio:</a:t>
            </a:r>
            <a:br>
              <a:rPr lang="es-CL" sz="3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3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Defina el </a:t>
            </a:r>
            <a:r>
              <a:rPr lang="es-CL" sz="3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parser</a:t>
            </a:r>
            <a:r>
              <a:rPr lang="es-CL" sz="3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que transforma la sintaxis concreta en el AST que soporta “</a:t>
            </a:r>
            <a:r>
              <a:rPr lang="es-CL" sz="30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30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F06E-BA5B-E14B-A3B1-79461653AC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824" y="128298"/>
            <a:ext cx="9070975" cy="625475"/>
          </a:xfrm>
        </p:spPr>
        <p:txBody>
          <a:bodyPr/>
          <a:lstStyle/>
          <a:p>
            <a:pPr lvl="0"/>
            <a:r>
              <a:rPr lang="es-CL" dirty="0"/>
              <a:t>Substitución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66B91-2DE7-AD48-A6BF-273EA6D237D1}"/>
              </a:ext>
            </a:extLst>
          </p:cNvPr>
          <p:cNvSpPr txBox="1"/>
          <p:nvPr/>
        </p:nvSpPr>
        <p:spPr>
          <a:xfrm>
            <a:off x="640080" y="1188719"/>
            <a:ext cx="8686800" cy="402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5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33638-C677-D040-B3BE-ED7DB6F53D01}"/>
              </a:ext>
            </a:extLst>
          </p:cNvPr>
          <p:cNvSpPr txBox="1"/>
          <p:nvPr/>
        </p:nvSpPr>
        <p:spPr>
          <a:xfrm>
            <a:off x="2614320" y="881280"/>
            <a:ext cx="4700880" cy="105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Si tenemos la siguiente formula </a:t>
            </a:r>
            <a:b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5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 (x, y) = x^3 + y^3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C3A8D-D268-AE40-8469-94B179556183}"/>
              </a:ext>
            </a:extLst>
          </p:cNvPr>
          <p:cNvSpPr txBox="1"/>
          <p:nvPr/>
        </p:nvSpPr>
        <p:spPr>
          <a:xfrm>
            <a:off x="2103120" y="1798560"/>
            <a:ext cx="6208199" cy="797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 (12, 1) = 12^3 + 1^3 = 1728 + 1 = 1729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5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 (10, 9) = 10^3 + 9^3 = 1000 + 729 = 1729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531E5-0F83-6D48-951A-DB089D6A25DB}"/>
              </a:ext>
            </a:extLst>
          </p:cNvPr>
          <p:cNvSpPr txBox="1"/>
          <p:nvPr/>
        </p:nvSpPr>
        <p:spPr>
          <a:xfrm>
            <a:off x="146165" y="2859076"/>
            <a:ext cx="10072414" cy="41312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Ahora veamos como funciona con la nueva instrucción agregada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</a:t>
            </a:r>
            <a:r>
              <a:rPr lang="es-CL" sz="2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“{</a:t>
            </a:r>
            <a:r>
              <a:rPr lang="es-CL" sz="2800" b="1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8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{id val} </a:t>
            </a:r>
            <a:r>
              <a:rPr lang="es-CL" sz="2800" b="1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</a:t>
            </a:r>
            <a:r>
              <a:rPr lang="es-CL" sz="28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}”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24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b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Definición 1. Substituir </a:t>
            </a:r>
            <a:r>
              <a:rPr lang="es-CL" sz="24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id 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en</a:t>
            </a:r>
            <a:r>
              <a:rPr lang="es-CL" sz="24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400" b="1" i="1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exp</a:t>
            </a:r>
            <a:r>
              <a:rPr lang="es-CL" sz="24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con</a:t>
            </a:r>
            <a:r>
              <a:rPr lang="es-CL" sz="24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val.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400" b="1" i="1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x x}} → 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}}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</a:pPr>
            <a:endParaRPr lang="es-CL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{+ 10 3}} → 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{+ 10 3}}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s-CL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br>
              <a:rPr lang="es-CL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</a:br>
            <a:r>
              <a:rPr lang="es-CL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+mj-lt"/>
              <a:buAutoNum type="arabicPeriod"/>
              <a:tabLst/>
            </a:pP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x 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3} 10}}} → 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{x 5} {+ 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</a:t>
            </a:r>
            <a:r>
              <a:rPr lang="es-CL" sz="24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with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{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</a:t>
            </a:r>
            <a:r>
              <a:rPr lang="es-CL" sz="24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3} 10}}} </a:t>
            </a:r>
            <a:r>
              <a:rPr lang="es-CL" sz="24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???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CL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B8D6-0BF0-7C49-8DBE-8A13EF1802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055" y="128525"/>
            <a:ext cx="9072562" cy="522288"/>
          </a:xfrm>
        </p:spPr>
        <p:txBody>
          <a:bodyPr/>
          <a:lstStyle/>
          <a:p>
            <a:pPr lvl="0"/>
            <a:r>
              <a:rPr lang="es-CL" sz="4000" dirty="0"/>
              <a:t>Definiciones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DB1DB-09ED-C640-A132-A8A3E44A74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8754" y="1407226"/>
            <a:ext cx="9676863" cy="51212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s-CL" sz="2400" b="1" dirty="0" err="1"/>
              <a:t>Binding</a:t>
            </a:r>
            <a:r>
              <a:rPr lang="es-CL" sz="2400" b="1" dirty="0"/>
              <a:t> </a:t>
            </a:r>
            <a:r>
              <a:rPr lang="es-CL" sz="2400" b="1" dirty="0" err="1"/>
              <a:t>Instance</a:t>
            </a:r>
            <a:r>
              <a:rPr lang="es-CL" sz="2400" b="1" dirty="0"/>
              <a:t> (inicializador de un identificador)</a:t>
            </a:r>
            <a:r>
              <a:rPr lang="es-CL" sz="2400" dirty="0"/>
              <a:t>. Es la declaración de un identificador con un valor. Ejemplo, {</a:t>
            </a:r>
            <a:r>
              <a:rPr lang="es-CL" sz="2400" dirty="0" err="1"/>
              <a:t>with</a:t>
            </a:r>
            <a:r>
              <a:rPr lang="es-CL" sz="2400" dirty="0"/>
              <a:t> </a:t>
            </a:r>
            <a:r>
              <a:rPr lang="es-CL" sz="2400" b="1" dirty="0">
                <a:solidFill>
                  <a:srgbClr val="FF0000"/>
                </a:solidFill>
              </a:rPr>
              <a:t>{x 1}</a:t>
            </a:r>
            <a:r>
              <a:rPr lang="es-CL" sz="2400" dirty="0"/>
              <a:t> x}</a:t>
            </a:r>
          </a:p>
          <a:p>
            <a:pPr marL="0" lvl="0" indent="0">
              <a:buSzPct val="45000"/>
              <a:buNone/>
            </a:pPr>
            <a:endParaRPr lang="es-CL" sz="2400" i="1" dirty="0"/>
          </a:p>
          <a:p>
            <a:pPr lvl="0">
              <a:buSzPct val="45000"/>
              <a:buFont typeface="StarSymbol"/>
              <a:buChar char="●"/>
            </a:pPr>
            <a:r>
              <a:rPr lang="es-CL" sz="2400" b="1" dirty="0" err="1"/>
              <a:t>Scope</a:t>
            </a:r>
            <a:r>
              <a:rPr lang="es-CL" sz="2400" b="1" dirty="0"/>
              <a:t> (alcance)</a:t>
            </a:r>
            <a:r>
              <a:rPr lang="es-CL" sz="2400" dirty="0"/>
              <a:t>. Es el alcance de la declaración de un identificador en una región de texto. Ejemplo, {</a:t>
            </a:r>
            <a:r>
              <a:rPr lang="es-CL" sz="2400" dirty="0" err="1"/>
              <a:t>with</a:t>
            </a:r>
            <a:r>
              <a:rPr lang="es-CL" sz="2400" dirty="0"/>
              <a:t> {x 1} </a:t>
            </a:r>
            <a:r>
              <a:rPr lang="es-CL" sz="2400" b="1" dirty="0">
                <a:solidFill>
                  <a:srgbClr val="FF0000"/>
                </a:solidFill>
              </a:rPr>
              <a:t>{</a:t>
            </a:r>
            <a:r>
              <a:rPr lang="es-CL" sz="2400" b="1" dirty="0" err="1">
                <a:solidFill>
                  <a:srgbClr val="FF0000"/>
                </a:solidFill>
              </a:rPr>
              <a:t>big-expression</a:t>
            </a:r>
            <a:r>
              <a:rPr lang="es-CL" sz="2400" b="1" dirty="0">
                <a:solidFill>
                  <a:srgbClr val="FF0000"/>
                </a:solidFill>
              </a:rPr>
              <a:t> </a:t>
            </a:r>
            <a:r>
              <a:rPr lang="es-CL" sz="2400" b="1" dirty="0" err="1">
                <a:solidFill>
                  <a:srgbClr val="FF0000"/>
                </a:solidFill>
              </a:rPr>
              <a:t>with</a:t>
            </a:r>
            <a:r>
              <a:rPr lang="es-CL" sz="2400" b="1" dirty="0">
                <a:solidFill>
                  <a:srgbClr val="FF0000"/>
                </a:solidFill>
              </a:rPr>
              <a:t> x}</a:t>
            </a:r>
            <a:r>
              <a:rPr lang="es-CL" sz="2400" dirty="0"/>
              <a:t>}</a:t>
            </a:r>
          </a:p>
          <a:p>
            <a:pPr marL="0" lvl="0" indent="0">
              <a:buSzPct val="45000"/>
              <a:buNone/>
            </a:pPr>
            <a:endParaRPr lang="es-CL" sz="2400" dirty="0"/>
          </a:p>
          <a:p>
            <a:pPr lvl="0">
              <a:buSzPct val="45000"/>
              <a:buFont typeface="StarSymbol"/>
              <a:buChar char="●"/>
            </a:pPr>
            <a:r>
              <a:rPr lang="es-CL" sz="2400" b="1" dirty="0" err="1"/>
              <a:t>Bound</a:t>
            </a:r>
            <a:r>
              <a:rPr lang="es-CL" sz="2400" b="1" dirty="0"/>
              <a:t> </a:t>
            </a:r>
            <a:r>
              <a:rPr lang="es-CL" sz="2400" b="1" dirty="0" err="1"/>
              <a:t>Instance</a:t>
            </a:r>
            <a:r>
              <a:rPr lang="es-CL" sz="2400" b="1" dirty="0"/>
              <a:t> (identificador enlazado)</a:t>
            </a:r>
            <a:r>
              <a:rPr lang="es-CL" sz="2400" dirty="0"/>
              <a:t>. Un identificador que tiene asociado un valor debido al </a:t>
            </a:r>
            <a:r>
              <a:rPr lang="es-CL" sz="2400" dirty="0" err="1"/>
              <a:t>scope</a:t>
            </a:r>
            <a:r>
              <a:rPr lang="es-CL" sz="2400" dirty="0"/>
              <a:t> de la variable </a:t>
            </a:r>
            <a:r>
              <a:rPr lang="es-CL" sz="2400" i="1" dirty="0"/>
              <a:t>x</a:t>
            </a:r>
            <a:r>
              <a:rPr lang="es-CL" sz="2400" dirty="0"/>
              <a:t>. Ejemplo, {</a:t>
            </a:r>
            <a:r>
              <a:rPr lang="es-CL" sz="2400" dirty="0" err="1"/>
              <a:t>with</a:t>
            </a:r>
            <a:r>
              <a:rPr lang="es-CL" sz="2400" dirty="0"/>
              <a:t> {x 1} {+ </a:t>
            </a:r>
            <a:r>
              <a:rPr lang="es-CL" sz="2400" b="1" dirty="0">
                <a:solidFill>
                  <a:srgbClr val="FF0000"/>
                </a:solidFill>
              </a:rPr>
              <a:t>x</a:t>
            </a:r>
            <a:r>
              <a:rPr lang="es-CL" sz="2400" dirty="0"/>
              <a:t> 1}}</a:t>
            </a:r>
          </a:p>
          <a:p>
            <a:pPr marL="0" lvl="0" indent="0">
              <a:buSzPct val="45000"/>
              <a:buNone/>
            </a:pPr>
            <a:endParaRPr lang="es-CL" sz="2400" dirty="0"/>
          </a:p>
          <a:p>
            <a:pPr lvl="0">
              <a:buSzPct val="45000"/>
              <a:buFont typeface="StarSymbol"/>
              <a:buChar char="●"/>
            </a:pPr>
            <a:r>
              <a:rPr lang="es-CL" sz="2400" b="1" dirty="0"/>
              <a:t>Free </a:t>
            </a:r>
            <a:r>
              <a:rPr lang="es-CL" sz="2400" b="1" dirty="0" err="1"/>
              <a:t>Instance</a:t>
            </a:r>
            <a:r>
              <a:rPr lang="es-CL" sz="2400" b="1" dirty="0"/>
              <a:t> (variable no inicializada/sin valor)</a:t>
            </a:r>
            <a:r>
              <a:rPr lang="es-CL" sz="2400" dirty="0"/>
              <a:t>. Es un identificador que no tiene asociado un valor asociada.  Ejemplo, {</a:t>
            </a:r>
            <a:r>
              <a:rPr lang="es-CL" sz="2400" dirty="0" err="1"/>
              <a:t>with</a:t>
            </a:r>
            <a:r>
              <a:rPr lang="es-CL" sz="2400" dirty="0"/>
              <a:t> {x 1} </a:t>
            </a:r>
            <a:r>
              <a:rPr lang="es-CL" sz="2400" b="1" dirty="0">
                <a:solidFill>
                  <a:srgbClr val="FF0000"/>
                </a:solidFill>
              </a:rPr>
              <a:t>y</a:t>
            </a:r>
            <a:r>
              <a:rPr lang="es-CL" sz="2400" dirty="0"/>
              <a:t>}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978-9F3C-0344-84CA-8D608EC242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-9525"/>
            <a:ext cx="9070975" cy="649288"/>
          </a:xfrm>
        </p:spPr>
        <p:txBody>
          <a:bodyPr/>
          <a:lstStyle/>
          <a:p>
            <a:pPr lvl="0"/>
            <a:r>
              <a:rPr lang="es-CL" sz="3000"/>
              <a:t>Otra definición de Substitución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3505E-CD58-C040-81AF-D64F2ECBC9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2756" y="1279525"/>
            <a:ext cx="9070975" cy="573879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b="1" dirty="0">
                <a:solidFill>
                  <a:schemeClr val="tx2"/>
                </a:solidFill>
              </a:rPr>
              <a:t>Definición 2. </a:t>
            </a:r>
            <a:r>
              <a:rPr lang="es-CL" sz="2400" dirty="0"/>
              <a:t>Substituir </a:t>
            </a:r>
            <a:r>
              <a:rPr lang="es-CL" sz="2400" b="1" i="1" dirty="0"/>
              <a:t>id </a:t>
            </a:r>
            <a:r>
              <a:rPr lang="es-CL" sz="2400" dirty="0"/>
              <a:t>en</a:t>
            </a:r>
            <a:r>
              <a:rPr lang="es-CL" sz="2400" b="1" i="1" dirty="0"/>
              <a:t> </a:t>
            </a:r>
            <a:r>
              <a:rPr lang="es-CL" sz="2400" b="1" i="1" dirty="0" err="1"/>
              <a:t>exp</a:t>
            </a:r>
            <a:r>
              <a:rPr lang="es-CL" sz="2400" b="1" i="1" dirty="0"/>
              <a:t> </a:t>
            </a:r>
            <a:r>
              <a:rPr lang="es-CL" sz="2400" dirty="0"/>
              <a:t>con</a:t>
            </a:r>
            <a:r>
              <a:rPr lang="es-CL" sz="2400" b="1" i="1" dirty="0"/>
              <a:t> val, </a:t>
            </a:r>
            <a:r>
              <a:rPr lang="es-CL" sz="2400" i="1" dirty="0"/>
              <a:t>mientras</a:t>
            </a:r>
            <a:r>
              <a:rPr lang="es-CL" sz="2400" dirty="0"/>
              <a:t> </a:t>
            </a:r>
            <a:r>
              <a:rPr lang="es-CL" sz="2400" i="1" dirty="0"/>
              <a:t>no</a:t>
            </a:r>
            <a:r>
              <a:rPr lang="es-CL" sz="2400" dirty="0"/>
              <a:t> sean nuevos </a:t>
            </a:r>
            <a:r>
              <a:rPr lang="es-CL" sz="2400" i="1" dirty="0" err="1"/>
              <a:t>binding</a:t>
            </a:r>
            <a:r>
              <a:rPr lang="es-CL" sz="2400" i="1" dirty="0"/>
              <a:t> </a:t>
            </a:r>
            <a:r>
              <a:rPr lang="es-CL" sz="2400" i="1" dirty="0" err="1"/>
              <a:t>instances</a:t>
            </a:r>
            <a:r>
              <a:rPr lang="es-CL" sz="2400" dirty="0"/>
              <a:t> y no este dentro de nuevos </a:t>
            </a:r>
            <a:r>
              <a:rPr lang="es-CL" sz="2400" i="1" dirty="0" err="1"/>
              <a:t>scope</a:t>
            </a:r>
            <a:r>
              <a:rPr lang="es-CL" sz="2400" dirty="0"/>
              <a:t> de variables</a:t>
            </a:r>
          </a:p>
          <a:p>
            <a:pPr lvl="0">
              <a:buSzPct val="45000"/>
              <a:buFont typeface="StarSymbol"/>
              <a:buChar char="●"/>
            </a:pPr>
            <a:endParaRPr lang="es-CL" sz="2400" dirty="0"/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x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3} x}}} → </a:t>
            </a:r>
            <a:br>
              <a:rPr lang="es-CL" dirty="0">
                <a:latin typeface="Arial" pitchFamily="18"/>
              </a:rPr>
            </a:br>
            <a:r>
              <a:rPr lang="es-CL" dirty="0">
                <a:latin typeface="Arial" pitchFamily="18"/>
              </a:rPr>
              <a:t>           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</a:t>
            </a:r>
            <a:r>
              <a:rPr lang="es-CL" b="1" dirty="0">
                <a:latin typeface="Arial" pitchFamily="18"/>
              </a:rPr>
              <a:t>5</a:t>
            </a: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3} x}}}</a:t>
            </a:r>
            <a:br>
              <a:rPr lang="es-CL" dirty="0">
                <a:latin typeface="Arial" pitchFamily="18"/>
              </a:rPr>
            </a:br>
            <a:br>
              <a:rPr lang="es-CL" dirty="0">
                <a:latin typeface="Arial" pitchFamily="18"/>
              </a:rPr>
            </a:br>
            <a:r>
              <a:rPr lang="es-CL" sz="2400" dirty="0"/>
              <a:t>Pero si tenemos lo siguiente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x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{y 3} x}}} →</a:t>
            </a:r>
            <a:br>
              <a:rPr lang="es-CL" dirty="0">
                <a:latin typeface="Arial" pitchFamily="18"/>
              </a:rPr>
            </a:b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</a:t>
            </a:r>
            <a:r>
              <a:rPr lang="es-CL" b="1" dirty="0">
                <a:latin typeface="Arial" pitchFamily="18"/>
              </a:rPr>
              <a:t>5</a:t>
            </a: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{y 3} x}}}   </a:t>
            </a:r>
            <a:r>
              <a:rPr lang="es-CL" b="1" dirty="0">
                <a:latin typeface="Arial" pitchFamily="18"/>
              </a:rPr>
              <a:t>????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904F-8BB9-2C40-B8D4-DFFB3C3221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-9525"/>
            <a:ext cx="9070975" cy="649288"/>
          </a:xfrm>
        </p:spPr>
        <p:txBody>
          <a:bodyPr/>
          <a:lstStyle/>
          <a:p>
            <a:pPr lvl="0"/>
            <a:r>
              <a:rPr lang="es-CL" sz="3000"/>
              <a:t>Otra definición de Substitución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EE6A-13E4-4F44-9AD8-E5D464F6FB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009" y="1327026"/>
            <a:ext cx="9070975" cy="5395913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s-CL" sz="2400" dirty="0">
                <a:solidFill>
                  <a:srgbClr val="FF0000"/>
                </a:solidFill>
              </a:rPr>
              <a:t>Definición 2. Substituir </a:t>
            </a:r>
            <a:r>
              <a:rPr lang="es-CL" sz="2400" b="1" i="1" dirty="0">
                <a:solidFill>
                  <a:srgbClr val="FF0000"/>
                </a:solidFill>
              </a:rPr>
              <a:t>id </a:t>
            </a:r>
            <a:r>
              <a:rPr lang="es-CL" sz="2400" dirty="0">
                <a:solidFill>
                  <a:srgbClr val="FF0000"/>
                </a:solidFill>
              </a:rPr>
              <a:t>en</a:t>
            </a:r>
            <a:r>
              <a:rPr lang="es-CL" sz="2400" b="1" i="1" dirty="0">
                <a:solidFill>
                  <a:srgbClr val="FF0000"/>
                </a:solidFill>
              </a:rPr>
              <a:t> </a:t>
            </a:r>
            <a:r>
              <a:rPr lang="es-CL" sz="2400" b="1" i="1" dirty="0" err="1">
                <a:solidFill>
                  <a:srgbClr val="FF0000"/>
                </a:solidFill>
              </a:rPr>
              <a:t>exp</a:t>
            </a:r>
            <a:r>
              <a:rPr lang="es-CL" sz="2400" b="1" i="1" dirty="0">
                <a:solidFill>
                  <a:srgbClr val="FF0000"/>
                </a:solidFill>
              </a:rPr>
              <a:t> </a:t>
            </a:r>
            <a:r>
              <a:rPr lang="es-CL" sz="2400" dirty="0">
                <a:solidFill>
                  <a:srgbClr val="FF0000"/>
                </a:solidFill>
              </a:rPr>
              <a:t>con</a:t>
            </a:r>
            <a:r>
              <a:rPr lang="es-CL" sz="2400" b="1" i="1" dirty="0">
                <a:solidFill>
                  <a:srgbClr val="FF0000"/>
                </a:solidFill>
              </a:rPr>
              <a:t> val, </a:t>
            </a:r>
            <a:r>
              <a:rPr lang="es-CL" sz="2400" i="1" dirty="0">
                <a:solidFill>
                  <a:srgbClr val="FF0000"/>
                </a:solidFill>
              </a:rPr>
              <a:t>mientras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i="1" dirty="0">
                <a:solidFill>
                  <a:srgbClr val="FF0000"/>
                </a:solidFill>
              </a:rPr>
              <a:t>no</a:t>
            </a:r>
            <a:r>
              <a:rPr lang="es-CL" sz="2400" dirty="0">
                <a:solidFill>
                  <a:srgbClr val="FF0000"/>
                </a:solidFill>
              </a:rPr>
              <a:t> sean nuevos </a:t>
            </a:r>
            <a:r>
              <a:rPr lang="es-CL" sz="2400" dirty="0" err="1">
                <a:solidFill>
                  <a:srgbClr val="FF0000"/>
                </a:solidFill>
              </a:rPr>
              <a:t>binding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 err="1">
                <a:solidFill>
                  <a:srgbClr val="FF0000"/>
                </a:solidFill>
              </a:rPr>
              <a:t>instances</a:t>
            </a:r>
            <a:r>
              <a:rPr lang="es-CL" sz="2400" dirty="0">
                <a:solidFill>
                  <a:srgbClr val="FF0000"/>
                </a:solidFill>
              </a:rPr>
              <a:t> y no este dentro de  nuevos </a:t>
            </a:r>
            <a:r>
              <a:rPr lang="es-CL" sz="2400" dirty="0" err="1">
                <a:solidFill>
                  <a:srgbClr val="FF0000"/>
                </a:solidFill>
              </a:rPr>
              <a:t>scope</a:t>
            </a:r>
            <a:r>
              <a:rPr lang="es-CL" sz="2400" dirty="0">
                <a:solidFill>
                  <a:srgbClr val="FF0000"/>
                </a:solidFill>
              </a:rPr>
              <a:t> de variables.</a:t>
            </a:r>
          </a:p>
          <a:p>
            <a:pPr marL="0" lvl="0" indent="0">
              <a:buSzPct val="45000"/>
              <a:buNone/>
            </a:pPr>
            <a:endParaRPr lang="es-CL" sz="2400" dirty="0"/>
          </a:p>
          <a:p>
            <a:pPr marL="0" indent="0">
              <a:buSzPct val="45000"/>
              <a:buNone/>
            </a:pPr>
            <a:r>
              <a:rPr lang="es-CL" sz="2400" b="1" dirty="0"/>
              <a:t>Definición Final. Substituir </a:t>
            </a:r>
            <a:r>
              <a:rPr lang="es-CL" sz="2400" b="1" i="1" dirty="0"/>
              <a:t>id </a:t>
            </a:r>
            <a:r>
              <a:rPr lang="es-CL" sz="2400" b="1" dirty="0"/>
              <a:t>en</a:t>
            </a:r>
            <a:r>
              <a:rPr lang="es-CL" sz="2400" b="1" i="1" dirty="0"/>
              <a:t> </a:t>
            </a:r>
            <a:r>
              <a:rPr lang="es-CL" sz="2400" b="1" i="1" dirty="0" err="1"/>
              <a:t>exp</a:t>
            </a:r>
            <a:r>
              <a:rPr lang="es-CL" sz="2400" b="1" i="1" dirty="0"/>
              <a:t> </a:t>
            </a:r>
            <a:r>
              <a:rPr lang="es-CL" sz="2400" b="1" dirty="0"/>
              <a:t>con</a:t>
            </a:r>
            <a:r>
              <a:rPr lang="es-CL" sz="2400" b="1" i="1" dirty="0"/>
              <a:t> val, </a:t>
            </a:r>
            <a:r>
              <a:rPr lang="es-CL" sz="2400" b="1" dirty="0"/>
              <a:t>reemplazando todas las </a:t>
            </a:r>
            <a:r>
              <a:rPr lang="es-CL" sz="2400" b="1" i="1" dirty="0"/>
              <a:t>free </a:t>
            </a:r>
            <a:r>
              <a:rPr lang="es-CL" sz="2400" b="1" i="1" dirty="0" err="1"/>
              <a:t>instances</a:t>
            </a:r>
            <a:r>
              <a:rPr lang="es-CL" sz="2400" b="1" dirty="0"/>
              <a:t> de </a:t>
            </a:r>
            <a:r>
              <a:rPr lang="es-CL" sz="2400" b="1" i="1" dirty="0"/>
              <a:t>id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br>
              <a:rPr lang="es-CL" dirty="0">
                <a:latin typeface="Arial" pitchFamily="18"/>
              </a:rPr>
            </a:br>
            <a:r>
              <a:rPr lang="es-CL" dirty="0">
                <a:latin typeface="Arial" pitchFamily="18"/>
              </a:rPr>
              <a:t>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x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{y 3} x}}} →</a:t>
            </a:r>
            <a:br>
              <a:rPr lang="es-CL" dirty="0">
                <a:latin typeface="Arial" pitchFamily="18"/>
              </a:rPr>
            </a:br>
            <a:r>
              <a:rPr lang="es-CL" dirty="0">
                <a:latin typeface="Arial" pitchFamily="18"/>
              </a:rPr>
              <a:t>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{x 5} {+ </a:t>
            </a:r>
            <a:r>
              <a:rPr lang="es-CL" b="1" dirty="0">
                <a:latin typeface="Arial" pitchFamily="18"/>
              </a:rPr>
              <a:t>5</a:t>
            </a:r>
            <a:r>
              <a:rPr lang="es-CL" dirty="0">
                <a:latin typeface="Arial" pitchFamily="18"/>
              </a:rPr>
              <a:t> {</a:t>
            </a:r>
            <a:r>
              <a:rPr lang="es-CL" dirty="0" err="1">
                <a:latin typeface="Arial" pitchFamily="18"/>
              </a:rPr>
              <a:t>with</a:t>
            </a:r>
            <a:r>
              <a:rPr lang="es-CL" dirty="0">
                <a:latin typeface="Arial" pitchFamily="18"/>
              </a:rPr>
              <a:t> {y 3} </a:t>
            </a:r>
            <a:r>
              <a:rPr lang="es-CL" b="1" dirty="0">
                <a:latin typeface="Arial" pitchFamily="18"/>
              </a:rPr>
              <a:t>5</a:t>
            </a:r>
            <a:r>
              <a:rPr lang="es-CL" dirty="0">
                <a:latin typeface="Arial" pitchFamily="18"/>
              </a:rPr>
              <a:t>}}}</a:t>
            </a:r>
          </a:p>
          <a:p>
            <a:pPr lvl="0">
              <a:buSzPct val="45000"/>
              <a:buFont typeface="StarSymbol"/>
              <a:buChar char="●"/>
            </a:pPr>
            <a:endParaRPr lang="es-C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4895</TotalTime>
  <Words>1320</Words>
  <Application>Microsoft Macintosh PowerPoint</Application>
  <PresentationFormat>Custom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StarSymbol</vt:lpstr>
      <vt:lpstr>Times New Roman</vt:lpstr>
      <vt:lpstr>ucn-plantilla</vt:lpstr>
      <vt:lpstr>With &amp; Substitución</vt:lpstr>
      <vt:lpstr>Copy &amp; Paste</vt:lpstr>
      <vt:lpstr>Otro ejemplo más complejo</vt:lpstr>
      <vt:lpstr>Extendiendo el BNF de AE: WAE</vt:lpstr>
      <vt:lpstr>AST en racket</vt:lpstr>
      <vt:lpstr>Substitución</vt:lpstr>
      <vt:lpstr>Definiciones</vt:lpstr>
      <vt:lpstr>Otra definición de Substitución (2)</vt:lpstr>
      <vt:lpstr>Otra definición de Substitución (3)</vt:lpstr>
      <vt:lpstr>     ¿Cuándo substituimos?</vt:lpstr>
      <vt:lpstr>     ¿Cuándo substituimos?</vt:lpstr>
      <vt:lpstr>Extracto de Algoritmo de substitución  </vt:lpstr>
      <vt:lpstr>    ¿Cómo cambia el interprete? Solamente un extracto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&amp; Substitución</dc:title>
  <dc:creator>Paul Leger</dc:creator>
  <cp:lastModifiedBy>Paul Leger</cp:lastModifiedBy>
  <cp:revision>173</cp:revision>
  <dcterms:created xsi:type="dcterms:W3CDTF">2012-03-11T18:41:56Z</dcterms:created>
  <dcterms:modified xsi:type="dcterms:W3CDTF">2021-11-10T20:33:25Z</dcterms:modified>
</cp:coreProperties>
</file>