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61EB53-7B0A-9E49-836B-239FE8E16A7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ADC15-2023-B64E-9B5C-76A942B25B7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96ADA-4C56-3F4F-BAA6-26A595E3064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3614E-13DD-4D4A-B0E7-C3DA27678A2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2686766-B487-404D-9AAE-415485717C25}" type="slidenum">
              <a:t>‹#›</a:t>
            </a:fld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457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B2A1D-A6FC-1D45-9188-F63C6A9C7A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F0E4E3-0099-F945-B83C-89D14E860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2EB280-6AD1-B64D-A3A0-A624940124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578-3437-8B41-B3B5-15D5AA5AF2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1E0E-7A39-7C48-B7C7-911517CA36F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9F059-AE60-ED40-9353-794D6FF033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FDE1CB2-BA30-AC45-ACD2-6D706E0F0D1F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97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L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E2E1-5DA0-7447-8988-7CD7651060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44D7BD-81BA-C541-BF5E-57CFEB4A5DA5}" type="slidenum">
              <a:t>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6A7C5-E4E7-AC44-9856-4DE45BDBAA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234A0-7034-794D-A009-7E083FA4A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B64C8-FA1B-434B-953F-BC0BD4A631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19BCC0-5487-D847-947F-CFBD13B67BAF}" type="slidenum">
              <a:t>11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F651B-B1BF-1B4C-880B-6378CFC840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C6F28-23A0-924D-ADC7-1908EFC585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FC6E-EE4D-F342-AB3F-3C9AA639BF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5E622B-5AEB-0048-A2B1-F0B571B48D1E}" type="slidenum">
              <a:t>12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16E423-26BA-4441-8406-7938A1BDFA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7E661-13DF-604E-BC17-E7E27BD6F6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00CFA-A71C-1F4C-A07E-8F3C46C4E0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2CFA02-F0CC-7444-976C-E853FBFF9C88}" type="slidenum">
              <a:t>13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484B7-33AA-CF49-A413-9BB72D7081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1A4EE-DD0A-5041-B119-7B25502A59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2BF0-9A8D-5F49-9C85-E6985FE3E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8D0DE5-ACD4-D84A-A762-96C95A596C34}" type="slidenum">
              <a:t>14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26628-E5EB-7B42-8962-2C5C57522F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FFA59-839D-2247-8740-CFA54CD9A3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5E519-F011-DB4C-A7E7-1FFB74F44B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649FC1-5FCE-DE44-9181-0D5E1CCEEB13}" type="slidenum">
              <a:t>15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46744-9C31-DE4A-B053-5904836CE9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33A44-0493-7B4A-AB10-A1A5BEAE19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FE15-1247-094B-A21A-4CBD9DBC67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5633C4-2719-FA4D-8806-EC61DC276F24}" type="slidenum">
              <a:t>16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65B34-EA6C-2140-86F1-F5E3532F6B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A1C92-B263-5943-A9ED-5C5471E760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1301-97F9-714D-A9D8-ED781854B8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1D2F3A-45B0-5347-AE55-CCC7EA6DA864}" type="slidenum">
              <a:t>17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1D5AD-3E7A-E748-A7B1-7FBEE08EC7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2254A-BA0E-834B-81BC-72D6F44538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FC66-3AF6-7D4C-B1EB-C992646EC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F883F7-BCA8-0C41-98B1-41871E2F9EDB}" type="slidenum">
              <a:t>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46453-2264-D74B-9FCD-B53A703F45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B3EA3-91EA-384B-A5E0-C4A615806B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B89E-C2D7-BB4A-99EB-2F63D80254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136F3A-86AC-C940-80B0-13C85A09F543}" type="slidenum">
              <a:t>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5C5DB-9FCA-FA40-B436-8184EF1580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2B61D-74DA-4A42-9F35-6D368387B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2D14-3226-C141-AEB0-13FA013849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658176-6DA5-8F4C-92F5-C8A24C630FC2}" type="slidenum">
              <a:t>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062B1-9F96-0940-8525-2FFAB8C05A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1155E-EF1A-1541-944A-DA7B99C0B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5503-AABF-1047-AD0A-DDCD2172F2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1BB4EF-87FA-D347-BADF-408EC36342AA}" type="slidenum">
              <a:t>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76A12-0164-1D47-B1E6-2E044350B1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5BD2B-4EA5-BE49-B8D4-7038477987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2D067-AC79-B044-BD33-FDCD544383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DBC713-ECA1-ED48-BB2E-ECF1184735CC}" type="slidenum">
              <a:t>7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2747-5893-7C47-A644-B55535D21A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9C1FE-11BA-5C45-B1BB-04B7123E20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FEBD-2E1D-2B4C-8C81-16F472B2B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B5FE6F-6DBE-4E4F-99C4-D7D19DD27E59}" type="slidenum">
              <a:t>8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C790B-EE22-4240-843B-813C2F6A7C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F3266-6203-7F46-BF28-7EA1AA595C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5E34-1D59-7D4B-8114-98026A5BA3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962201-F7D8-CF4A-9B67-8C7F892FA5F3}" type="slidenum">
              <a:t>9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252B7-EDA6-B640-9FEB-160DBCE2DA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52FBB-D711-1B46-9194-002AC370B6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2ADC-6C36-0042-B78F-467C840340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E13937-5973-D845-BFB5-B874EE7DB85F}" type="slidenum">
              <a:t>10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D202F-E9A0-9448-81A9-D0533F616C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D3856-1302-DE40-95DC-0994AC3F5B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9117B3F2-19F0-BC43-B504-BE5688FA6434}"/>
              </a:ext>
            </a:extLst>
          </p:cNvPr>
          <p:cNvSpPr/>
          <p:nvPr/>
        </p:nvSpPr>
        <p:spPr>
          <a:xfrm rot="10800000">
            <a:off x="6508655" y="5220027"/>
            <a:ext cx="3571971" cy="237639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29F4CE92-A674-0849-91AA-186D43C7D729}"/>
              </a:ext>
            </a:extLst>
          </p:cNvPr>
          <p:cNvSpPr/>
          <p:nvPr/>
        </p:nvSpPr>
        <p:spPr>
          <a:xfrm>
            <a:off x="0" y="-1439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G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R</a:t>
            </a:r>
            <a:br>
              <a:rPr lang="es-CL" sz="1323" dirty="0"/>
            </a:br>
            <a:r>
              <a:rPr lang="es-CL" sz="1323" dirty="0"/>
              <a:t>Í</a:t>
            </a:r>
            <a:br>
              <a:rPr lang="es-CL" sz="1323" dirty="0"/>
            </a:br>
            <a:r>
              <a:rPr lang="es-CL" sz="1323" dirty="0"/>
              <a:t>A</a:t>
            </a: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8DF09D92-A850-6A4B-822D-4ECD83A8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1" y="446232"/>
            <a:ext cx="463778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354" y="2827332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9620" y="4811719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B32A56F1-7B01-6C42-9305-C24FDA6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8E32EBD1-4DB6-794A-9048-60CF7CA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63DF298-1A78-B64A-A3A5-37364BB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15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2E45F31B-D8BD-3241-BC4A-967E0A796F0B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E12999DD-DF43-E541-B477-FB4C4BE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74619388-3B0B-A54E-980C-4C82A5676219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38346EA-7B7C-9B46-85D0-F0578D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75FC72A-F1F3-394A-A716-A59DBDC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45A54B67-98F9-B844-8274-D5C9E62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378369F0-6D91-3944-826E-07C9CBC7F55E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FBFAEA5E-A457-C249-9B32-70199C87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2B1D78FE-AB03-474E-95FC-C69CA0BF8A8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E4E63DF-E6E8-974C-AD40-60F8C4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5D513EF7-2CB2-1142-BFD1-BEC2B86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0B895DA2-F2EC-2344-94DF-6557A85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64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9BF8A-900D-064C-B288-400B5A3D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07FC9-A86C-5C4F-B4D6-B661B3A7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BF135-6E16-2243-8C43-A1EB4B16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46170C-8DD8-984B-87FD-D678BCED24CC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9690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E0C8456E-D814-2246-B996-CC35DA4EEF6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7ED66457-A121-194B-A29D-1D953999607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2B847F6A-F7E5-E948-B99B-FE6B5150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5DED084E-657B-1D44-A3E6-C6F58A5A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909E757E-1992-C041-9D81-7CA6DCE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7F1D8E6-FE46-6842-88DF-D7AC6D4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32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>
            <a:extLst>
              <a:ext uri="{FF2B5EF4-FFF2-40B4-BE49-F238E27FC236}">
                <a16:creationId xmlns:a16="http://schemas.microsoft.com/office/drawing/2014/main" id="{DB360DEB-2887-7948-9336-8F1D1B87DBE3}"/>
              </a:ext>
            </a:extLst>
          </p:cNvPr>
          <p:cNvSpPr/>
          <p:nvPr/>
        </p:nvSpPr>
        <p:spPr>
          <a:xfrm>
            <a:off x="0" y="0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1A4ED47C-1228-FE41-A4F4-C0EB158D5A41}"/>
              </a:ext>
            </a:extLst>
          </p:cNvPr>
          <p:cNvSpPr/>
          <p:nvPr/>
        </p:nvSpPr>
        <p:spPr>
          <a:xfrm rot="10800000" flipV="1">
            <a:off x="6510404" y="-15750"/>
            <a:ext cx="3571972" cy="284362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6E8369B1-01D9-EE49-9404-7834BFB1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4" y="446232"/>
            <a:ext cx="463953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F715FED-2381-FD41-AA66-4B9AC2F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62C40BB-70C4-7A46-B2E6-D216098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3D1CD13C-C5D6-C542-9E47-27DA58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26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B7D419EC-ED29-6145-A3F1-1A6E96D14A22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57F3908B-10AB-0B45-9F3E-5F34BF8D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8706"/>
            <a:ext cx="3158946" cy="6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F8DFBB04-B1F6-1847-97B1-893CC74BF40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A6B6938-EAF1-B147-AD03-0446FF3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037D3D4D-EE2E-F54F-A76B-C8C3A1DF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CDE7D95-9D17-534B-BFDD-E07DA30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0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dio marco">
            <a:extLst>
              <a:ext uri="{FF2B5EF4-FFF2-40B4-BE49-F238E27FC236}">
                <a16:creationId xmlns:a16="http://schemas.microsoft.com/office/drawing/2014/main" id="{954520A0-BA35-7844-9206-49E961DC7333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888C2435-FAE8-E94E-94E0-68907DE9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Medio marco">
            <a:extLst>
              <a:ext uri="{FF2B5EF4-FFF2-40B4-BE49-F238E27FC236}">
                <a16:creationId xmlns:a16="http://schemas.microsoft.com/office/drawing/2014/main" id="{3FF7F1FE-9EE5-9E49-BEA5-660DBD5401E4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435" y="2519918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0" name="6 Marcador de fecha">
            <a:extLst>
              <a:ext uri="{FF2B5EF4-FFF2-40B4-BE49-F238E27FC236}">
                <a16:creationId xmlns:a16="http://schemas.microsoft.com/office/drawing/2014/main" id="{81FBEDEB-09CE-AE4B-9484-CF1259AB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283" y="7034698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1" name="7 Marcador de pie de página">
            <a:extLst>
              <a:ext uri="{FF2B5EF4-FFF2-40B4-BE49-F238E27FC236}">
                <a16:creationId xmlns:a16="http://schemas.microsoft.com/office/drawing/2014/main" id="{26B461AB-8D1B-3445-9F66-3C38E6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2" name="8 Marcador de número de diapositiva">
            <a:extLst>
              <a:ext uri="{FF2B5EF4-FFF2-40B4-BE49-F238E27FC236}">
                <a16:creationId xmlns:a16="http://schemas.microsoft.com/office/drawing/2014/main" id="{542A264B-AC92-9248-8823-BD2F254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6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164B4A7D-34BE-F945-8999-8E90E33CD3BA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16AD043C-F07E-D34F-8C14-FAEEDEAE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7 Medio marco">
            <a:extLst>
              <a:ext uri="{FF2B5EF4-FFF2-40B4-BE49-F238E27FC236}">
                <a16:creationId xmlns:a16="http://schemas.microsoft.com/office/drawing/2014/main" id="{3F9D71DC-C99A-6B41-BA56-F93EEA4E414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6" name="2 Marcador de fecha">
            <a:extLst>
              <a:ext uri="{FF2B5EF4-FFF2-40B4-BE49-F238E27FC236}">
                <a16:creationId xmlns:a16="http://schemas.microsoft.com/office/drawing/2014/main" id="{F386780A-11B4-134B-A006-3A6996C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2876" y="4891041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299DB22-F6E1-BB48-8CD0-D6C7975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número de diapositiva">
            <a:extLst>
              <a:ext uri="{FF2B5EF4-FFF2-40B4-BE49-F238E27FC236}">
                <a16:creationId xmlns:a16="http://schemas.microsoft.com/office/drawing/2014/main" id="{7A278F02-C08C-234A-A21B-DA4A641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2977" y="7157193"/>
            <a:ext cx="2397649" cy="402483"/>
          </a:xfrm>
        </p:spPr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9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2CB33EBE-A507-B74E-80FB-1F1602654060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24BB2B2C-F990-5649-99D9-95A95097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" y="6843957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B4E0D1F4-FA91-3046-9E71-3082E18CF97F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8310D694-F571-F340-B5C3-E360B551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717EA055-427E-374C-9803-81028AB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B1586386-07AC-3D49-B1E3-183F758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27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5455E9C7-7AE2-5444-A885-A2C515F6A51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E53A37C5-86F8-E645-809B-CB51B9C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195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110AD244-3F37-8943-82EC-62935D79AD1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7656B7F3-F0EC-0246-A1C4-0AA4DCA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48F68ACA-AE02-7844-9A75-7AD9A5C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AFC7979F-0448-E149-AD4B-828B3DF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9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A771AA39-6A3B-8747-B66D-704C4F1861A1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D0223DD2-ADF3-3E40-BBD5-B40D2E42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3B91F4FC-CACC-584B-A8B3-7DC937685DA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9F3D639-F7B9-C849-84B5-01F504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76CF72AB-8B51-E841-BA79-1052A62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8F0C248B-BD40-824D-9EE4-1C9BA68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73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1F32CC7-0602-6945-B0C1-ABEA06E22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título del patrón</a:t>
            </a:r>
            <a:endParaRPr lang="es-CL" altLang="en-C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73C9E6A-7A7C-3D4E-A3CE-F422014F2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texto del patrón</a:t>
            </a:r>
          </a:p>
          <a:p>
            <a:pPr lvl="1"/>
            <a:r>
              <a:rPr lang="es-ES" altLang="en-CL"/>
              <a:t>Segundo nivel</a:t>
            </a:r>
          </a:p>
          <a:p>
            <a:pPr lvl="2"/>
            <a:r>
              <a:rPr lang="es-ES" altLang="en-CL"/>
              <a:t>Tercer nivel</a:t>
            </a:r>
          </a:p>
          <a:p>
            <a:pPr lvl="3"/>
            <a:r>
              <a:rPr lang="es-ES" altLang="en-CL"/>
              <a:t>Cuarto nivel</a:t>
            </a:r>
          </a:p>
          <a:p>
            <a:pPr lvl="4"/>
            <a:r>
              <a:rPr lang="es-ES" altLang="en-CL"/>
              <a:t>Quinto nivel</a:t>
            </a:r>
            <a:endParaRPr lang="es-CL" altLang="en-C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3CBC226-23CF-FA4D-9C87-6842AC25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9B98B7-B8E5-F940-A140-12241FD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5F94BA-904F-0345-8402-07A0FE8D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23" smtClean="0">
                <a:solidFill>
                  <a:srgbClr val="898989"/>
                </a:solidFill>
              </a:defRPr>
            </a:lvl1pPr>
          </a:lstStyle>
          <a:p>
            <a:pPr lvl="0"/>
            <a:fld id="{91C05569-39E6-E745-9617-EDC3CE2EC45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5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ger@ucn.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leger.c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68F-E82C-0F43-A56F-0D37D91776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2354" y="3037383"/>
            <a:ext cx="8568531" cy="1200329"/>
          </a:xfrm>
        </p:spPr>
        <p:txBody>
          <a:bodyPr>
            <a:spAutoFit/>
          </a:bodyPr>
          <a:lstStyle/>
          <a:p>
            <a:pPr lvl="0"/>
            <a:r>
              <a:rPr lang="es-CL" sz="3600" dirty="0"/>
              <a:t>Substitución Aplazada </a:t>
            </a:r>
            <a:br>
              <a:rPr lang="es-CL" sz="3600" dirty="0"/>
            </a:br>
            <a:r>
              <a:rPr lang="es-CL" sz="3600" dirty="0"/>
              <a:t>(</a:t>
            </a:r>
            <a:r>
              <a:rPr lang="es-CL" sz="3600" dirty="0" err="1"/>
              <a:t>environments</a:t>
            </a:r>
            <a:r>
              <a:rPr lang="es-CL" sz="36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F8E-4EBC-074F-87CF-CF065065E1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9620" y="4808790"/>
            <a:ext cx="7056438" cy="1937775"/>
          </a:xfrm>
        </p:spPr>
        <p:txBody>
          <a:bodyPr anchor="ctr">
            <a:spAutoFit/>
          </a:bodyPr>
          <a:lstStyle/>
          <a:p>
            <a:pPr lvl="0" algn="ctr"/>
            <a:r>
              <a:rPr lang="es-CL" dirty="0"/>
              <a:t>Paul </a:t>
            </a:r>
            <a:r>
              <a:rPr lang="es-CL" dirty="0" err="1"/>
              <a:t>Leger</a:t>
            </a:r>
            <a:endParaRPr lang="es-CL" dirty="0"/>
          </a:p>
          <a:p>
            <a:pPr lvl="0" algn="ctr"/>
            <a:r>
              <a:rPr lang="es-CL" dirty="0">
                <a:hlinkClick r:id="rId3"/>
              </a:rPr>
              <a:t>pleger@ucn.cl</a:t>
            </a:r>
            <a:endParaRPr lang="es-CL" dirty="0"/>
          </a:p>
          <a:p>
            <a:pPr lvl="0" algn="ctr"/>
            <a:r>
              <a:rPr lang="es-CL" dirty="0">
                <a:hlinkClick r:id="rId4"/>
              </a:rPr>
              <a:t>http://pleger.cl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2A60-1F24-9B47-A085-4F098DDD78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0" y="14288"/>
            <a:ext cx="9070975" cy="625475"/>
          </a:xfrm>
        </p:spPr>
        <p:txBody>
          <a:bodyPr/>
          <a:lstStyle/>
          <a:p>
            <a:pPr lvl="0"/>
            <a:r>
              <a:rPr lang="es-CL"/>
              <a:t>Buscar en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4067-A998-5240-B761-C2A7FA01D4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824" y="1177955"/>
            <a:ext cx="9070975" cy="5203763"/>
          </a:xfrm>
        </p:spPr>
        <p:txBody>
          <a:bodyPr/>
          <a:lstStyle/>
          <a:p>
            <a:pPr marL="0" lvl="0" indent="0">
              <a:buNone/>
            </a:pPr>
            <a:r>
              <a:rPr lang="es-CL" sz="2000" dirty="0">
                <a:solidFill>
                  <a:srgbClr val="008000"/>
                </a:solidFill>
              </a:rPr>
              <a:t>;; </a:t>
            </a:r>
            <a:r>
              <a:rPr lang="es-CL" sz="2000" dirty="0" err="1">
                <a:solidFill>
                  <a:srgbClr val="008000"/>
                </a:solidFill>
              </a:rPr>
              <a:t>lookup</a:t>
            </a:r>
            <a:r>
              <a:rPr lang="es-CL" sz="2000" dirty="0">
                <a:solidFill>
                  <a:srgbClr val="008000"/>
                </a:solidFill>
              </a:rPr>
              <a:t> : symbol (nombre de variable) x </a:t>
            </a:r>
            <a:r>
              <a:rPr lang="es-CL" sz="2000" dirty="0" err="1">
                <a:solidFill>
                  <a:srgbClr val="008000"/>
                </a:solidFill>
              </a:rPr>
              <a:t>Env</a:t>
            </a:r>
            <a:r>
              <a:rPr lang="es-CL" sz="2000" dirty="0">
                <a:solidFill>
                  <a:srgbClr val="008000"/>
                </a:solidFill>
              </a:rPr>
              <a:t> → F1WAE (un valor del lenguaje)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/>
              <a:t>(define (</a:t>
            </a:r>
            <a:r>
              <a:rPr lang="es-CL" sz="2000" dirty="0" err="1"/>
              <a:t>lookup-env</a:t>
            </a:r>
            <a:r>
              <a:rPr lang="es-CL" sz="2000" dirty="0"/>
              <a:t> </a:t>
            </a:r>
            <a:r>
              <a:rPr lang="es-CL" sz="2000" dirty="0" err="1"/>
              <a:t>name</a:t>
            </a:r>
            <a:r>
              <a:rPr lang="es-CL" sz="2000" dirty="0"/>
              <a:t>-buscado </a:t>
            </a:r>
            <a:r>
              <a:rPr lang="es-CL" sz="2000" dirty="0" err="1"/>
              <a:t>env</a:t>
            </a:r>
            <a:r>
              <a:rPr lang="es-CL" sz="2000" dirty="0"/>
              <a:t>)</a:t>
            </a:r>
            <a:br>
              <a:rPr lang="es-CL" sz="2000" dirty="0"/>
            </a:br>
            <a:r>
              <a:rPr lang="es-CL" sz="2000" dirty="0"/>
              <a:t>    (</a:t>
            </a:r>
            <a:r>
              <a:rPr lang="es-CL" sz="2000" dirty="0" err="1"/>
              <a:t>type</a:t>
            </a:r>
            <a:r>
              <a:rPr lang="es-CL" sz="2000" dirty="0"/>
              <a:t>-case </a:t>
            </a:r>
            <a:r>
              <a:rPr lang="es-CL" sz="2000" dirty="0" err="1"/>
              <a:t>Env</a:t>
            </a:r>
            <a:r>
              <a:rPr lang="es-CL" sz="2000" dirty="0"/>
              <a:t> </a:t>
            </a:r>
            <a:r>
              <a:rPr lang="es-CL" sz="2000" dirty="0" err="1"/>
              <a:t>env</a:t>
            </a:r>
            <a:br>
              <a:rPr lang="es-CL" sz="2000" dirty="0"/>
            </a:br>
            <a:r>
              <a:rPr lang="es-CL" sz="2000" dirty="0">
                <a:solidFill>
                  <a:srgbClr val="008000"/>
                </a:solidFill>
              </a:rPr>
              <a:t>         ;; si es </a:t>
            </a:r>
            <a:r>
              <a:rPr lang="es-CL" sz="2000" dirty="0" err="1">
                <a:solidFill>
                  <a:srgbClr val="008000"/>
                </a:solidFill>
              </a:rPr>
              <a:t>vacio</a:t>
            </a:r>
            <a:r>
              <a:rPr lang="es-CL" sz="2000" dirty="0">
                <a:solidFill>
                  <a:srgbClr val="008000"/>
                </a:solidFill>
              </a:rPr>
              <a:t>, retornamos error</a:t>
            </a:r>
            <a:br>
              <a:rPr lang="es-CL" sz="2000" dirty="0"/>
            </a:br>
            <a:r>
              <a:rPr lang="es-CL" sz="2000" dirty="0"/>
              <a:t>         [</a:t>
            </a:r>
            <a:r>
              <a:rPr lang="es-CL" sz="2000" dirty="0" err="1"/>
              <a:t>mtEnv</a:t>
            </a:r>
            <a:r>
              <a:rPr lang="es-CL" sz="2000" dirty="0"/>
              <a:t> () (error ’</a:t>
            </a:r>
            <a:r>
              <a:rPr lang="es-CL" sz="2000" dirty="0" err="1"/>
              <a:t>lookup</a:t>
            </a:r>
            <a:r>
              <a:rPr lang="es-CL" sz="2000" dirty="0"/>
              <a:t> ”no </a:t>
            </a:r>
            <a:r>
              <a:rPr lang="es-CL" sz="2000" dirty="0" err="1"/>
              <a:t>binding</a:t>
            </a:r>
            <a:r>
              <a:rPr lang="es-CL" sz="2000" dirty="0"/>
              <a:t> </a:t>
            </a:r>
            <a:r>
              <a:rPr lang="es-CL" sz="2000" dirty="0" err="1"/>
              <a:t>for</a:t>
            </a:r>
            <a:r>
              <a:rPr lang="es-CL" sz="2000" dirty="0"/>
              <a:t> </a:t>
            </a:r>
            <a:r>
              <a:rPr lang="es-CL" sz="2000" dirty="0" err="1"/>
              <a:t>identifier</a:t>
            </a:r>
            <a:r>
              <a:rPr lang="es-CL" sz="2000" dirty="0"/>
              <a:t>”)]</a:t>
            </a:r>
            <a:br>
              <a:rPr lang="es-CL" sz="2000" dirty="0"/>
            </a:br>
            <a:r>
              <a:rPr lang="es-CL" sz="2000" dirty="0">
                <a:solidFill>
                  <a:srgbClr val="008000"/>
                </a:solidFill>
              </a:rPr>
              <a:t>         ;; sino, comparamos en el valor buscado</a:t>
            </a:r>
            <a:br>
              <a:rPr lang="es-CL" sz="2000" dirty="0"/>
            </a:br>
            <a:r>
              <a:rPr lang="es-CL" sz="2000" dirty="0"/>
              <a:t>         [</a:t>
            </a:r>
            <a:r>
              <a:rPr lang="es-CL" sz="2000" dirty="0" err="1"/>
              <a:t>aEnv</a:t>
            </a:r>
            <a:r>
              <a:rPr lang="es-CL" sz="2000" dirty="0"/>
              <a:t> (</a:t>
            </a:r>
            <a:r>
              <a:rPr lang="es-CL" sz="2000" dirty="0" err="1"/>
              <a:t>name</a:t>
            </a:r>
            <a:r>
              <a:rPr lang="es-CL" sz="2000" dirty="0"/>
              <a:t> </a:t>
            </a:r>
            <a:r>
              <a:rPr lang="es-CL" sz="2000" dirty="0" err="1"/>
              <a:t>value</a:t>
            </a:r>
            <a:r>
              <a:rPr lang="es-CL" sz="2000" dirty="0"/>
              <a:t> </a:t>
            </a:r>
            <a:r>
              <a:rPr lang="es-CL" sz="2000" dirty="0" err="1"/>
              <a:t>rest</a:t>
            </a:r>
            <a:r>
              <a:rPr lang="es-CL" sz="2000" dirty="0"/>
              <a:t>)</a:t>
            </a:r>
            <a:br>
              <a:rPr lang="es-CL" sz="2000" dirty="0"/>
            </a:br>
            <a:r>
              <a:rPr lang="es-CL" sz="2000" dirty="0"/>
              <a:t>                   (</a:t>
            </a:r>
            <a:r>
              <a:rPr lang="es-CL" sz="2000" dirty="0" err="1"/>
              <a:t>if</a:t>
            </a:r>
            <a:r>
              <a:rPr lang="es-CL" sz="2000" dirty="0"/>
              <a:t> (symbol=? </a:t>
            </a:r>
            <a:r>
              <a:rPr lang="es-CL" sz="2000" dirty="0" err="1"/>
              <a:t>name</a:t>
            </a:r>
            <a:r>
              <a:rPr lang="es-CL" sz="2000" dirty="0"/>
              <a:t> </a:t>
            </a:r>
            <a:r>
              <a:rPr lang="es-CL" sz="2000" dirty="0" err="1"/>
              <a:t>name</a:t>
            </a:r>
            <a:r>
              <a:rPr lang="es-CL" sz="2000" dirty="0"/>
              <a:t>-buscado)</a:t>
            </a:r>
            <a:br>
              <a:rPr lang="es-CL" sz="2000" dirty="0"/>
            </a:br>
            <a:r>
              <a:rPr lang="es-CL" sz="2000" dirty="0"/>
              <a:t>                        </a:t>
            </a:r>
            <a:r>
              <a:rPr lang="es-CL" sz="2000" dirty="0" err="1"/>
              <a:t>value</a:t>
            </a:r>
            <a:r>
              <a:rPr lang="es-CL" sz="2000" dirty="0"/>
              <a:t> </a:t>
            </a:r>
            <a:br>
              <a:rPr lang="es-CL" sz="2000" dirty="0"/>
            </a:br>
            <a:r>
              <a:rPr lang="es-CL" sz="2000" dirty="0"/>
              <a:t>                        (</a:t>
            </a:r>
            <a:r>
              <a:rPr lang="es-CL" sz="2000" dirty="0" err="1"/>
              <a:t>lookup-env</a:t>
            </a:r>
            <a:r>
              <a:rPr lang="es-CL" sz="2000" dirty="0"/>
              <a:t> </a:t>
            </a:r>
            <a:r>
              <a:rPr lang="es-CL" sz="2000" dirty="0" err="1"/>
              <a:t>name</a:t>
            </a:r>
            <a:r>
              <a:rPr lang="es-CL" sz="2000" dirty="0"/>
              <a:t> </a:t>
            </a:r>
            <a:r>
              <a:rPr lang="es-CL" sz="2000" dirty="0" err="1"/>
              <a:t>rest</a:t>
            </a:r>
            <a:r>
              <a:rPr lang="es-CL" sz="2000" dirty="0"/>
              <a:t>))]))</a:t>
            </a:r>
          </a:p>
          <a:p>
            <a:pPr lvl="0"/>
            <a:endParaRPr lang="es-CL" sz="1600" dirty="0">
              <a:solidFill>
                <a:srgbClr val="008000"/>
              </a:solidFill>
            </a:endParaRPr>
          </a:p>
          <a:p>
            <a:pPr lvl="0"/>
            <a:endParaRPr lang="es-CL" sz="16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es-CL" sz="1600" b="1" dirty="0">
                <a:solidFill>
                  <a:srgbClr val="000000"/>
                </a:solidFill>
              </a:rPr>
              <a:t>Recuerde que:</a:t>
            </a:r>
            <a:br>
              <a:rPr lang="es-CL" sz="1600" dirty="0">
                <a:solidFill>
                  <a:srgbClr val="000000"/>
                </a:solidFill>
              </a:rPr>
            </a:br>
            <a:r>
              <a:rPr lang="es-CL" sz="1600" dirty="0">
                <a:solidFill>
                  <a:srgbClr val="000000"/>
                </a:solidFill>
              </a:rPr>
              <a:t>(define-</a:t>
            </a:r>
            <a:r>
              <a:rPr lang="es-CL" sz="1600" dirty="0" err="1">
                <a:solidFill>
                  <a:srgbClr val="000000"/>
                </a:solidFill>
              </a:rPr>
              <a:t>type</a:t>
            </a:r>
            <a:r>
              <a:rPr lang="es-CL" sz="1600" dirty="0">
                <a:solidFill>
                  <a:srgbClr val="000000"/>
                </a:solidFill>
              </a:rPr>
              <a:t> </a:t>
            </a:r>
            <a:r>
              <a:rPr lang="es-CL" sz="1600" dirty="0" err="1">
                <a:solidFill>
                  <a:srgbClr val="000000"/>
                </a:solidFill>
              </a:rPr>
              <a:t>Env</a:t>
            </a:r>
            <a:r>
              <a:rPr lang="es-CL" sz="1600" dirty="0">
                <a:solidFill>
                  <a:srgbClr val="000000"/>
                </a:solidFill>
              </a:rPr>
              <a:t> </a:t>
            </a:r>
            <a:br>
              <a:rPr lang="es-CL" sz="1600" dirty="0">
                <a:solidFill>
                  <a:srgbClr val="000000"/>
                </a:solidFill>
              </a:rPr>
            </a:br>
            <a:r>
              <a:rPr lang="es-CL" sz="1600" dirty="0">
                <a:solidFill>
                  <a:srgbClr val="000000"/>
                </a:solidFill>
              </a:rPr>
              <a:t>    [</a:t>
            </a:r>
            <a:r>
              <a:rPr lang="es-CL" sz="1600" dirty="0" err="1">
                <a:solidFill>
                  <a:srgbClr val="000000"/>
                </a:solidFill>
              </a:rPr>
              <a:t>mtEnv</a:t>
            </a:r>
            <a:r>
              <a:rPr lang="es-CL" sz="1600" dirty="0">
                <a:solidFill>
                  <a:srgbClr val="000000"/>
                </a:solidFill>
              </a:rPr>
              <a:t>]</a:t>
            </a:r>
            <a:br>
              <a:rPr lang="es-CL" sz="1600" dirty="0">
                <a:solidFill>
                  <a:srgbClr val="000000"/>
                </a:solidFill>
              </a:rPr>
            </a:br>
            <a:r>
              <a:rPr lang="es-CL" sz="1600" dirty="0">
                <a:solidFill>
                  <a:srgbClr val="000000"/>
                </a:solidFill>
              </a:rPr>
              <a:t>    [</a:t>
            </a:r>
            <a:r>
              <a:rPr lang="es-CL" sz="1600" dirty="0" err="1">
                <a:solidFill>
                  <a:srgbClr val="000000"/>
                </a:solidFill>
              </a:rPr>
              <a:t>aEnv</a:t>
            </a:r>
            <a:r>
              <a:rPr lang="es-CL" sz="1600" dirty="0">
                <a:solidFill>
                  <a:srgbClr val="000000"/>
                </a:solidFill>
              </a:rPr>
              <a:t> (</a:t>
            </a:r>
            <a:r>
              <a:rPr lang="es-CL" sz="1600" dirty="0" err="1">
                <a:solidFill>
                  <a:srgbClr val="000000"/>
                </a:solidFill>
              </a:rPr>
              <a:t>name</a:t>
            </a:r>
            <a:r>
              <a:rPr lang="es-CL" sz="1600" dirty="0">
                <a:solidFill>
                  <a:srgbClr val="000000"/>
                </a:solidFill>
              </a:rPr>
              <a:t> symbol?) (</a:t>
            </a:r>
            <a:r>
              <a:rPr lang="es-CL" sz="1600" dirty="0" err="1">
                <a:solidFill>
                  <a:srgbClr val="000000"/>
                </a:solidFill>
              </a:rPr>
              <a:t>value</a:t>
            </a:r>
            <a:r>
              <a:rPr lang="es-CL" sz="1600" dirty="0">
                <a:solidFill>
                  <a:srgbClr val="000000"/>
                </a:solidFill>
              </a:rPr>
              <a:t> </a:t>
            </a:r>
            <a:r>
              <a:rPr lang="es-CL" sz="1600" dirty="0" err="1">
                <a:solidFill>
                  <a:srgbClr val="000000"/>
                </a:solidFill>
              </a:rPr>
              <a:t>number</a:t>
            </a:r>
            <a:r>
              <a:rPr lang="es-CL" sz="1600" dirty="0">
                <a:solidFill>
                  <a:srgbClr val="000000"/>
                </a:solidFill>
              </a:rPr>
              <a:t>?)   (</a:t>
            </a:r>
            <a:r>
              <a:rPr lang="es-CL" sz="1600" dirty="0" err="1">
                <a:solidFill>
                  <a:srgbClr val="000000"/>
                </a:solidFill>
              </a:rPr>
              <a:t>rest</a:t>
            </a:r>
            <a:r>
              <a:rPr lang="es-CL" sz="1600" dirty="0">
                <a:solidFill>
                  <a:srgbClr val="000000"/>
                </a:solidFill>
              </a:rPr>
              <a:t> </a:t>
            </a:r>
            <a:r>
              <a:rPr lang="es-CL" sz="1600" dirty="0" err="1">
                <a:solidFill>
                  <a:srgbClr val="000000"/>
                </a:solidFill>
              </a:rPr>
              <a:t>Env</a:t>
            </a:r>
            <a:r>
              <a:rPr lang="es-CL" sz="1600" dirty="0">
                <a:solidFill>
                  <a:srgbClr val="000000"/>
                </a:solidFill>
              </a:rPr>
              <a:t>?)])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8E10-D973-5044-B8EB-E743E629A5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0159" y="61912"/>
            <a:ext cx="8248650" cy="912813"/>
          </a:xfrm>
        </p:spPr>
        <p:txBody>
          <a:bodyPr/>
          <a:lstStyle/>
          <a:p>
            <a:pPr lvl="0"/>
            <a:r>
              <a:rPr lang="es-CL" sz="3200" dirty="0"/>
              <a:t>Extendiendo el interprete </a:t>
            </a:r>
            <a:br>
              <a:rPr lang="es-CL" sz="3200" dirty="0"/>
            </a:br>
            <a:r>
              <a:rPr lang="es-CL" sz="3200" dirty="0"/>
              <a:t>(buscando </a:t>
            </a:r>
            <a:r>
              <a:rPr lang="es-CL" sz="3200" dirty="0" err="1"/>
              <a:t>value</a:t>
            </a:r>
            <a:r>
              <a:rPr lang="es-CL" sz="3200" dirty="0"/>
              <a:t> con id)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D7E6A-2BA2-BC4A-8BDB-D849C02139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89038"/>
            <a:ext cx="9070975" cy="6308725"/>
          </a:xfrm>
        </p:spPr>
        <p:txBody>
          <a:bodyPr/>
          <a:lstStyle/>
          <a:p>
            <a:pPr marL="0" lvl="0" indent="0">
              <a:buNone/>
            </a:pPr>
            <a:r>
              <a:rPr lang="es-CL" sz="2600" dirty="0">
                <a:solidFill>
                  <a:srgbClr val="008000"/>
                </a:solidFill>
              </a:rPr>
              <a:t>;; </a:t>
            </a:r>
            <a:r>
              <a:rPr lang="es-CL" sz="2600" dirty="0" err="1">
                <a:solidFill>
                  <a:srgbClr val="008000"/>
                </a:solidFill>
              </a:rPr>
              <a:t>interp</a:t>
            </a:r>
            <a:r>
              <a:rPr lang="es-CL" sz="2600" dirty="0">
                <a:solidFill>
                  <a:srgbClr val="008000"/>
                </a:solidFill>
              </a:rPr>
              <a:t> : AST (F1WAE) x Lista de </a:t>
            </a:r>
            <a:r>
              <a:rPr lang="es-CL" sz="2600" dirty="0" err="1">
                <a:solidFill>
                  <a:srgbClr val="008000"/>
                </a:solidFill>
              </a:rPr>
              <a:t>funDefs</a:t>
            </a:r>
            <a:r>
              <a:rPr lang="es-CL" sz="2600" dirty="0">
                <a:solidFill>
                  <a:srgbClr val="008000"/>
                </a:solidFill>
              </a:rPr>
              <a:t> x </a:t>
            </a:r>
            <a:r>
              <a:rPr lang="es-CL" sz="2600" dirty="0" err="1">
                <a:solidFill>
                  <a:srgbClr val="008000"/>
                </a:solidFill>
              </a:rPr>
              <a:t>Env</a:t>
            </a:r>
            <a:r>
              <a:rPr lang="es-CL" sz="2600" dirty="0">
                <a:solidFill>
                  <a:srgbClr val="008000"/>
                </a:solidFill>
              </a:rPr>
              <a:t> →  </a:t>
            </a:r>
            <a:r>
              <a:rPr lang="es-CL" sz="2600" dirty="0" err="1">
                <a:solidFill>
                  <a:srgbClr val="008000"/>
                </a:solidFill>
              </a:rPr>
              <a:t>number</a:t>
            </a:r>
            <a:endParaRPr lang="es-CL" sz="26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es-CL" sz="2200" dirty="0"/>
              <a:t>(define (</a:t>
            </a:r>
            <a:r>
              <a:rPr lang="es-CL" sz="2200" dirty="0" err="1"/>
              <a:t>interp</a:t>
            </a:r>
            <a:r>
              <a:rPr lang="es-CL" sz="2200" dirty="0"/>
              <a:t> </a:t>
            </a:r>
            <a:r>
              <a:rPr lang="es-CL" sz="2200" dirty="0" err="1"/>
              <a:t>expr</a:t>
            </a:r>
            <a:r>
              <a:rPr lang="es-CL" sz="2200" dirty="0"/>
              <a:t> </a:t>
            </a:r>
            <a:r>
              <a:rPr lang="es-CL" sz="2200" dirty="0" err="1"/>
              <a:t>fundefs</a:t>
            </a:r>
            <a:r>
              <a:rPr lang="es-CL" sz="2200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</a:t>
            </a:r>
            <a:br>
              <a:rPr lang="es-CL" sz="2200" dirty="0"/>
            </a:br>
            <a:r>
              <a:rPr lang="es-CL" sz="2200" dirty="0"/>
              <a:t>   (</a:t>
            </a:r>
            <a:r>
              <a:rPr lang="es-CL" sz="2200" dirty="0" err="1"/>
              <a:t>type</a:t>
            </a:r>
            <a:r>
              <a:rPr lang="es-CL" sz="2200" dirty="0"/>
              <a:t>-case F1WAE </a:t>
            </a:r>
            <a:r>
              <a:rPr lang="es-CL" sz="2200" dirty="0" err="1"/>
              <a:t>expr</a:t>
            </a:r>
            <a:br>
              <a:rPr lang="es-CL" sz="2200" dirty="0"/>
            </a:br>
            <a:r>
              <a:rPr lang="es-CL" sz="2200" dirty="0"/>
              <a:t>            [</a:t>
            </a:r>
            <a:r>
              <a:rPr lang="es-CL" sz="2200" dirty="0" err="1"/>
              <a:t>num</a:t>
            </a:r>
            <a:r>
              <a:rPr lang="es-CL" sz="2200" dirty="0"/>
              <a:t> (n) n]</a:t>
            </a:r>
            <a:br>
              <a:rPr lang="es-CL" sz="2200" dirty="0"/>
            </a:br>
            <a:r>
              <a:rPr lang="es-CL" sz="2200" dirty="0"/>
              <a:t>            [</a:t>
            </a:r>
            <a:r>
              <a:rPr lang="es-CL" sz="2200" dirty="0" err="1"/>
              <a:t>add</a:t>
            </a:r>
            <a:r>
              <a:rPr lang="es-CL" sz="2200" dirty="0"/>
              <a:t> (l r) (+ (</a:t>
            </a:r>
            <a:r>
              <a:rPr lang="es-CL" sz="2200" dirty="0" err="1"/>
              <a:t>interp</a:t>
            </a:r>
            <a:r>
              <a:rPr lang="es-CL" sz="2200" dirty="0"/>
              <a:t> l </a:t>
            </a:r>
            <a:r>
              <a:rPr lang="es-CL" sz="2200" dirty="0" err="1"/>
              <a:t>fundefs</a:t>
            </a:r>
            <a:r>
              <a:rPr lang="es-CL" sz="2200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 (</a:t>
            </a:r>
            <a:r>
              <a:rPr lang="es-CL" sz="2200" dirty="0" err="1"/>
              <a:t>interp</a:t>
            </a:r>
            <a:r>
              <a:rPr lang="es-CL" sz="2200" dirty="0"/>
              <a:t> r </a:t>
            </a:r>
            <a:r>
              <a:rPr lang="es-CL" sz="2200" dirty="0" err="1"/>
              <a:t>fundefs</a:t>
            </a:r>
            <a:r>
              <a:rPr lang="es-CL" sz="2200" b="1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))]</a:t>
            </a:r>
            <a:br>
              <a:rPr lang="es-CL" sz="2200" dirty="0"/>
            </a:br>
            <a:r>
              <a:rPr lang="es-CL" sz="2200" dirty="0"/>
              <a:t>            [sub (l r) (- (</a:t>
            </a:r>
            <a:r>
              <a:rPr lang="es-CL" sz="2200" dirty="0" err="1"/>
              <a:t>interp</a:t>
            </a:r>
            <a:r>
              <a:rPr lang="es-CL" sz="2200" dirty="0"/>
              <a:t> l </a:t>
            </a:r>
            <a:r>
              <a:rPr lang="es-CL" sz="2200" dirty="0" err="1"/>
              <a:t>fundefs</a:t>
            </a:r>
            <a:r>
              <a:rPr lang="es-CL" sz="2200" b="1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 (</a:t>
            </a:r>
            <a:r>
              <a:rPr lang="es-CL" sz="2200" dirty="0" err="1"/>
              <a:t>interp</a:t>
            </a:r>
            <a:r>
              <a:rPr lang="es-CL" sz="2200" dirty="0"/>
              <a:t> r </a:t>
            </a:r>
            <a:r>
              <a:rPr lang="es-CL" sz="2200" dirty="0" err="1"/>
              <a:t>fundefs</a:t>
            </a:r>
            <a:r>
              <a:rPr lang="es-CL" sz="2200" b="1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))]</a:t>
            </a:r>
            <a:br>
              <a:rPr lang="es-CL" sz="2200" dirty="0"/>
            </a:br>
            <a:br>
              <a:rPr lang="es-CL" sz="2200" dirty="0"/>
            </a:br>
            <a:r>
              <a:rPr lang="es-CL" sz="2200" dirty="0"/>
              <a:t>            </a:t>
            </a:r>
            <a:r>
              <a:rPr lang="es-CL" sz="2200" dirty="0">
                <a:solidFill>
                  <a:srgbClr val="FF0000"/>
                </a:solidFill>
              </a:rPr>
              <a:t>[id (</a:t>
            </a:r>
            <a:r>
              <a:rPr lang="es-CL" sz="2200" dirty="0" err="1">
                <a:solidFill>
                  <a:srgbClr val="FF0000"/>
                </a:solidFill>
              </a:rPr>
              <a:t>name</a:t>
            </a:r>
            <a:r>
              <a:rPr lang="es-CL" sz="2200" dirty="0">
                <a:solidFill>
                  <a:srgbClr val="FF0000"/>
                </a:solidFill>
              </a:rPr>
              <a:t>) (</a:t>
            </a:r>
            <a:r>
              <a:rPr lang="es-CL" sz="2200" dirty="0" err="1">
                <a:solidFill>
                  <a:srgbClr val="FF0000"/>
                </a:solidFill>
              </a:rPr>
              <a:t>lookup-env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name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b="1" dirty="0" err="1">
                <a:solidFill>
                  <a:srgbClr val="FF0000"/>
                </a:solidFill>
              </a:rPr>
              <a:t>env</a:t>
            </a:r>
            <a:r>
              <a:rPr lang="es-CL" sz="2200" dirty="0">
                <a:solidFill>
                  <a:srgbClr val="FF0000"/>
                </a:solidFill>
              </a:rPr>
              <a:t>)]</a:t>
            </a:r>
          </a:p>
          <a:p>
            <a:pPr marL="0" lvl="0" indent="0">
              <a:buNone/>
            </a:pPr>
            <a:r>
              <a:rPr lang="es-CL" sz="2200" dirty="0">
                <a:solidFill>
                  <a:srgbClr val="FF0000"/>
                </a:solidFill>
              </a:rPr>
              <a:t>           </a:t>
            </a:r>
            <a:r>
              <a:rPr lang="es-CL" sz="2200" dirty="0">
                <a:solidFill>
                  <a:srgbClr val="008000"/>
                </a:solidFill>
              </a:rPr>
              <a:t> ;;</a:t>
            </a:r>
            <a:r>
              <a:rPr lang="es-CL" sz="2200" dirty="0" err="1">
                <a:solidFill>
                  <a:srgbClr val="008000"/>
                </a:solidFill>
              </a:rPr>
              <a:t>codigo</a:t>
            </a:r>
            <a:r>
              <a:rPr lang="es-CL" sz="2200" dirty="0">
                <a:solidFill>
                  <a:srgbClr val="008000"/>
                </a:solidFill>
              </a:rPr>
              <a:t> restante</a:t>
            </a:r>
            <a:br>
              <a:rPr lang="es-CL" sz="2200" dirty="0"/>
            </a:br>
            <a:r>
              <a:rPr lang="es-CL" sz="2200" dirty="0"/>
              <a:t>           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8E4E-8243-AA47-B3E0-209EE5A7CEE6}"/>
              </a:ext>
            </a:extLst>
          </p:cNvPr>
          <p:cNvSpPr txBox="1"/>
          <p:nvPr/>
        </p:nvSpPr>
        <p:spPr>
          <a:xfrm>
            <a:off x="306719" y="5911067"/>
            <a:ext cx="9467185" cy="45957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 el </a:t>
            </a:r>
            <a:r>
              <a:rPr lang="es-CL" sz="25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id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, se </a:t>
            </a:r>
            <a:r>
              <a:rPr lang="es-CL" sz="2500" dirty="0">
                <a:latin typeface="Arial" pitchFamily="18"/>
                <a:ea typeface="Droid Sans Fallback" pitchFamily="2"/>
                <a:cs typeface="Lohit Hindi" pitchFamily="2"/>
              </a:rPr>
              <a:t>encuentra 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el valor del identificador en el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environment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611-CF0F-5046-8822-68E5166E1E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0655" y="-9525"/>
            <a:ext cx="8999970" cy="831850"/>
          </a:xfrm>
        </p:spPr>
        <p:txBody>
          <a:bodyPr/>
          <a:lstStyle/>
          <a:p>
            <a:pPr lvl="0"/>
            <a:r>
              <a:rPr lang="es-CL" sz="3600" dirty="0"/>
              <a:t>Extendiendo el interprete (</a:t>
            </a:r>
            <a:r>
              <a:rPr lang="es-CL" sz="3600" dirty="0" err="1"/>
              <a:t>with</a:t>
            </a:r>
            <a:r>
              <a:rPr lang="es-CL" sz="36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6C11-1358-874D-8F55-B82D64A733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2933" y="1022784"/>
            <a:ext cx="9437687" cy="6308725"/>
          </a:xfrm>
        </p:spPr>
        <p:txBody>
          <a:bodyPr/>
          <a:lstStyle/>
          <a:p>
            <a:pPr marL="0" lvl="0" indent="0">
              <a:buNone/>
            </a:pPr>
            <a:r>
              <a:rPr lang="es-CL" sz="2200" dirty="0">
                <a:solidFill>
                  <a:srgbClr val="008000"/>
                </a:solidFill>
              </a:rPr>
              <a:t>;; </a:t>
            </a:r>
            <a:r>
              <a:rPr lang="es-CL" sz="2200" dirty="0" err="1">
                <a:solidFill>
                  <a:srgbClr val="008000"/>
                </a:solidFill>
              </a:rPr>
              <a:t>interp</a:t>
            </a:r>
            <a:r>
              <a:rPr lang="es-CL" sz="2200" dirty="0">
                <a:solidFill>
                  <a:srgbClr val="008000"/>
                </a:solidFill>
              </a:rPr>
              <a:t> : AST (F1WAE) x Lista de </a:t>
            </a:r>
            <a:r>
              <a:rPr lang="es-CL" sz="2200" dirty="0" err="1">
                <a:solidFill>
                  <a:srgbClr val="008000"/>
                </a:solidFill>
              </a:rPr>
              <a:t>funDefs</a:t>
            </a:r>
            <a:r>
              <a:rPr lang="es-CL" sz="2200" dirty="0">
                <a:solidFill>
                  <a:srgbClr val="008000"/>
                </a:solidFill>
              </a:rPr>
              <a:t> x </a:t>
            </a:r>
            <a:r>
              <a:rPr lang="es-CL" sz="2200" dirty="0" err="1">
                <a:solidFill>
                  <a:srgbClr val="008000"/>
                </a:solidFill>
              </a:rPr>
              <a:t>Env</a:t>
            </a:r>
            <a:r>
              <a:rPr lang="es-CL" sz="2200" dirty="0">
                <a:solidFill>
                  <a:srgbClr val="008000"/>
                </a:solidFill>
              </a:rPr>
              <a:t> →  </a:t>
            </a:r>
            <a:r>
              <a:rPr lang="es-CL" sz="2200" dirty="0" err="1">
                <a:solidFill>
                  <a:srgbClr val="008000"/>
                </a:solidFill>
              </a:rPr>
              <a:t>number</a:t>
            </a:r>
            <a:endParaRPr lang="es-CL" sz="22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es-CL" sz="2200" dirty="0"/>
              <a:t>(define (</a:t>
            </a:r>
            <a:r>
              <a:rPr lang="es-CL" sz="2200" dirty="0" err="1"/>
              <a:t>interp</a:t>
            </a:r>
            <a:r>
              <a:rPr lang="es-CL" sz="2200" dirty="0"/>
              <a:t> </a:t>
            </a:r>
            <a:r>
              <a:rPr lang="es-CL" sz="2200" dirty="0" err="1"/>
              <a:t>expr</a:t>
            </a:r>
            <a:r>
              <a:rPr lang="es-CL" sz="2200" dirty="0"/>
              <a:t> </a:t>
            </a:r>
            <a:r>
              <a:rPr lang="es-CL" sz="2200" dirty="0" err="1"/>
              <a:t>fundefs</a:t>
            </a:r>
            <a:r>
              <a:rPr lang="es-CL" sz="2200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</a:t>
            </a:r>
            <a:br>
              <a:rPr lang="es-CL" sz="2200" dirty="0"/>
            </a:br>
            <a:r>
              <a:rPr lang="es-CL" sz="2200" dirty="0"/>
              <a:t>   (</a:t>
            </a:r>
            <a:r>
              <a:rPr lang="es-CL" sz="2200" dirty="0" err="1"/>
              <a:t>type</a:t>
            </a:r>
            <a:r>
              <a:rPr lang="es-CL" sz="2200" dirty="0"/>
              <a:t>-case F1WAE </a:t>
            </a:r>
            <a:r>
              <a:rPr lang="es-CL" sz="2200" dirty="0" err="1"/>
              <a:t>expr</a:t>
            </a:r>
            <a:endParaRPr lang="es-CL" sz="2200" dirty="0"/>
          </a:p>
          <a:p>
            <a:pPr marL="0" lvl="0" indent="0">
              <a:buNone/>
            </a:pPr>
            <a:r>
              <a:rPr lang="es-CL" sz="2200" dirty="0">
                <a:solidFill>
                  <a:srgbClr val="00FF00"/>
                </a:solidFill>
              </a:rPr>
              <a:t>           </a:t>
            </a:r>
            <a:r>
              <a:rPr lang="es-CL" sz="2200" dirty="0">
                <a:solidFill>
                  <a:srgbClr val="008000"/>
                </a:solidFill>
              </a:rPr>
              <a:t> ;; </a:t>
            </a:r>
            <a:r>
              <a:rPr lang="es-CL" sz="2200" dirty="0" err="1">
                <a:solidFill>
                  <a:srgbClr val="008000"/>
                </a:solidFill>
              </a:rPr>
              <a:t>codigo</a:t>
            </a:r>
            <a:r>
              <a:rPr lang="es-CL" sz="2200" dirty="0">
                <a:solidFill>
                  <a:srgbClr val="008000"/>
                </a:solidFill>
              </a:rPr>
              <a:t> anterior</a:t>
            </a:r>
            <a:br>
              <a:rPr lang="es-CL" sz="2200" dirty="0"/>
            </a:br>
            <a:r>
              <a:rPr lang="es-CL" sz="2200" dirty="0"/>
              <a:t>            [id (</a:t>
            </a:r>
            <a:r>
              <a:rPr lang="es-CL" sz="2200" dirty="0" err="1"/>
              <a:t>name</a:t>
            </a:r>
            <a:r>
              <a:rPr lang="es-CL" sz="2200" dirty="0"/>
              <a:t>) (</a:t>
            </a:r>
            <a:r>
              <a:rPr lang="es-CL" sz="2200" dirty="0" err="1"/>
              <a:t>lookup-env</a:t>
            </a:r>
            <a:r>
              <a:rPr lang="es-CL" sz="2200" dirty="0"/>
              <a:t> </a:t>
            </a:r>
            <a:r>
              <a:rPr lang="es-CL" sz="2200" dirty="0" err="1"/>
              <a:t>name</a:t>
            </a:r>
            <a:r>
              <a:rPr lang="es-CL" sz="2200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)]</a:t>
            </a:r>
            <a:br>
              <a:rPr lang="es-CL" sz="2200" dirty="0"/>
            </a:br>
            <a:r>
              <a:rPr lang="es-CL" sz="2200" dirty="0"/>
              <a:t>           </a:t>
            </a:r>
            <a:r>
              <a:rPr lang="es-CL" sz="2200" dirty="0">
                <a:solidFill>
                  <a:srgbClr val="FF0000"/>
                </a:solidFill>
              </a:rPr>
              <a:t> [</a:t>
            </a:r>
            <a:r>
              <a:rPr lang="es-CL" sz="2200" dirty="0" err="1">
                <a:solidFill>
                  <a:srgbClr val="FF0000"/>
                </a:solidFill>
              </a:rPr>
              <a:t>with</a:t>
            </a:r>
            <a:r>
              <a:rPr lang="es-CL" sz="2200" dirty="0">
                <a:solidFill>
                  <a:srgbClr val="FF0000"/>
                </a:solidFill>
              </a:rPr>
              <a:t> (id </a:t>
            </a:r>
            <a:r>
              <a:rPr lang="es-CL" sz="2200" dirty="0" err="1">
                <a:solidFill>
                  <a:srgbClr val="FF0000"/>
                </a:solidFill>
              </a:rPr>
              <a:t>value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body</a:t>
            </a:r>
            <a:r>
              <a:rPr lang="es-CL" sz="2200" dirty="0">
                <a:solidFill>
                  <a:srgbClr val="FF0000"/>
                </a:solidFill>
              </a:rPr>
              <a:t>)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		             (</a:t>
            </a:r>
            <a:r>
              <a:rPr lang="es-CL" sz="2200" dirty="0" err="1">
                <a:solidFill>
                  <a:srgbClr val="FF0000"/>
                </a:solidFill>
              </a:rPr>
              <a:t>interp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body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fun-defs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                               (</a:t>
            </a:r>
            <a:r>
              <a:rPr lang="es-CL" sz="2200" dirty="0" err="1">
                <a:solidFill>
                  <a:srgbClr val="FF0000"/>
                </a:solidFill>
              </a:rPr>
              <a:t>aEnv</a:t>
            </a:r>
            <a:r>
              <a:rPr lang="es-CL" sz="2200" dirty="0">
                <a:solidFill>
                  <a:srgbClr val="FF0000"/>
                </a:solidFill>
              </a:rPr>
              <a:t> id (</a:t>
            </a:r>
            <a:r>
              <a:rPr lang="es-CL" sz="2200" dirty="0" err="1">
                <a:solidFill>
                  <a:srgbClr val="FF0000"/>
                </a:solidFill>
              </a:rPr>
              <a:t>interp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value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fun-defs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b="1" dirty="0" err="1">
                <a:solidFill>
                  <a:srgbClr val="FF0000"/>
                </a:solidFill>
              </a:rPr>
              <a:t>env</a:t>
            </a:r>
            <a:r>
              <a:rPr lang="es-CL" sz="2200" dirty="0">
                <a:solidFill>
                  <a:srgbClr val="FF0000"/>
                </a:solidFill>
              </a:rPr>
              <a:t>)  </a:t>
            </a:r>
            <a:r>
              <a:rPr lang="es-CL" sz="2200" b="1" dirty="0" err="1">
                <a:solidFill>
                  <a:srgbClr val="FF0000"/>
                </a:solidFill>
              </a:rPr>
              <a:t>env</a:t>
            </a:r>
            <a:r>
              <a:rPr lang="es-CL" sz="2200" dirty="0">
                <a:solidFill>
                  <a:srgbClr val="FF0000"/>
                </a:solidFill>
              </a:rPr>
              <a:t>))]</a:t>
            </a:r>
          </a:p>
          <a:p>
            <a:pPr marL="0" lvl="0" indent="0">
              <a:buNone/>
            </a:pPr>
            <a:r>
              <a:rPr lang="es-CL" sz="2200" dirty="0">
                <a:solidFill>
                  <a:srgbClr val="FF0000"/>
                </a:solidFill>
              </a:rPr>
              <a:t>             </a:t>
            </a:r>
            <a:r>
              <a:rPr lang="es-CL" sz="2200" dirty="0">
                <a:solidFill>
                  <a:srgbClr val="008000"/>
                </a:solidFill>
              </a:rPr>
              <a:t>;; resto del </a:t>
            </a:r>
            <a:r>
              <a:rPr lang="es-CL" sz="2200" dirty="0" err="1">
                <a:solidFill>
                  <a:srgbClr val="008000"/>
                </a:solidFill>
              </a:rPr>
              <a:t>codigo</a:t>
            </a:r>
            <a:br>
              <a:rPr lang="es-CL" sz="2200" dirty="0"/>
            </a:br>
            <a:r>
              <a:rPr lang="es-CL" sz="2200" dirty="0"/>
              <a:t>           </a:t>
            </a:r>
            <a:br>
              <a:rPr lang="es-CL" sz="2200" dirty="0"/>
            </a:br>
            <a:r>
              <a:rPr lang="es-CL" sz="2200" dirty="0"/>
              <a:t>           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C1CE4-6B2F-FF4E-BF76-D74DB7A192F2}"/>
              </a:ext>
            </a:extLst>
          </p:cNvPr>
          <p:cNvSpPr txBox="1"/>
          <p:nvPr/>
        </p:nvSpPr>
        <p:spPr>
          <a:xfrm>
            <a:off x="686896" y="5983195"/>
            <a:ext cx="8969760" cy="797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 el </a:t>
            </a:r>
            <a:r>
              <a:rPr lang="es-CL" sz="25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, el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es interpretado con un nuevo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environment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, </a:t>
            </a:r>
            <a:b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el cual contiene el identificador del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con su valor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134-D6E5-7E45-B38F-7E3D19807A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2325" y="123876"/>
            <a:ext cx="8248650" cy="831850"/>
          </a:xfrm>
        </p:spPr>
        <p:txBody>
          <a:bodyPr/>
          <a:lstStyle/>
          <a:p>
            <a:pPr lvl="0"/>
            <a:r>
              <a:rPr lang="es-CL" sz="2800" dirty="0"/>
              <a:t>Extendiendo el interprete </a:t>
            </a:r>
            <a:br>
              <a:rPr lang="es-CL" sz="2800" dirty="0"/>
            </a:br>
            <a:r>
              <a:rPr lang="es-CL" sz="2800" dirty="0"/>
              <a:t>(aplicación de función)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D455-A3B0-A541-B8F5-65CF941EC1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89038"/>
            <a:ext cx="9070975" cy="6308725"/>
          </a:xfrm>
        </p:spPr>
        <p:txBody>
          <a:bodyPr/>
          <a:lstStyle/>
          <a:p>
            <a:pPr marL="0" lvl="0" indent="0">
              <a:buNone/>
            </a:pPr>
            <a:r>
              <a:rPr lang="es-CL" sz="2200" dirty="0">
                <a:solidFill>
                  <a:srgbClr val="008000"/>
                </a:solidFill>
              </a:rPr>
              <a:t>;; </a:t>
            </a:r>
            <a:r>
              <a:rPr lang="es-CL" sz="2200" dirty="0" err="1">
                <a:solidFill>
                  <a:srgbClr val="008000"/>
                </a:solidFill>
              </a:rPr>
              <a:t>interp</a:t>
            </a:r>
            <a:r>
              <a:rPr lang="es-CL" sz="2200" dirty="0">
                <a:solidFill>
                  <a:srgbClr val="008000"/>
                </a:solidFill>
              </a:rPr>
              <a:t> : AST (F1WAE) x Lista de </a:t>
            </a:r>
            <a:r>
              <a:rPr lang="es-CL" sz="2200" dirty="0" err="1">
                <a:solidFill>
                  <a:srgbClr val="008000"/>
                </a:solidFill>
              </a:rPr>
              <a:t>funDefs</a:t>
            </a:r>
            <a:r>
              <a:rPr lang="es-CL" sz="2200" dirty="0">
                <a:solidFill>
                  <a:srgbClr val="008000"/>
                </a:solidFill>
              </a:rPr>
              <a:t> x </a:t>
            </a:r>
            <a:r>
              <a:rPr lang="es-CL" sz="2200" dirty="0" err="1">
                <a:solidFill>
                  <a:srgbClr val="008000"/>
                </a:solidFill>
              </a:rPr>
              <a:t>Env</a:t>
            </a:r>
            <a:r>
              <a:rPr lang="es-CL" sz="2200" dirty="0">
                <a:solidFill>
                  <a:srgbClr val="008000"/>
                </a:solidFill>
              </a:rPr>
              <a:t> →  </a:t>
            </a:r>
            <a:r>
              <a:rPr lang="es-CL" sz="2200" dirty="0" err="1">
                <a:solidFill>
                  <a:srgbClr val="008000"/>
                </a:solidFill>
              </a:rPr>
              <a:t>number</a:t>
            </a:r>
            <a:endParaRPr lang="es-CL" sz="22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es-CL" sz="2200" dirty="0"/>
              <a:t>(define (</a:t>
            </a:r>
            <a:r>
              <a:rPr lang="es-CL" sz="2200" dirty="0" err="1"/>
              <a:t>interp</a:t>
            </a:r>
            <a:r>
              <a:rPr lang="es-CL" sz="2200" dirty="0"/>
              <a:t> </a:t>
            </a:r>
            <a:r>
              <a:rPr lang="es-CL" sz="2200" dirty="0" err="1"/>
              <a:t>expr</a:t>
            </a:r>
            <a:r>
              <a:rPr lang="es-CL" sz="2200" dirty="0"/>
              <a:t> </a:t>
            </a:r>
            <a:r>
              <a:rPr lang="es-CL" sz="2200" dirty="0" err="1"/>
              <a:t>fundefs</a:t>
            </a:r>
            <a:r>
              <a:rPr lang="es-CL" sz="2200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</a:t>
            </a:r>
            <a:br>
              <a:rPr lang="es-CL" sz="2200" dirty="0"/>
            </a:br>
            <a:r>
              <a:rPr lang="es-CL" sz="2200" dirty="0"/>
              <a:t>   (</a:t>
            </a:r>
            <a:r>
              <a:rPr lang="es-CL" sz="2200" dirty="0" err="1"/>
              <a:t>type</a:t>
            </a:r>
            <a:r>
              <a:rPr lang="es-CL" sz="2200" dirty="0"/>
              <a:t>-case F1WAE </a:t>
            </a:r>
            <a:r>
              <a:rPr lang="es-CL" sz="2200" dirty="0" err="1"/>
              <a:t>expr</a:t>
            </a:r>
            <a:endParaRPr lang="es-CL" sz="2200" dirty="0"/>
          </a:p>
          <a:p>
            <a:pPr marL="0" lvl="0" indent="0">
              <a:buNone/>
            </a:pPr>
            <a:r>
              <a:rPr lang="es-CL" sz="2200" dirty="0"/>
              <a:t>           </a:t>
            </a:r>
            <a:r>
              <a:rPr lang="es-CL" sz="2200" dirty="0">
                <a:solidFill>
                  <a:srgbClr val="008000"/>
                </a:solidFill>
              </a:rPr>
              <a:t>;; código anterior</a:t>
            </a:r>
            <a:br>
              <a:rPr lang="es-CL" sz="2200" dirty="0"/>
            </a:br>
            <a:r>
              <a:rPr lang="es-CL" sz="2200" dirty="0"/>
              <a:t>           [id (</a:t>
            </a:r>
            <a:r>
              <a:rPr lang="es-CL" sz="2200" dirty="0" err="1"/>
              <a:t>name</a:t>
            </a:r>
            <a:r>
              <a:rPr lang="es-CL" sz="2200" dirty="0"/>
              <a:t>) (</a:t>
            </a:r>
            <a:r>
              <a:rPr lang="es-CL" sz="2200" dirty="0" err="1"/>
              <a:t>lookup-env</a:t>
            </a:r>
            <a:r>
              <a:rPr lang="es-CL" sz="2200" dirty="0"/>
              <a:t> </a:t>
            </a:r>
            <a:r>
              <a:rPr lang="es-CL" sz="2200" dirty="0" err="1"/>
              <a:t>name</a:t>
            </a:r>
            <a:r>
              <a:rPr lang="es-CL" sz="2200" dirty="0"/>
              <a:t> </a:t>
            </a:r>
            <a:r>
              <a:rPr lang="es-CL" sz="2200" b="1" dirty="0" err="1"/>
              <a:t>env</a:t>
            </a:r>
            <a:r>
              <a:rPr lang="es-CL" sz="2200" dirty="0"/>
              <a:t>)]</a:t>
            </a:r>
          </a:p>
          <a:p>
            <a:pPr marL="0" lvl="0" indent="0">
              <a:buNone/>
            </a:pP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[app (</a:t>
            </a:r>
            <a:r>
              <a:rPr lang="es-CL" sz="2200" dirty="0" err="1">
                <a:solidFill>
                  <a:srgbClr val="FF0000"/>
                </a:solidFill>
              </a:rPr>
              <a:t>fun-name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arg-expr</a:t>
            </a:r>
            <a:r>
              <a:rPr lang="es-CL" sz="2200" dirty="0">
                <a:solidFill>
                  <a:srgbClr val="FF0000"/>
                </a:solidFill>
              </a:rPr>
              <a:t>)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         (</a:t>
            </a:r>
            <a:r>
              <a:rPr lang="es-CL" sz="2200" dirty="0" err="1">
                <a:solidFill>
                  <a:srgbClr val="FF0000"/>
                </a:solidFill>
              </a:rPr>
              <a:t>let</a:t>
            </a:r>
            <a:r>
              <a:rPr lang="es-CL" sz="2200" dirty="0">
                <a:solidFill>
                  <a:srgbClr val="FF0000"/>
                </a:solidFill>
              </a:rPr>
              <a:t> ([</a:t>
            </a:r>
            <a:r>
              <a:rPr lang="es-CL" sz="2200" dirty="0" err="1">
                <a:solidFill>
                  <a:srgbClr val="FF0000"/>
                </a:solidFill>
              </a:rPr>
              <a:t>fun</a:t>
            </a:r>
            <a:r>
              <a:rPr lang="es-CL" sz="2200" dirty="0">
                <a:solidFill>
                  <a:srgbClr val="FF0000"/>
                </a:solidFill>
              </a:rPr>
              <a:t> (</a:t>
            </a:r>
            <a:r>
              <a:rPr lang="es-CL" sz="2200" dirty="0" err="1">
                <a:solidFill>
                  <a:srgbClr val="FF0000"/>
                </a:solidFill>
              </a:rPr>
              <a:t>lookup-function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fun-name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fun-defs</a:t>
            </a:r>
            <a:r>
              <a:rPr lang="es-CL" sz="2200" dirty="0">
                <a:solidFill>
                  <a:srgbClr val="FF0000"/>
                </a:solidFill>
              </a:rPr>
              <a:t>)])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                (</a:t>
            </a:r>
            <a:r>
              <a:rPr lang="es-CL" sz="2200" dirty="0" err="1">
                <a:solidFill>
                  <a:srgbClr val="FF0000"/>
                </a:solidFill>
              </a:rPr>
              <a:t>interp</a:t>
            </a:r>
            <a:r>
              <a:rPr lang="es-CL" sz="2200" dirty="0">
                <a:solidFill>
                  <a:srgbClr val="FF0000"/>
                </a:solidFill>
              </a:rPr>
              <a:t> (</a:t>
            </a:r>
            <a:r>
              <a:rPr lang="es-CL" sz="2200" dirty="0" err="1">
                <a:solidFill>
                  <a:srgbClr val="FF0000"/>
                </a:solidFill>
              </a:rPr>
              <a:t>fundef-body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</a:t>
            </a:r>
            <a:r>
              <a:rPr lang="es-CL" sz="2200" dirty="0">
                <a:solidFill>
                  <a:srgbClr val="FF0000"/>
                </a:solidFill>
              </a:rPr>
              <a:t>) </a:t>
            </a:r>
            <a:r>
              <a:rPr lang="es-CL" sz="2200" dirty="0" err="1">
                <a:solidFill>
                  <a:srgbClr val="FF0000"/>
                </a:solidFill>
              </a:rPr>
              <a:t>fun-defs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                       (</a:t>
            </a:r>
            <a:r>
              <a:rPr lang="es-CL" sz="2200" dirty="0" err="1">
                <a:solidFill>
                  <a:srgbClr val="FF0000"/>
                </a:solidFill>
              </a:rPr>
              <a:t>aEnv</a:t>
            </a:r>
            <a:r>
              <a:rPr lang="es-CL" sz="2200" dirty="0">
                <a:solidFill>
                  <a:srgbClr val="FF0000"/>
                </a:solidFill>
              </a:rPr>
              <a:t> (</a:t>
            </a:r>
            <a:r>
              <a:rPr lang="es-CL" sz="2200" dirty="0" err="1">
                <a:solidFill>
                  <a:srgbClr val="FF0000"/>
                </a:solidFill>
              </a:rPr>
              <a:t>fundef-arg-name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</a:t>
            </a:r>
            <a:r>
              <a:rPr lang="es-CL" sz="2200" dirty="0">
                <a:solidFill>
                  <a:srgbClr val="FF0000"/>
                </a:solidFill>
              </a:rPr>
              <a:t>)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                                  (</a:t>
            </a:r>
            <a:r>
              <a:rPr lang="es-CL" sz="2200" dirty="0" err="1">
                <a:solidFill>
                  <a:srgbClr val="FF0000"/>
                </a:solidFill>
              </a:rPr>
              <a:t>interp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arg-expr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dirty="0" err="1">
                <a:solidFill>
                  <a:srgbClr val="FF0000"/>
                </a:solidFill>
              </a:rPr>
              <a:t>fun-defs</a:t>
            </a:r>
            <a:r>
              <a:rPr lang="es-CL" sz="2200" dirty="0">
                <a:solidFill>
                  <a:srgbClr val="FF0000"/>
                </a:solidFill>
              </a:rPr>
              <a:t> </a:t>
            </a:r>
            <a:r>
              <a:rPr lang="es-CL" sz="2200" b="1" dirty="0" err="1">
                <a:solidFill>
                  <a:srgbClr val="FF0000"/>
                </a:solidFill>
              </a:rPr>
              <a:t>env</a:t>
            </a:r>
            <a:r>
              <a:rPr lang="es-CL" sz="2200" dirty="0">
                <a:solidFill>
                  <a:srgbClr val="FF0000"/>
                </a:solidFill>
              </a:rPr>
              <a:t>)</a:t>
            </a:r>
            <a:br>
              <a:rPr lang="es-CL" sz="2200" dirty="0">
                <a:solidFill>
                  <a:srgbClr val="FF0000"/>
                </a:solidFill>
              </a:rPr>
            </a:br>
            <a:r>
              <a:rPr lang="es-CL" sz="2200" dirty="0">
                <a:solidFill>
                  <a:srgbClr val="FF0000"/>
                </a:solidFill>
              </a:rPr>
              <a:t>                                   </a:t>
            </a:r>
            <a:r>
              <a:rPr lang="es-CL" sz="2200" b="1" dirty="0" err="1">
                <a:solidFill>
                  <a:srgbClr val="FF0000"/>
                </a:solidFill>
              </a:rPr>
              <a:t>env</a:t>
            </a:r>
            <a:r>
              <a:rPr lang="es-CL" sz="2200" dirty="0">
                <a:solidFill>
                  <a:srgbClr val="FF0000"/>
                </a:solidFill>
              </a:rPr>
              <a:t>)))]))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71393-886E-2748-BC3A-8F86A044DF00}"/>
              </a:ext>
            </a:extLst>
          </p:cNvPr>
          <p:cNvSpPr txBox="1"/>
          <p:nvPr/>
        </p:nvSpPr>
        <p:spPr>
          <a:xfrm>
            <a:off x="380443" y="5735292"/>
            <a:ext cx="9132413" cy="127068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Similar al </a:t>
            </a:r>
            <a:r>
              <a:rPr lang="es-CL" sz="20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, el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de la función es interpretado con un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environment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b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que con el valor pasado a la función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0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NOTA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extendimos el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environment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actual para agregarle el nuevo identificador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42AE-DDA3-064B-AC4E-BDE8E3E287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1" y="158749"/>
            <a:ext cx="9072562" cy="831851"/>
          </a:xfrm>
        </p:spPr>
        <p:txBody>
          <a:bodyPr/>
          <a:lstStyle/>
          <a:p>
            <a:pPr lvl="0"/>
            <a:r>
              <a:rPr lang="es-CL" sz="3200" dirty="0"/>
              <a:t>Usando el </a:t>
            </a:r>
            <a:r>
              <a:rPr lang="es-CL" sz="3200" dirty="0" err="1"/>
              <a:t>environment</a:t>
            </a:r>
            <a:r>
              <a:rPr lang="es-CL" sz="3200" dirty="0"/>
              <a:t> correctamente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87D0-D8DF-A740-B407-64E4FF5B4D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1" y="1259840"/>
            <a:ext cx="9070975" cy="5664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dirty="0"/>
              <a:t>Considere la función f:</a:t>
            </a:r>
            <a:br>
              <a:rPr lang="es-CL" dirty="0"/>
            </a:br>
            <a:r>
              <a:rPr lang="es-CL" dirty="0"/>
              <a:t>{f x {+ 1 n}}</a:t>
            </a:r>
            <a:br>
              <a:rPr lang="es-CL" dirty="0"/>
            </a:br>
            <a:endParaRPr lang="es-CL" dirty="0"/>
          </a:p>
          <a:p>
            <a:pPr lvl="0">
              <a:buSzPct val="45000"/>
              <a:buFont typeface="StarSymbol"/>
              <a:buChar char="●"/>
            </a:pPr>
            <a:r>
              <a:rPr lang="es-CL" dirty="0"/>
              <a:t>Ahora la siguiente expresión:</a:t>
            </a:r>
            <a:br>
              <a:rPr lang="es-CL" dirty="0"/>
            </a:br>
            <a:r>
              <a:rPr lang="es-CL" dirty="0"/>
              <a:t>{</a:t>
            </a:r>
            <a:r>
              <a:rPr lang="es-CL" dirty="0" err="1"/>
              <a:t>with</a:t>
            </a:r>
            <a:r>
              <a:rPr lang="es-CL" dirty="0"/>
              <a:t> {n 5} {f 10}}</a:t>
            </a:r>
            <a:br>
              <a:rPr lang="es-CL" dirty="0"/>
            </a:br>
            <a:endParaRPr lang="es-CL" dirty="0"/>
          </a:p>
          <a:p>
            <a:pPr lvl="0">
              <a:buSzPct val="45000"/>
              <a:buFont typeface="StarSymbol"/>
              <a:buChar char="●"/>
            </a:pPr>
            <a:r>
              <a:rPr lang="es-CL" dirty="0"/>
              <a:t>¿Qué retorna?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200" dirty="0">
                <a:latin typeface="Arial" pitchFamily="18"/>
              </a:rPr>
              <a:t>6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200" dirty="0">
                <a:latin typeface="Arial" pitchFamily="18"/>
              </a:rPr>
              <a:t>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872-E031-684B-958C-DC841134EA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8463" y="0"/>
            <a:ext cx="9072562" cy="831851"/>
          </a:xfrm>
        </p:spPr>
        <p:txBody>
          <a:bodyPr/>
          <a:lstStyle/>
          <a:p>
            <a:pPr lvl="0"/>
            <a:r>
              <a:rPr lang="es-CL" sz="2800" dirty="0"/>
              <a:t>Usando el </a:t>
            </a:r>
            <a:r>
              <a:rPr lang="es-CL" sz="2800" dirty="0" err="1"/>
              <a:t>environment</a:t>
            </a:r>
            <a:r>
              <a:rPr lang="es-CL" sz="2800" dirty="0"/>
              <a:t> correctamente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A126-D42D-DE43-8DCE-A27C5FBE6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2658" y="1175543"/>
            <a:ext cx="9070975" cy="5208587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100" dirty="0"/>
              <a:t>{</a:t>
            </a:r>
            <a:r>
              <a:rPr lang="es-CL" sz="2100" dirty="0" err="1"/>
              <a:t>with</a:t>
            </a:r>
            <a:r>
              <a:rPr lang="es-CL" sz="2100" dirty="0"/>
              <a:t> {n 5} {f 10}}</a:t>
            </a:r>
          </a:p>
          <a:p>
            <a:pPr marL="0" lvl="0" indent="0">
              <a:buSzPct val="45000"/>
              <a:buNone/>
            </a:pPr>
            <a:r>
              <a:rPr lang="es-CL" sz="2100" dirty="0"/>
              <a:t>La respuesta del lenguaje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100" dirty="0">
                <a:latin typeface="Arial" pitchFamily="18"/>
              </a:rPr>
              <a:t> </a:t>
            </a:r>
            <a:r>
              <a:rPr lang="es-CL" sz="2100" b="1" dirty="0">
                <a:latin typeface="Arial" pitchFamily="18"/>
              </a:rPr>
              <a:t>6</a:t>
            </a:r>
            <a:r>
              <a:rPr lang="es-CL" sz="2100" dirty="0">
                <a:latin typeface="Arial" pitchFamily="18"/>
              </a:rPr>
              <a:t>, si el lenguaje soporta </a:t>
            </a:r>
            <a:r>
              <a:rPr lang="es-CL" sz="2100" b="1" dirty="0" err="1">
                <a:latin typeface="Arial" pitchFamily="18"/>
              </a:rPr>
              <a:t>dynamic</a:t>
            </a:r>
            <a:r>
              <a:rPr lang="es-CL" sz="2100" b="1" dirty="0">
                <a:latin typeface="Arial" pitchFamily="18"/>
              </a:rPr>
              <a:t> </a:t>
            </a:r>
            <a:r>
              <a:rPr lang="es-CL" sz="2100" b="1" dirty="0" err="1">
                <a:latin typeface="Arial" pitchFamily="18"/>
              </a:rPr>
              <a:t>scope</a:t>
            </a:r>
            <a:r>
              <a:rPr lang="es-CL" sz="2100" dirty="0">
                <a:latin typeface="Arial" pitchFamily="18"/>
              </a:rPr>
              <a:t>. Informalmente, podemos pensar que todas las variables tienen un </a:t>
            </a:r>
            <a:r>
              <a:rPr lang="es-CL" sz="2100" dirty="0" err="1">
                <a:latin typeface="Arial" pitchFamily="18"/>
              </a:rPr>
              <a:t>scope</a:t>
            </a:r>
            <a:r>
              <a:rPr lang="es-CL" sz="2100" dirty="0">
                <a:latin typeface="Arial" pitchFamily="18"/>
              </a:rPr>
              <a:t> global. No es bien visto que un lenguaje soporte (</a:t>
            </a:r>
            <a:r>
              <a:rPr lang="es-CL" sz="2100" dirty="0" err="1">
                <a:latin typeface="Arial" pitchFamily="18"/>
              </a:rPr>
              <a:t>by</a:t>
            </a:r>
            <a:r>
              <a:rPr lang="es-CL" sz="2100" dirty="0">
                <a:latin typeface="Arial" pitchFamily="18"/>
              </a:rPr>
              <a:t> default) </a:t>
            </a:r>
            <a:r>
              <a:rPr lang="es-CL" sz="2100" dirty="0" err="1">
                <a:latin typeface="Arial" pitchFamily="18"/>
              </a:rPr>
              <a:t>dynamic</a:t>
            </a:r>
            <a:r>
              <a:rPr lang="es-CL" sz="2100" dirty="0">
                <a:latin typeface="Arial" pitchFamily="18"/>
              </a:rPr>
              <a:t> </a:t>
            </a:r>
            <a:r>
              <a:rPr lang="es-CL" sz="2100" dirty="0" err="1">
                <a:latin typeface="Arial" pitchFamily="18"/>
              </a:rPr>
              <a:t>scope</a:t>
            </a:r>
            <a:r>
              <a:rPr lang="es-CL" sz="2100" dirty="0">
                <a:latin typeface="Arial" pitchFamily="18"/>
              </a:rPr>
              <a:t> ¿Por qué?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2100" dirty="0">
              <a:latin typeface="Arial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sz="2100" b="1" dirty="0">
                <a:latin typeface="Arial" pitchFamily="18"/>
              </a:rPr>
              <a:t> error</a:t>
            </a:r>
            <a:r>
              <a:rPr lang="es-CL" sz="2100" dirty="0">
                <a:latin typeface="Arial" pitchFamily="18"/>
              </a:rPr>
              <a:t>, si el lenguaje soporta </a:t>
            </a:r>
            <a:r>
              <a:rPr lang="es-CL" sz="2100" b="1" dirty="0">
                <a:latin typeface="Arial" pitchFamily="18"/>
              </a:rPr>
              <a:t>lexical </a:t>
            </a:r>
            <a:r>
              <a:rPr lang="es-CL" sz="2100" b="1" dirty="0" err="1">
                <a:latin typeface="Arial" pitchFamily="18"/>
              </a:rPr>
              <a:t>scope</a:t>
            </a:r>
            <a:r>
              <a:rPr lang="es-CL" sz="2100" dirty="0">
                <a:latin typeface="Arial" pitchFamily="18"/>
              </a:rPr>
              <a:t>. Informalmente, podemos pensar que existen variables locales y que existen variables globales para una función (ejercicio: de un ejemplo de esto). Es bien visto que un lenguaje soporte (</a:t>
            </a:r>
            <a:r>
              <a:rPr lang="es-CL" sz="2100" dirty="0" err="1">
                <a:latin typeface="Arial" pitchFamily="18"/>
              </a:rPr>
              <a:t>by</a:t>
            </a:r>
            <a:r>
              <a:rPr lang="es-CL" sz="2100" dirty="0">
                <a:latin typeface="Arial" pitchFamily="18"/>
              </a:rPr>
              <a:t> default) lexical </a:t>
            </a:r>
            <a:r>
              <a:rPr lang="es-CL" sz="2100" dirty="0" err="1">
                <a:latin typeface="Arial" pitchFamily="18"/>
              </a:rPr>
              <a:t>scope</a:t>
            </a:r>
            <a:r>
              <a:rPr lang="es-CL" sz="2100" dirty="0">
                <a:latin typeface="Arial" pitchFamily="18"/>
              </a:rPr>
              <a:t> ¿Por qué? </a:t>
            </a:r>
            <a:br>
              <a:rPr lang="es-CL" sz="2100" dirty="0">
                <a:latin typeface="Arial" pitchFamily="18"/>
              </a:rPr>
            </a:br>
            <a:endParaRPr lang="es-CL" sz="2100" dirty="0">
              <a:latin typeface="Arial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100" dirty="0">
                <a:latin typeface="Arial" pitchFamily="18"/>
              </a:rPr>
              <a:t>Algunos lenguajes como PHP, no soportan lexical </a:t>
            </a:r>
            <a:r>
              <a:rPr lang="es-CL" sz="2100" dirty="0" err="1">
                <a:latin typeface="Arial" pitchFamily="18"/>
              </a:rPr>
              <a:t>scope</a:t>
            </a:r>
            <a:r>
              <a:rPr lang="es-CL" sz="2100" dirty="0">
                <a:latin typeface="Arial" pitchFamily="18"/>
              </a:rPr>
              <a:t> </a:t>
            </a:r>
            <a:r>
              <a:rPr lang="es-CL" sz="2100" dirty="0" err="1">
                <a:latin typeface="Arial" pitchFamily="18"/>
              </a:rPr>
              <a:t>by</a:t>
            </a:r>
            <a:r>
              <a:rPr lang="es-CL" sz="2100" dirty="0">
                <a:latin typeface="Arial" pitchFamily="18"/>
              </a:rPr>
              <a:t> default.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2100" dirty="0">
              <a:latin typeface="Arial" pitchFamily="18"/>
            </a:endParaRPr>
          </a:p>
          <a:p>
            <a:pPr marL="0" lvl="1" indent="0" algn="ctr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100" i="1" dirty="0">
                <a:latin typeface="Arial" pitchFamily="18"/>
              </a:rPr>
              <a:t>En este curso, </a:t>
            </a:r>
            <a:r>
              <a:rPr lang="es-CL" sz="2100" i="1" dirty="0" err="1">
                <a:latin typeface="Arial" pitchFamily="18"/>
              </a:rPr>
              <a:t>dynamic</a:t>
            </a:r>
            <a:r>
              <a:rPr lang="es-CL" sz="2100" i="1" dirty="0">
                <a:latin typeface="Arial" pitchFamily="18"/>
              </a:rPr>
              <a:t> </a:t>
            </a:r>
            <a:r>
              <a:rPr lang="es-CL" sz="2100" i="1" dirty="0" err="1">
                <a:latin typeface="Arial" pitchFamily="18"/>
              </a:rPr>
              <a:t>scope</a:t>
            </a:r>
            <a:r>
              <a:rPr lang="es-CL" sz="2100" i="1" dirty="0">
                <a:latin typeface="Arial" pitchFamily="18"/>
              </a:rPr>
              <a:t> es considerado un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371-31DF-344B-A8BD-12AD5611F7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8463" y="79374"/>
            <a:ext cx="9072562" cy="831851"/>
          </a:xfrm>
        </p:spPr>
        <p:txBody>
          <a:bodyPr/>
          <a:lstStyle/>
          <a:p>
            <a:pPr lvl="0"/>
            <a:r>
              <a:rPr lang="es-CL" sz="3200" dirty="0"/>
              <a:t>Arreglando el interprete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43C2-14AD-1E43-9A34-AF894FF765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0050" y="920242"/>
            <a:ext cx="9070975" cy="6305550"/>
          </a:xfrm>
        </p:spPr>
        <p:txBody>
          <a:bodyPr/>
          <a:lstStyle/>
          <a:p>
            <a:pPr lvl="0"/>
            <a:r>
              <a:rPr lang="es-CL" sz="2100" i="1" dirty="0"/>
              <a:t>En la versión anterior, nosotros usamos el </a:t>
            </a:r>
            <a:r>
              <a:rPr lang="es-CL" sz="2100" i="1" dirty="0" err="1"/>
              <a:t>enviroment</a:t>
            </a:r>
            <a:r>
              <a:rPr lang="es-CL" sz="2100" i="1" dirty="0"/>
              <a:t> pasado al interprete cuando evaluamos una función, el cual agregar </a:t>
            </a:r>
            <a:r>
              <a:rPr lang="es-CL" sz="2100" i="1" dirty="0" err="1"/>
              <a:t>dynamic</a:t>
            </a:r>
            <a:r>
              <a:rPr lang="es-CL" sz="2100" i="1" dirty="0"/>
              <a:t> </a:t>
            </a:r>
            <a:r>
              <a:rPr lang="es-CL" sz="2100" i="1" dirty="0" err="1"/>
              <a:t>scope</a:t>
            </a:r>
            <a:r>
              <a:rPr lang="es-CL" sz="2100" i="1" dirty="0"/>
              <a:t>:</a:t>
            </a:r>
          </a:p>
          <a:p>
            <a:pPr lvl="0"/>
            <a:r>
              <a:rPr lang="es-CL" sz="2100" i="1" dirty="0"/>
              <a:t>[app (</a:t>
            </a:r>
            <a:r>
              <a:rPr lang="es-CL" sz="2100" i="1" dirty="0" err="1"/>
              <a:t>fun-name</a:t>
            </a:r>
            <a:r>
              <a:rPr lang="es-CL" sz="2100" i="1" dirty="0"/>
              <a:t> </a:t>
            </a:r>
            <a:r>
              <a:rPr lang="es-CL" sz="2100" i="1" dirty="0" err="1"/>
              <a:t>arg-expr</a:t>
            </a:r>
            <a:r>
              <a:rPr lang="es-CL" sz="2100" i="1" dirty="0"/>
              <a:t>)</a:t>
            </a:r>
            <a:br>
              <a:rPr lang="es-CL" sz="2100" i="1" dirty="0"/>
            </a:br>
            <a:r>
              <a:rPr lang="es-CL" sz="2100" i="1" dirty="0"/>
              <a:t>     (</a:t>
            </a:r>
            <a:r>
              <a:rPr lang="es-CL" sz="2100" i="1" dirty="0" err="1"/>
              <a:t>let</a:t>
            </a:r>
            <a:r>
              <a:rPr lang="es-CL" sz="2100" i="1" dirty="0"/>
              <a:t> ([</a:t>
            </a:r>
            <a:r>
              <a:rPr lang="es-CL" sz="2100" i="1" dirty="0" err="1"/>
              <a:t>fun</a:t>
            </a:r>
            <a:r>
              <a:rPr lang="es-CL" sz="2100" i="1" dirty="0"/>
              <a:t> (</a:t>
            </a:r>
            <a:r>
              <a:rPr lang="es-CL" sz="2100" i="1" dirty="0" err="1"/>
              <a:t>lookup-function</a:t>
            </a:r>
            <a:r>
              <a:rPr lang="es-CL" sz="2100" i="1" dirty="0"/>
              <a:t> </a:t>
            </a:r>
            <a:r>
              <a:rPr lang="es-CL" sz="2100" i="1" dirty="0" err="1"/>
              <a:t>fun-name</a:t>
            </a:r>
            <a:r>
              <a:rPr lang="es-CL" sz="2100" i="1" dirty="0"/>
              <a:t> </a:t>
            </a:r>
            <a:r>
              <a:rPr lang="es-CL" sz="2100" i="1" dirty="0" err="1"/>
              <a:t>fun-defs</a:t>
            </a:r>
            <a:r>
              <a:rPr lang="es-CL" sz="2100" i="1" dirty="0"/>
              <a:t>)])</a:t>
            </a:r>
            <a:br>
              <a:rPr lang="es-CL" sz="2100" i="1" dirty="0"/>
            </a:br>
            <a:r>
              <a:rPr lang="es-CL" sz="2100" i="1" dirty="0"/>
              <a:t>                     (</a:t>
            </a:r>
            <a:r>
              <a:rPr lang="es-CL" sz="2100" i="1" dirty="0" err="1"/>
              <a:t>interp</a:t>
            </a:r>
            <a:r>
              <a:rPr lang="es-CL" sz="2100" i="1" dirty="0"/>
              <a:t> (</a:t>
            </a:r>
            <a:r>
              <a:rPr lang="es-CL" sz="2100" i="1" dirty="0" err="1"/>
              <a:t>fundef-body</a:t>
            </a:r>
            <a:r>
              <a:rPr lang="es-CL" sz="2100" i="1" dirty="0"/>
              <a:t> </a:t>
            </a:r>
            <a:r>
              <a:rPr lang="es-CL" sz="2100" i="1" dirty="0" err="1"/>
              <a:t>fun</a:t>
            </a:r>
            <a:r>
              <a:rPr lang="es-CL" sz="2100" i="1" dirty="0"/>
              <a:t>) </a:t>
            </a:r>
            <a:r>
              <a:rPr lang="es-CL" sz="2100" i="1" dirty="0" err="1"/>
              <a:t>fun-defs</a:t>
            </a:r>
            <a:br>
              <a:rPr lang="es-CL" sz="2100" i="1" dirty="0"/>
            </a:br>
            <a:r>
              <a:rPr lang="es-CL" sz="2100" i="1" dirty="0"/>
              <a:t>                               (</a:t>
            </a:r>
            <a:r>
              <a:rPr lang="es-CL" sz="2100" i="1" dirty="0" err="1"/>
              <a:t>aSub</a:t>
            </a:r>
            <a:r>
              <a:rPr lang="es-CL" sz="2100" i="1" dirty="0"/>
              <a:t> (</a:t>
            </a:r>
            <a:r>
              <a:rPr lang="es-CL" sz="2100" i="1" dirty="0" err="1"/>
              <a:t>fundef-arg-name</a:t>
            </a:r>
            <a:r>
              <a:rPr lang="es-CL" sz="2100" i="1" dirty="0"/>
              <a:t> </a:t>
            </a:r>
            <a:r>
              <a:rPr lang="es-CL" sz="2100" i="1" dirty="0" err="1"/>
              <a:t>fun</a:t>
            </a:r>
            <a:r>
              <a:rPr lang="es-CL" sz="2100" i="1" dirty="0"/>
              <a:t>)</a:t>
            </a:r>
            <a:br>
              <a:rPr lang="es-CL" sz="2100" i="1" dirty="0"/>
            </a:br>
            <a:r>
              <a:rPr lang="es-CL" sz="2100" i="1" dirty="0"/>
              <a:t>                                          (</a:t>
            </a:r>
            <a:r>
              <a:rPr lang="es-CL" sz="2100" i="1" dirty="0" err="1"/>
              <a:t>interp</a:t>
            </a:r>
            <a:r>
              <a:rPr lang="es-CL" sz="2100" i="1" dirty="0"/>
              <a:t> </a:t>
            </a:r>
            <a:r>
              <a:rPr lang="es-CL" sz="2100" i="1" dirty="0" err="1"/>
              <a:t>arg-expr</a:t>
            </a:r>
            <a:r>
              <a:rPr lang="es-CL" sz="2100" i="1" dirty="0"/>
              <a:t> </a:t>
            </a:r>
            <a:r>
              <a:rPr lang="es-CL" sz="2100" i="1" dirty="0" err="1"/>
              <a:t>fun-defs</a:t>
            </a:r>
            <a:r>
              <a:rPr lang="es-CL" sz="2100" i="1" dirty="0"/>
              <a:t> </a:t>
            </a:r>
            <a:r>
              <a:rPr lang="es-CL" sz="2100" i="1" dirty="0" err="1"/>
              <a:t>env</a:t>
            </a:r>
            <a:r>
              <a:rPr lang="es-CL" sz="2100" i="1" dirty="0"/>
              <a:t>)</a:t>
            </a:r>
            <a:br>
              <a:rPr lang="es-CL" sz="2100" i="1" dirty="0"/>
            </a:br>
            <a:r>
              <a:rPr lang="es-CL" sz="2100" i="1" dirty="0"/>
              <a:t>                              </a:t>
            </a:r>
            <a:r>
              <a:rPr lang="es-CL" sz="2100" b="1" i="1" dirty="0" err="1"/>
              <a:t>env</a:t>
            </a:r>
            <a:r>
              <a:rPr lang="es-CL" sz="2100" i="1" dirty="0"/>
              <a:t>)))])) </a:t>
            </a:r>
            <a:r>
              <a:rPr lang="es-CL" sz="2100" i="1" dirty="0">
                <a:solidFill>
                  <a:srgbClr val="008000"/>
                </a:solidFill>
              </a:rPr>
              <a:t>;;este </a:t>
            </a:r>
            <a:r>
              <a:rPr lang="es-CL" sz="2100" i="1" dirty="0" err="1">
                <a:solidFill>
                  <a:srgbClr val="008000"/>
                </a:solidFill>
              </a:rPr>
              <a:t>environment</a:t>
            </a:r>
            <a:r>
              <a:rPr lang="es-CL" sz="2100" i="1" dirty="0">
                <a:solidFill>
                  <a:srgbClr val="008000"/>
                </a:solidFill>
              </a:rPr>
              <a:t> ya contienen valores</a:t>
            </a:r>
          </a:p>
          <a:p>
            <a:pPr lvl="0"/>
            <a:endParaRPr lang="es-CL" sz="2100" i="1" dirty="0"/>
          </a:p>
          <a:p>
            <a:pPr lvl="0"/>
            <a:r>
              <a:rPr lang="es-CL" sz="2100" i="1" dirty="0"/>
              <a:t>Para obtener lexical </a:t>
            </a:r>
            <a:r>
              <a:rPr lang="es-CL" sz="2100" i="1" dirty="0" err="1"/>
              <a:t>scope</a:t>
            </a:r>
            <a:r>
              <a:rPr lang="es-CL" sz="2100" i="1" dirty="0"/>
              <a:t>, nosotros pasamos un </a:t>
            </a:r>
            <a:r>
              <a:rPr lang="es-CL" sz="2100" i="1" dirty="0" err="1"/>
              <a:t>environment</a:t>
            </a:r>
            <a:r>
              <a:rPr lang="es-CL" sz="2100" i="1" dirty="0"/>
              <a:t> vacío, es decir, olvidamos los actuales </a:t>
            </a:r>
            <a:r>
              <a:rPr lang="es-CL" sz="2100" i="1" dirty="0" err="1"/>
              <a:t>bindings</a:t>
            </a:r>
            <a:r>
              <a:rPr lang="es-CL" sz="2100" i="1" dirty="0"/>
              <a:t> capturados:</a:t>
            </a:r>
          </a:p>
          <a:p>
            <a:pPr lvl="0"/>
            <a:br>
              <a:rPr lang="es-CL" sz="2100" i="1" dirty="0"/>
            </a:br>
            <a:r>
              <a:rPr lang="es-CL" sz="2100" i="1" dirty="0"/>
              <a:t>[app (</a:t>
            </a:r>
            <a:r>
              <a:rPr lang="es-CL" sz="2100" i="1" dirty="0" err="1"/>
              <a:t>fun-name</a:t>
            </a:r>
            <a:r>
              <a:rPr lang="es-CL" sz="2100" i="1" dirty="0"/>
              <a:t> </a:t>
            </a:r>
            <a:r>
              <a:rPr lang="es-CL" sz="2100" i="1" dirty="0" err="1"/>
              <a:t>arg-expr</a:t>
            </a:r>
            <a:r>
              <a:rPr lang="es-CL" sz="2100" i="1" dirty="0"/>
              <a:t>)</a:t>
            </a:r>
            <a:br>
              <a:rPr lang="es-CL" sz="2100" i="1" dirty="0"/>
            </a:br>
            <a:r>
              <a:rPr lang="es-CL" sz="2100" i="1" dirty="0"/>
              <a:t>    (</a:t>
            </a:r>
            <a:r>
              <a:rPr lang="es-CL" sz="2100" i="1" dirty="0" err="1"/>
              <a:t>let</a:t>
            </a:r>
            <a:r>
              <a:rPr lang="es-CL" sz="2100" i="1" dirty="0"/>
              <a:t> ([</a:t>
            </a:r>
            <a:r>
              <a:rPr lang="es-CL" sz="2100" i="1" dirty="0" err="1"/>
              <a:t>fun</a:t>
            </a:r>
            <a:r>
              <a:rPr lang="es-CL" sz="2100" i="1" dirty="0"/>
              <a:t> (</a:t>
            </a:r>
            <a:r>
              <a:rPr lang="es-CL" sz="2100" i="1" dirty="0" err="1"/>
              <a:t>lookup-function</a:t>
            </a:r>
            <a:r>
              <a:rPr lang="es-CL" sz="2100" i="1" dirty="0"/>
              <a:t> </a:t>
            </a:r>
            <a:r>
              <a:rPr lang="es-CL" sz="2100" i="1" dirty="0" err="1"/>
              <a:t>fun-name</a:t>
            </a:r>
            <a:r>
              <a:rPr lang="es-CL" sz="2100" i="1" dirty="0"/>
              <a:t> </a:t>
            </a:r>
            <a:r>
              <a:rPr lang="es-CL" sz="2100" i="1" dirty="0" err="1"/>
              <a:t>fun-defs</a:t>
            </a:r>
            <a:r>
              <a:rPr lang="es-CL" sz="2100" i="1" dirty="0"/>
              <a:t>)])</a:t>
            </a:r>
            <a:br>
              <a:rPr lang="es-CL" sz="2100" i="1" dirty="0"/>
            </a:br>
            <a:r>
              <a:rPr lang="es-CL" sz="2100" i="1" dirty="0"/>
              <a:t>                    (</a:t>
            </a:r>
            <a:r>
              <a:rPr lang="es-CL" sz="2100" i="1" dirty="0" err="1"/>
              <a:t>interp</a:t>
            </a:r>
            <a:r>
              <a:rPr lang="es-CL" sz="2100" i="1" dirty="0"/>
              <a:t> (</a:t>
            </a:r>
            <a:r>
              <a:rPr lang="es-CL" sz="2100" i="1" dirty="0" err="1"/>
              <a:t>fundef-body</a:t>
            </a:r>
            <a:r>
              <a:rPr lang="es-CL" sz="2100" i="1" dirty="0"/>
              <a:t> </a:t>
            </a:r>
            <a:r>
              <a:rPr lang="es-CL" sz="2100" i="1" dirty="0" err="1"/>
              <a:t>fun</a:t>
            </a:r>
            <a:r>
              <a:rPr lang="es-CL" sz="2100" i="1" dirty="0"/>
              <a:t>) </a:t>
            </a:r>
            <a:r>
              <a:rPr lang="es-CL" sz="2100" i="1" dirty="0" err="1"/>
              <a:t>fun-defs</a:t>
            </a:r>
            <a:br>
              <a:rPr lang="es-CL" sz="2100" i="1" dirty="0"/>
            </a:br>
            <a:r>
              <a:rPr lang="es-CL" sz="2100" i="1" dirty="0"/>
              <a:t>                               (</a:t>
            </a:r>
            <a:r>
              <a:rPr lang="es-CL" sz="2100" i="1" dirty="0" err="1"/>
              <a:t>aSub</a:t>
            </a:r>
            <a:r>
              <a:rPr lang="es-CL" sz="2100" i="1" dirty="0"/>
              <a:t> (</a:t>
            </a:r>
            <a:r>
              <a:rPr lang="es-CL" sz="2100" i="1" dirty="0" err="1"/>
              <a:t>fundef-arg-name</a:t>
            </a:r>
            <a:r>
              <a:rPr lang="es-CL" sz="2100" i="1" dirty="0"/>
              <a:t> </a:t>
            </a:r>
            <a:r>
              <a:rPr lang="es-CL" sz="2100" i="1" dirty="0" err="1"/>
              <a:t>the-fun-def</a:t>
            </a:r>
            <a:r>
              <a:rPr lang="es-CL" sz="2100" i="1" dirty="0"/>
              <a:t> )</a:t>
            </a:r>
            <a:br>
              <a:rPr lang="es-CL" sz="2100" i="1" dirty="0"/>
            </a:br>
            <a:r>
              <a:rPr lang="es-CL" sz="2100" i="1" dirty="0"/>
              <a:t>                                         (</a:t>
            </a:r>
            <a:r>
              <a:rPr lang="es-CL" sz="2100" i="1" dirty="0" err="1"/>
              <a:t>interp</a:t>
            </a:r>
            <a:r>
              <a:rPr lang="es-CL" sz="2100" i="1" dirty="0"/>
              <a:t> </a:t>
            </a:r>
            <a:r>
              <a:rPr lang="es-CL" sz="2100" i="1" dirty="0" err="1"/>
              <a:t>arg-expr</a:t>
            </a:r>
            <a:r>
              <a:rPr lang="es-CL" sz="2100" i="1" dirty="0"/>
              <a:t> </a:t>
            </a:r>
            <a:r>
              <a:rPr lang="es-CL" sz="2100" i="1" dirty="0" err="1"/>
              <a:t>fun-defs</a:t>
            </a:r>
            <a:r>
              <a:rPr lang="es-CL" sz="2100" i="1" dirty="0"/>
              <a:t> </a:t>
            </a:r>
            <a:r>
              <a:rPr lang="es-CL" sz="2100" i="1" dirty="0" err="1"/>
              <a:t>ds</a:t>
            </a:r>
            <a:r>
              <a:rPr lang="es-CL" sz="2100" i="1" dirty="0"/>
              <a:t>)</a:t>
            </a:r>
            <a:br>
              <a:rPr lang="es-CL" sz="2100" i="1" dirty="0"/>
            </a:br>
            <a:r>
              <a:rPr lang="es-CL" sz="2100" i="1" dirty="0"/>
              <a:t>                   </a:t>
            </a:r>
            <a:r>
              <a:rPr lang="es-CL" sz="2100" b="1" i="1" dirty="0"/>
              <a:t>(</a:t>
            </a:r>
            <a:r>
              <a:rPr lang="es-CL" sz="2100" b="1" i="1" dirty="0" err="1"/>
              <a:t>mtEnv</a:t>
            </a:r>
            <a:r>
              <a:rPr lang="es-CL" sz="2100" b="1" i="1" dirty="0"/>
              <a:t>)</a:t>
            </a:r>
            <a:r>
              <a:rPr lang="es-CL" sz="2100" i="1" dirty="0"/>
              <a:t>)))] </a:t>
            </a:r>
            <a:r>
              <a:rPr lang="es-CL" sz="2100" i="1" dirty="0">
                <a:solidFill>
                  <a:srgbClr val="008000"/>
                </a:solidFill>
              </a:rPr>
              <a:t>;;este </a:t>
            </a:r>
            <a:r>
              <a:rPr lang="es-CL" sz="2100" i="1" dirty="0" err="1">
                <a:solidFill>
                  <a:srgbClr val="008000"/>
                </a:solidFill>
              </a:rPr>
              <a:t>environment</a:t>
            </a:r>
            <a:r>
              <a:rPr lang="es-CL" sz="2100" i="1" dirty="0">
                <a:solidFill>
                  <a:srgbClr val="008000"/>
                </a:solidFill>
              </a:rPr>
              <a:t> esta </a:t>
            </a:r>
            <a:r>
              <a:rPr lang="es-CL" sz="2100" i="1" dirty="0" err="1">
                <a:solidFill>
                  <a:srgbClr val="008000"/>
                </a:solidFill>
              </a:rPr>
              <a:t>vacio</a:t>
            </a:r>
            <a:endParaRPr lang="es-CL" sz="2100" i="1" dirty="0">
              <a:solidFill>
                <a:srgbClr val="008000"/>
              </a:solidFill>
            </a:endParaRPr>
          </a:p>
          <a:p>
            <a:pPr lvl="0"/>
            <a:endParaRPr lang="es-CL" sz="21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F68F-521D-C347-BCDE-E36941FD63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0" y="3200400"/>
            <a:ext cx="9070975" cy="1262063"/>
          </a:xfrm>
        </p:spPr>
        <p:txBody>
          <a:bodyPr/>
          <a:lstStyle/>
          <a:p>
            <a:pPr lvl="0"/>
            <a:r>
              <a:rPr lang="es-CL"/>
              <a:t>¿Consultas?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1881-1D68-B342-B7F4-AC9EE681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Animación del </a:t>
            </a:r>
            <a:r>
              <a:rPr lang="es-ES_tradnl" dirty="0" err="1"/>
              <a:t>stack</a:t>
            </a:r>
            <a:endParaRPr lang="es-ES_trad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BC4A8-E168-BD4A-8520-1C8AF26C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267" y="2335092"/>
            <a:ext cx="5464108" cy="3169182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B57658E-F43C-9D4C-9F6E-76B8B8711DA3}"/>
              </a:ext>
            </a:extLst>
          </p:cNvPr>
          <p:cNvSpPr/>
          <p:nvPr/>
        </p:nvSpPr>
        <p:spPr>
          <a:xfrm>
            <a:off x="5349070" y="5819483"/>
            <a:ext cx="2773652" cy="914400"/>
          </a:xfrm>
          <a:prstGeom prst="wedgeRoundRectCallout">
            <a:avLst>
              <a:gd name="adj1" fmla="val -29824"/>
              <a:gd name="adj2" fmla="val -81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Variables son agregadas al </a:t>
            </a:r>
            <a:r>
              <a:rPr lang="es-ES_tradnl" dirty="0" err="1"/>
              <a:t>stack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437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44BD-FE45-C446-96F8-375AE5B65A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53306" y="55875"/>
            <a:ext cx="7974012" cy="630942"/>
          </a:xfrm>
        </p:spPr>
        <p:txBody>
          <a:bodyPr>
            <a:spAutoFit/>
          </a:bodyPr>
          <a:lstStyle/>
          <a:p>
            <a:pPr lvl="0"/>
            <a:r>
              <a:rPr lang="es-CL" sz="3500" dirty="0"/>
              <a:t>Orden de Costo usando substitución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BE375-718B-D04F-8602-090A97AE30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3143" y="1424442"/>
            <a:ext cx="9072563" cy="5273242"/>
          </a:xfrm>
        </p:spPr>
        <p:txBody>
          <a:bodyPr anchor="ctr"/>
          <a:lstStyle/>
          <a:p>
            <a:pPr marL="0" lvl="0" indent="0" algn="l">
              <a:buSzPct val="45000"/>
              <a:buNone/>
            </a:pPr>
            <a:r>
              <a:rPr lang="es-CL" dirty="0"/>
              <a:t>   </a:t>
            </a:r>
            <a:r>
              <a:rPr lang="es-CL" sz="2400" dirty="0"/>
              <a:t>Considere lo siguiente:</a:t>
            </a:r>
          </a:p>
          <a:p>
            <a:pPr marL="0" lvl="0" indent="0" algn="l">
              <a:buSzPct val="45000"/>
              <a:buNone/>
            </a:pPr>
            <a:r>
              <a:rPr lang="es-CL" dirty="0"/>
              <a:t> </a:t>
            </a:r>
            <a:r>
              <a:rPr lang="es-CL" sz="2400" dirty="0"/>
              <a:t>(</a:t>
            </a:r>
            <a:r>
              <a:rPr lang="es-CL" sz="2400" dirty="0" err="1"/>
              <a:t>interp</a:t>
            </a:r>
            <a:r>
              <a:rPr lang="es-CL" sz="2400" dirty="0"/>
              <a:t> '{</a:t>
            </a:r>
            <a:r>
              <a:rPr lang="es-CL" sz="2400" dirty="0" err="1"/>
              <a:t>with</a:t>
            </a:r>
            <a:r>
              <a:rPr lang="es-CL" sz="2400" dirty="0"/>
              <a:t> {x 1}</a:t>
            </a:r>
          </a:p>
          <a:p>
            <a:pPr marL="0" lvl="0" indent="0" algn="l">
              <a:buSzPct val="45000"/>
              <a:buNone/>
            </a:pPr>
            <a:r>
              <a:rPr lang="es-CL" sz="2400" dirty="0"/>
              <a:t>                 {</a:t>
            </a:r>
            <a:r>
              <a:rPr lang="es-CL" sz="2400" dirty="0" err="1"/>
              <a:t>with</a:t>
            </a:r>
            <a:r>
              <a:rPr lang="es-CL" sz="2400" dirty="0"/>
              <a:t> {y 2}</a:t>
            </a:r>
          </a:p>
          <a:p>
            <a:pPr marL="0" lvl="0" indent="0" algn="l">
              <a:buSzPct val="45000"/>
              <a:buNone/>
            </a:pPr>
            <a:r>
              <a:rPr lang="es-CL" sz="2400" dirty="0"/>
              <a:t>                   {+ 100 {+ 99 {+ 98 ... {+ y </a:t>
            </a:r>
            <a:r>
              <a:rPr lang="es-CL" sz="2400" b="1" dirty="0">
                <a:solidFill>
                  <a:srgbClr val="FF0000"/>
                </a:solidFill>
              </a:rPr>
              <a:t>x</a:t>
            </a:r>
            <a:r>
              <a:rPr lang="es-CL" sz="2400" dirty="0"/>
              <a:t>}}}}}} '())</a:t>
            </a:r>
          </a:p>
          <a:p>
            <a:pPr lvl="0" algn="ctr"/>
            <a:endParaRPr lang="es-CL" sz="2400" dirty="0"/>
          </a:p>
          <a:p>
            <a:pPr marL="0" lvl="0" indent="0" algn="l">
              <a:buSzPct val="45000"/>
              <a:buNone/>
            </a:pPr>
            <a:r>
              <a:rPr lang="es-CL" sz="2400" dirty="0"/>
              <a:t>Con x = 1</a:t>
            </a:r>
          </a:p>
          <a:p>
            <a:pPr marL="0" lvl="0" indent="0" algn="l">
              <a:buSzPct val="45000"/>
              <a:buNone/>
            </a:pPr>
            <a:r>
              <a:rPr lang="es-CL" sz="2400" dirty="0"/>
              <a:t>   (</a:t>
            </a:r>
            <a:r>
              <a:rPr lang="es-CL" sz="2400" dirty="0" err="1"/>
              <a:t>interp</a:t>
            </a:r>
            <a:r>
              <a:rPr lang="es-CL" sz="2400" dirty="0"/>
              <a:t> '{</a:t>
            </a:r>
            <a:r>
              <a:rPr lang="es-CL" sz="2400" dirty="0" err="1"/>
              <a:t>with</a:t>
            </a:r>
            <a:r>
              <a:rPr lang="es-CL" sz="2400" dirty="0"/>
              <a:t> {y 2}</a:t>
            </a:r>
          </a:p>
          <a:p>
            <a:pPr marL="0" lvl="0" indent="0" algn="l">
              <a:buSzPct val="45000"/>
              <a:buNone/>
            </a:pPr>
            <a:r>
              <a:rPr lang="es-CL" sz="2400" dirty="0"/>
              <a:t>        {+ 100 {+ 99 {+ 98 ... {+ </a:t>
            </a:r>
            <a:r>
              <a:rPr lang="es-CL" sz="2400" b="1" dirty="0">
                <a:solidFill>
                  <a:srgbClr val="008000"/>
                </a:solidFill>
              </a:rPr>
              <a:t>y</a:t>
            </a:r>
            <a:r>
              <a:rPr lang="es-CL" sz="2400" dirty="0"/>
              <a:t> </a:t>
            </a:r>
            <a:r>
              <a:rPr lang="es-CL" sz="2400" b="1" dirty="0">
                <a:solidFill>
                  <a:srgbClr val="FF0000"/>
                </a:solidFill>
              </a:rPr>
              <a:t>1</a:t>
            </a:r>
            <a:r>
              <a:rPr lang="es-CL" sz="2400" dirty="0"/>
              <a:t>}}}}}} '() )</a:t>
            </a:r>
          </a:p>
          <a:p>
            <a:pPr marL="0" lvl="0" indent="0" algn="l">
              <a:buSzPct val="45000"/>
              <a:buNone/>
            </a:pPr>
            <a:endParaRPr lang="es-CL" sz="2400" dirty="0"/>
          </a:p>
          <a:p>
            <a:pPr marL="0" indent="0">
              <a:buSzPct val="45000"/>
              <a:buNone/>
            </a:pPr>
            <a:r>
              <a:rPr lang="es-CL" sz="2400" dirty="0"/>
              <a:t>Con y = 2</a:t>
            </a:r>
          </a:p>
          <a:p>
            <a:pPr marL="0" lvl="0" indent="0" algn="l">
              <a:buSzPct val="45000"/>
              <a:buNone/>
            </a:pPr>
            <a:r>
              <a:rPr lang="es-CL" sz="2400" dirty="0"/>
              <a:t>       (</a:t>
            </a:r>
            <a:r>
              <a:rPr lang="es-CL" sz="2400" dirty="0" err="1"/>
              <a:t>interp</a:t>
            </a:r>
            <a:r>
              <a:rPr lang="es-CL" sz="2400" dirty="0"/>
              <a:t> '{+ 100 {+ 99 {+ 98 ... {+ </a:t>
            </a:r>
            <a:r>
              <a:rPr lang="es-CL" sz="2400" b="1" dirty="0">
                <a:solidFill>
                  <a:srgbClr val="008000"/>
                </a:solidFill>
              </a:rPr>
              <a:t>2</a:t>
            </a:r>
            <a:r>
              <a:rPr lang="es-CL" sz="2400" b="1" dirty="0"/>
              <a:t> </a:t>
            </a:r>
            <a:r>
              <a:rPr lang="es-CL" sz="2400" b="1" dirty="0">
                <a:solidFill>
                  <a:srgbClr val="FF0000"/>
                </a:solidFill>
              </a:rPr>
              <a:t>1</a:t>
            </a:r>
            <a:r>
              <a:rPr lang="es-CL" sz="2400" dirty="0"/>
              <a:t>}}}} '())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3200" dirty="0"/>
          </a:p>
          <a:p>
            <a:pPr marL="0" lvl="0" indent="0" algn="ctr">
              <a:buNone/>
            </a:pPr>
            <a:r>
              <a:rPr lang="es-CL" sz="3200" dirty="0">
                <a:solidFill>
                  <a:srgbClr val="FF0000"/>
                </a:solidFill>
              </a:rPr>
              <a:t>Es lentísimo por cada variable (O(n</a:t>
            </a:r>
            <a:r>
              <a:rPr lang="es-CL" sz="3200" baseline="30000" dirty="0">
                <a:solidFill>
                  <a:srgbClr val="FF0000"/>
                </a:solidFill>
              </a:rPr>
              <a:t>2</a:t>
            </a:r>
            <a:r>
              <a:rPr lang="es-CL" sz="32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B5AA2DF-EA85-9B4E-B918-02BE14675585}"/>
              </a:ext>
            </a:extLst>
          </p:cNvPr>
          <p:cNvSpPr/>
          <p:nvPr/>
        </p:nvSpPr>
        <p:spPr>
          <a:xfrm>
            <a:off x="6378627" y="1288847"/>
            <a:ext cx="1620360" cy="548640"/>
          </a:xfrm>
          <a:custGeom>
            <a:avLst>
              <a:gd name="f0" fmla="val -4038"/>
              <a:gd name="f1" fmla="val 5131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Sin funciones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CCFF-0849-E946-9886-12DE27FCA8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824" y="23751"/>
            <a:ext cx="9070975" cy="739775"/>
          </a:xfrm>
        </p:spPr>
        <p:txBody>
          <a:bodyPr/>
          <a:lstStyle/>
          <a:p>
            <a:pPr lvl="0"/>
            <a:r>
              <a:rPr lang="es-CL" dirty="0"/>
              <a:t>¿Substitución?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C768D-C389-7B4B-B1D0-221233F436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0634" y="1400340"/>
            <a:ext cx="9072563" cy="524984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Substitución no es una buena solución porque es lenta</a:t>
            </a:r>
          </a:p>
          <a:p>
            <a:pPr marL="0" lvl="1" indent="0" algn="ctr" hangingPunct="0">
              <a:spcBef>
                <a:spcPts val="0"/>
              </a:spcBef>
              <a:spcAft>
                <a:spcPts val="1417"/>
              </a:spcAft>
              <a:buNone/>
            </a:pPr>
            <a:endParaRPr lang="es-CL" sz="2800" dirty="0">
              <a:latin typeface="Arial" pitchFamily="18"/>
            </a:endParaRPr>
          </a:p>
          <a:p>
            <a:pPr marL="0" lvl="1" indent="0" algn="ctr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s-CL" sz="2800" dirty="0">
                <a:latin typeface="Arial" pitchFamily="18"/>
              </a:rPr>
              <a:t>POR LO TANTO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De ahora en adelante, no usaremos más substitución. En otras palabras </a:t>
            </a:r>
            <a:r>
              <a:rPr lang="es-CL" sz="2800" b="1" dirty="0"/>
              <a:t>removemos </a:t>
            </a:r>
            <a:r>
              <a:rPr lang="es-CL" sz="2800" dirty="0"/>
              <a:t>el uso de</a:t>
            </a:r>
            <a:r>
              <a:rPr lang="es-CL" sz="2800" b="1" dirty="0"/>
              <a:t> </a:t>
            </a:r>
            <a:r>
              <a:rPr lang="es-CL" sz="2800" dirty="0"/>
              <a:t>la función </a:t>
            </a:r>
            <a:r>
              <a:rPr lang="es-CL" sz="2800" i="1" dirty="0" err="1"/>
              <a:t>subst</a:t>
            </a:r>
            <a:r>
              <a:rPr lang="es-CL" sz="2800" dirty="0"/>
              <a:t> en el código del interprete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Buscaremos una solución más eficiente y más cercana a la realidad de los lenguajes de programación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250D-6802-F64A-8DA6-A19D38D0A3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8551" y="203327"/>
            <a:ext cx="7974012" cy="831850"/>
          </a:xfrm>
        </p:spPr>
        <p:txBody>
          <a:bodyPr>
            <a:spAutoFit/>
          </a:bodyPr>
          <a:lstStyle/>
          <a:p>
            <a:pPr lvl="0"/>
            <a:r>
              <a:rPr lang="es-CL" sz="3500" dirty="0"/>
              <a:t>Usando una caja de memoria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81D8-6E79-1949-A86A-59B0B3BDBD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989513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s-CL" dirty="0"/>
              <a:t> Considere lo siguiente:</a:t>
            </a:r>
          </a:p>
          <a:p>
            <a:pPr marL="0" lvl="0" indent="0" algn="l">
              <a:buSzPct val="45000"/>
              <a:buNone/>
            </a:pPr>
            <a:r>
              <a:rPr lang="es-CL" dirty="0"/>
              <a:t>  (</a:t>
            </a:r>
            <a:r>
              <a:rPr lang="es-CL" dirty="0" err="1"/>
              <a:t>interp</a:t>
            </a:r>
            <a:r>
              <a:rPr lang="es-CL" dirty="0"/>
              <a:t> '{</a:t>
            </a:r>
            <a:r>
              <a:rPr lang="es-CL" dirty="0" err="1"/>
              <a:t>with</a:t>
            </a:r>
            <a:r>
              <a:rPr lang="es-CL" dirty="0"/>
              <a:t> {x 1}</a:t>
            </a:r>
          </a:p>
          <a:p>
            <a:pPr marL="0" lvl="0" indent="0" algn="l">
              <a:buSzPct val="45000"/>
              <a:buNone/>
            </a:pPr>
            <a:r>
              <a:rPr lang="es-CL" dirty="0"/>
              <a:t>                 {</a:t>
            </a:r>
            <a:r>
              <a:rPr lang="es-CL" dirty="0" err="1"/>
              <a:t>with</a:t>
            </a:r>
            <a:r>
              <a:rPr lang="es-CL" dirty="0"/>
              <a:t> {y 2}</a:t>
            </a:r>
          </a:p>
          <a:p>
            <a:pPr marL="0" lvl="0" indent="0" algn="l">
              <a:buSzPct val="45000"/>
              <a:buNone/>
            </a:pPr>
            <a:r>
              <a:rPr lang="es-CL" dirty="0"/>
              <a:t>                    {+ 100 {+ 99 {+ 98 ... {+ </a:t>
            </a:r>
            <a:r>
              <a:rPr lang="es-CL" dirty="0">
                <a:solidFill>
                  <a:srgbClr val="000000"/>
                </a:solidFill>
              </a:rPr>
              <a:t>y x</a:t>
            </a:r>
            <a:r>
              <a:rPr lang="es-CL" dirty="0"/>
              <a:t>}}}}}} '() )</a:t>
            </a:r>
          </a:p>
          <a:p>
            <a:pPr lvl="0" algn="ctr"/>
            <a:endParaRPr lang="es-CL" dirty="0"/>
          </a:p>
          <a:p>
            <a:pPr marL="0" lvl="0" indent="0" algn="l">
              <a:buNone/>
            </a:pPr>
            <a:r>
              <a:rPr lang="es-CL" dirty="0"/>
              <a:t> =&gt;  </a:t>
            </a:r>
          </a:p>
          <a:p>
            <a:pPr marL="0" lvl="0" indent="0" algn="l">
              <a:buNone/>
            </a:pPr>
            <a:r>
              <a:rPr lang="es-CL" dirty="0"/>
              <a:t>   (</a:t>
            </a:r>
            <a:r>
              <a:rPr lang="es-CL" dirty="0" err="1"/>
              <a:t>interp</a:t>
            </a:r>
            <a:r>
              <a:rPr lang="es-CL" dirty="0"/>
              <a:t> '{+ 100 {+ 99 {+ 98 ... {+ </a:t>
            </a:r>
            <a:r>
              <a:rPr lang="es-CL" b="1" dirty="0">
                <a:solidFill>
                  <a:srgbClr val="000000"/>
                </a:solidFill>
              </a:rPr>
              <a:t>y x</a:t>
            </a:r>
            <a:r>
              <a:rPr lang="es-CL" dirty="0"/>
              <a:t>}}}} '() )</a:t>
            </a:r>
          </a:p>
          <a:p>
            <a:pPr lvl="0" algn="l"/>
            <a:endParaRPr lang="es-CL" dirty="0"/>
          </a:p>
          <a:p>
            <a:pPr lvl="0"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D927027-F635-8F49-B7CF-7832771064F8}"/>
              </a:ext>
            </a:extLst>
          </p:cNvPr>
          <p:cNvSpPr/>
          <p:nvPr/>
        </p:nvSpPr>
        <p:spPr>
          <a:xfrm>
            <a:off x="7406640" y="4114800"/>
            <a:ext cx="1554479" cy="822960"/>
          </a:xfrm>
          <a:custGeom>
            <a:avLst>
              <a:gd name="f0" fmla="val -7346"/>
              <a:gd name="f1" fmla="val 2822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x =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y = 2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07FE507-1FB6-F246-A0CC-F5EC0E603884}"/>
              </a:ext>
            </a:extLst>
          </p:cNvPr>
          <p:cNvSpPr/>
          <p:nvPr/>
        </p:nvSpPr>
        <p:spPr>
          <a:xfrm>
            <a:off x="4114800" y="2834640"/>
            <a:ext cx="4023360" cy="1280160"/>
          </a:xfrm>
          <a:prstGeom prst="line">
            <a:avLst/>
          </a:pr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76EAD156-B508-2940-9966-8BF43EA5E520}"/>
              </a:ext>
            </a:extLst>
          </p:cNvPr>
          <p:cNvSpPr/>
          <p:nvPr/>
        </p:nvSpPr>
        <p:spPr>
          <a:xfrm>
            <a:off x="4480560" y="3383280"/>
            <a:ext cx="2926080" cy="914400"/>
          </a:xfrm>
          <a:prstGeom prst="line">
            <a:avLst/>
          </a:pr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E7DC027-EA0D-7446-BC4F-B65DCDB1F7F3}"/>
              </a:ext>
            </a:extLst>
          </p:cNvPr>
          <p:cNvSpPr/>
          <p:nvPr/>
        </p:nvSpPr>
        <p:spPr>
          <a:xfrm>
            <a:off x="7243948" y="6377049"/>
            <a:ext cx="2600696" cy="950026"/>
          </a:xfrm>
          <a:prstGeom prst="wedgeRoundRectCallout">
            <a:avLst>
              <a:gd name="adj1" fmla="val -285"/>
              <a:gd name="adj2" fmla="val -191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¿Cómo se llama esa caja de memoria?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AE1E-31DE-7641-BEF4-B58A68DAE9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824" y="180975"/>
            <a:ext cx="9070975" cy="520700"/>
          </a:xfrm>
        </p:spPr>
        <p:txBody>
          <a:bodyPr/>
          <a:lstStyle/>
          <a:p>
            <a:pPr lvl="0"/>
            <a:r>
              <a:rPr lang="es-CL" sz="3200" dirty="0"/>
              <a:t>Ambiente (</a:t>
            </a:r>
            <a:r>
              <a:rPr lang="es-CL" sz="3200" dirty="0" err="1"/>
              <a:t>environment</a:t>
            </a:r>
            <a:r>
              <a:rPr lang="es-CL" sz="3200" dirty="0"/>
              <a:t>) de identificadores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D709-87ED-9543-880C-E9D2DF647A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319" y="1521548"/>
            <a:ext cx="9070975" cy="566896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La caja es un ambiente, </a:t>
            </a:r>
            <a:r>
              <a:rPr lang="es-CL" sz="2800" b="1" i="1" dirty="0" err="1"/>
              <a:t>environment</a:t>
            </a:r>
            <a:r>
              <a:rPr lang="es-CL" sz="2800" dirty="0"/>
              <a:t>, de identificadores</a:t>
            </a:r>
          </a:p>
          <a:p>
            <a:pPr marL="0" lvl="0" indent="0">
              <a:buSzPct val="45000"/>
              <a:buNone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Informalmente, esta caja simula la</a:t>
            </a:r>
            <a:r>
              <a:rPr lang="es-CL" sz="2800" b="1" i="1" dirty="0"/>
              <a:t> pila (</a:t>
            </a:r>
            <a:r>
              <a:rPr lang="es-CL" sz="2800" b="1" i="1" dirty="0" err="1"/>
              <a:t>stack</a:t>
            </a:r>
            <a:r>
              <a:rPr lang="es-CL" sz="2800" b="1" i="1" dirty="0"/>
              <a:t>)</a:t>
            </a:r>
            <a:r>
              <a:rPr lang="es-CL" sz="2800" i="1" dirty="0"/>
              <a:t>.</a:t>
            </a: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A medida que identificadores se van creando y asignando con valores, estos se van agregando al </a:t>
            </a:r>
            <a:r>
              <a:rPr lang="es-CL" sz="2800" dirty="0" err="1"/>
              <a:t>environment</a:t>
            </a: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Cada vez que un identificador se encuentra en el programa, se le consulta al </a:t>
            </a:r>
            <a:r>
              <a:rPr lang="es-CL" sz="2800" dirty="0" err="1"/>
              <a:t>environment</a:t>
            </a:r>
            <a:r>
              <a:rPr lang="es-CL" sz="2800" dirty="0"/>
              <a:t> sobre el valor que tiene enlazado</a:t>
            </a:r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82C0-BA09-AE49-98B7-CDF358AEA2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24600"/>
            <a:ext cx="9072563" cy="425450"/>
          </a:xfrm>
        </p:spPr>
        <p:txBody>
          <a:bodyPr/>
          <a:lstStyle/>
          <a:p>
            <a:pPr lvl="0"/>
            <a:r>
              <a:rPr lang="es-CL" sz="3600" dirty="0"/>
              <a:t>Soportar el </a:t>
            </a:r>
            <a:r>
              <a:rPr lang="es-CL" sz="3600" dirty="0" err="1"/>
              <a:t>environment</a:t>
            </a:r>
            <a:endParaRPr lang="es-CL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C2BC-DAEB-6A4F-AC25-529D770DC5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400340"/>
            <a:ext cx="9072563" cy="50004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dirty="0"/>
              <a:t>El </a:t>
            </a:r>
            <a:r>
              <a:rPr lang="es-CL" dirty="0" err="1"/>
              <a:t>environment</a:t>
            </a:r>
            <a:r>
              <a:rPr lang="es-CL" dirty="0"/>
              <a:t> de variables se usa en tiempo de ejecución, entonces ¿Cuándo se necesita?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s-CL" sz="3200" dirty="0">
              <a:latin typeface="Arial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br>
              <a:rPr lang="es-CL" sz="3200" dirty="0">
                <a:latin typeface="Arial" pitchFamily="18"/>
              </a:rPr>
            </a:br>
            <a:r>
              <a:rPr lang="es-CL" sz="3200" dirty="0">
                <a:latin typeface="Arial" pitchFamily="18"/>
              </a:rPr>
              <a:t>¿</a:t>
            </a:r>
            <a:r>
              <a:rPr lang="es-CL" sz="3200" dirty="0" err="1">
                <a:latin typeface="Arial" pitchFamily="18"/>
              </a:rPr>
              <a:t>parser</a:t>
            </a:r>
            <a:r>
              <a:rPr lang="es-CL" sz="3200" dirty="0">
                <a:latin typeface="Arial" pitchFamily="18"/>
              </a:rPr>
              <a:t>?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3200" dirty="0">
                <a:latin typeface="Arial" pitchFamily="18"/>
              </a:rPr>
              <a:t>¿interprete?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3200" dirty="0">
              <a:latin typeface="Arial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s-CL" dirty="0"/>
              <a:t>Debemos modificar el interprete para contener un </a:t>
            </a:r>
            <a:r>
              <a:rPr lang="es-CL" dirty="0" err="1"/>
              <a:t>environment</a:t>
            </a:r>
            <a:endParaRPr lang="es-C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FCD4-402F-C842-BD49-36AF2722A0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138999"/>
            <a:ext cx="9072562" cy="647700"/>
          </a:xfrm>
        </p:spPr>
        <p:txBody>
          <a:bodyPr/>
          <a:lstStyle/>
          <a:p>
            <a:pPr lvl="0"/>
            <a:r>
              <a:rPr lang="es-CL" sz="4000" dirty="0"/>
              <a:t>Extensión del interprete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3706-CE5F-7743-90BB-3082B51515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293462"/>
            <a:ext cx="9072563" cy="513108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3200" dirty="0"/>
              <a:t>Antes la firma del interprete era:</a:t>
            </a:r>
            <a:br>
              <a:rPr lang="es-CL" sz="3200" dirty="0"/>
            </a:br>
            <a:r>
              <a:rPr lang="es-CL" sz="3200" i="1" dirty="0" err="1"/>
              <a:t>interp</a:t>
            </a:r>
            <a:r>
              <a:rPr lang="es-CL" sz="3200" i="1" dirty="0"/>
              <a:t>: AST x lista de </a:t>
            </a:r>
            <a:r>
              <a:rPr lang="es-CL" sz="3200" i="1" dirty="0" err="1"/>
              <a:t>funDef</a:t>
            </a:r>
            <a:r>
              <a:rPr lang="es-CL" sz="3200" i="1" dirty="0"/>
              <a:t> → </a:t>
            </a:r>
            <a:r>
              <a:rPr lang="es-CL" sz="3200" i="1" dirty="0" err="1"/>
              <a:t>number</a:t>
            </a:r>
            <a:endParaRPr lang="es-CL" sz="3200" i="1" dirty="0"/>
          </a:p>
          <a:p>
            <a:pPr lvl="0">
              <a:buSzPct val="45000"/>
              <a:buFont typeface="StarSymbol"/>
              <a:buChar char="●"/>
            </a:pPr>
            <a:endParaRPr lang="es-CL" sz="3200" i="1" dirty="0"/>
          </a:p>
          <a:p>
            <a:pPr lvl="0">
              <a:buSzPct val="45000"/>
              <a:buFont typeface="StarSymbol"/>
              <a:buChar char="●"/>
            </a:pPr>
            <a:endParaRPr lang="es-CL" sz="3200" i="1" dirty="0"/>
          </a:p>
          <a:p>
            <a:pPr lvl="0">
              <a:buSzPct val="45000"/>
              <a:buFont typeface="StarSymbol"/>
              <a:buChar char="●"/>
            </a:pPr>
            <a:r>
              <a:rPr lang="es-CL" sz="3200" dirty="0"/>
              <a:t>ahora</a:t>
            </a:r>
            <a:br>
              <a:rPr lang="es-CL" sz="3200" dirty="0"/>
            </a:br>
            <a:r>
              <a:rPr lang="es-CL" sz="3200" i="1" dirty="0" err="1"/>
              <a:t>interp</a:t>
            </a:r>
            <a:r>
              <a:rPr lang="es-CL" sz="3200" i="1" dirty="0"/>
              <a:t>: AST x lista de </a:t>
            </a:r>
            <a:r>
              <a:rPr lang="es-CL" sz="3200" i="1" dirty="0" err="1"/>
              <a:t>funDef</a:t>
            </a:r>
            <a:r>
              <a:rPr lang="es-CL" sz="3200" i="1" dirty="0"/>
              <a:t> x </a:t>
            </a:r>
            <a:r>
              <a:rPr lang="es-CL" sz="3200" b="1" i="1" dirty="0" err="1"/>
              <a:t>Env</a:t>
            </a:r>
            <a:r>
              <a:rPr lang="es-CL" sz="3200" i="1" dirty="0"/>
              <a:t> →  </a:t>
            </a:r>
            <a:r>
              <a:rPr lang="es-CL" sz="3200" i="1" dirty="0" err="1"/>
              <a:t>number</a:t>
            </a:r>
            <a:endParaRPr lang="es-CL" sz="3200" i="1" dirty="0"/>
          </a:p>
          <a:p>
            <a:pPr marL="0" lvl="0" indent="0">
              <a:buSzPct val="45000"/>
              <a:buNone/>
            </a:pPr>
            <a:endParaRPr lang="es-CL" sz="3200" dirty="0"/>
          </a:p>
          <a:p>
            <a:pPr marL="0" lvl="0" indent="0">
              <a:buSzPct val="45000"/>
              <a:buNone/>
            </a:pPr>
            <a:endParaRPr lang="es-CL" sz="3200" dirty="0"/>
          </a:p>
          <a:p>
            <a:pPr lvl="0">
              <a:buSzPct val="45000"/>
              <a:buFont typeface="StarSymbol"/>
              <a:buChar char="●"/>
            </a:pPr>
            <a:r>
              <a:rPr lang="es-CL" sz="3200" dirty="0"/>
              <a:t>Al inicio el </a:t>
            </a:r>
            <a:r>
              <a:rPr lang="es-CL" sz="3200" dirty="0" err="1"/>
              <a:t>environment</a:t>
            </a:r>
            <a:r>
              <a:rPr lang="es-CL" sz="3200" dirty="0"/>
              <a:t> iniciará vacío </a:t>
            </a:r>
            <a:r>
              <a:rPr lang="es-CL" sz="2800" dirty="0">
                <a:latin typeface="Arial" pitchFamily="18"/>
              </a:rPr>
              <a:t>¿Por qué?</a:t>
            </a:r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CB38-1CAE-DF4A-AD70-9BAD5BA1A8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4297" y="149224"/>
            <a:ext cx="9072562" cy="739775"/>
          </a:xfrm>
        </p:spPr>
        <p:txBody>
          <a:bodyPr/>
          <a:lstStyle/>
          <a:p>
            <a:pPr lvl="0"/>
            <a:r>
              <a:rPr lang="es-CL" sz="3800" dirty="0"/>
              <a:t>Definiendo el </a:t>
            </a:r>
            <a:r>
              <a:rPr lang="es-CL" sz="3800" dirty="0" err="1"/>
              <a:t>environment</a:t>
            </a:r>
            <a:endParaRPr lang="es-CL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8400-7192-2340-88C8-8B82ABF7F1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28713"/>
            <a:ext cx="9070975" cy="5911850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800" dirty="0"/>
              <a:t>(define-</a:t>
            </a:r>
            <a:r>
              <a:rPr lang="es-CL" sz="2800" dirty="0" err="1"/>
              <a:t>type</a:t>
            </a:r>
            <a:r>
              <a:rPr lang="es-CL" sz="2800" dirty="0"/>
              <a:t> </a:t>
            </a:r>
            <a:r>
              <a:rPr lang="es-CL" sz="2800" dirty="0" err="1"/>
              <a:t>Env</a:t>
            </a:r>
            <a:r>
              <a:rPr lang="es-CL" sz="2800" dirty="0"/>
              <a:t> </a:t>
            </a:r>
            <a:br>
              <a:rPr lang="es-CL" sz="2800" dirty="0"/>
            </a:br>
            <a:r>
              <a:rPr lang="es-CL" sz="2800" dirty="0"/>
              <a:t>    [</a:t>
            </a:r>
            <a:r>
              <a:rPr lang="es-CL" sz="2800" dirty="0" err="1"/>
              <a:t>mtEnv</a:t>
            </a:r>
            <a:r>
              <a:rPr lang="es-CL" sz="2800" dirty="0"/>
              <a:t>]</a:t>
            </a:r>
            <a:br>
              <a:rPr lang="es-CL" sz="2800" dirty="0"/>
            </a:br>
            <a:r>
              <a:rPr lang="es-CL" sz="2800" dirty="0"/>
              <a:t>    [</a:t>
            </a:r>
            <a:r>
              <a:rPr lang="es-CL" sz="2800" dirty="0" err="1"/>
              <a:t>aEnv</a:t>
            </a:r>
            <a:r>
              <a:rPr lang="es-CL" sz="2800" dirty="0"/>
              <a:t> (</a:t>
            </a:r>
            <a:r>
              <a:rPr lang="es-CL" sz="2800" dirty="0" err="1"/>
              <a:t>name</a:t>
            </a:r>
            <a:r>
              <a:rPr lang="es-CL" sz="2800" dirty="0"/>
              <a:t> symbol?) (</a:t>
            </a:r>
            <a:r>
              <a:rPr lang="es-CL" sz="2800" dirty="0" err="1"/>
              <a:t>value</a:t>
            </a:r>
            <a:r>
              <a:rPr lang="es-CL" sz="2800" dirty="0"/>
              <a:t> </a:t>
            </a:r>
            <a:r>
              <a:rPr lang="es-CL" sz="2800" dirty="0" err="1"/>
              <a:t>number</a:t>
            </a:r>
            <a:r>
              <a:rPr lang="es-CL" sz="2800" dirty="0"/>
              <a:t>?) </a:t>
            </a:r>
            <a:br>
              <a:rPr lang="es-CL" sz="2800" dirty="0"/>
            </a:br>
            <a:r>
              <a:rPr lang="es-CL" sz="2800" dirty="0"/>
              <a:t>              (</a:t>
            </a:r>
            <a:r>
              <a:rPr lang="es-CL" sz="2800" dirty="0" err="1"/>
              <a:t>rest</a:t>
            </a:r>
            <a:r>
              <a:rPr lang="es-CL" sz="2800" dirty="0"/>
              <a:t> </a:t>
            </a:r>
            <a:r>
              <a:rPr lang="es-CL" sz="2800" dirty="0" err="1"/>
              <a:t>Env</a:t>
            </a:r>
            <a:r>
              <a:rPr lang="es-CL" sz="2800" dirty="0"/>
              <a:t>?)])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marL="0" lvl="0" indent="0">
              <a:buSzPct val="45000"/>
              <a:buNone/>
            </a:pPr>
            <a:r>
              <a:rPr lang="es-CL" sz="2800" dirty="0"/>
              <a:t>Es muy similar a una lista. El </a:t>
            </a:r>
            <a:r>
              <a:rPr lang="es-CL" sz="2800" dirty="0" err="1"/>
              <a:t>environment</a:t>
            </a:r>
            <a:r>
              <a:rPr lang="es-CL" sz="2800" dirty="0"/>
              <a:t> puede estar vacío o puede una asignación y otro </a:t>
            </a:r>
            <a:r>
              <a:rPr lang="es-CL" sz="2800" dirty="0" err="1"/>
              <a:t>environment</a:t>
            </a:r>
            <a:r>
              <a:rPr lang="es-CL" sz="2800" dirty="0"/>
              <a:t> después. Por ejemplo: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(</a:t>
            </a:r>
            <a:r>
              <a:rPr lang="es-CL" sz="2400" dirty="0" err="1">
                <a:latin typeface="Arial" pitchFamily="18"/>
              </a:rPr>
              <a:t>mtEnv</a:t>
            </a:r>
            <a:r>
              <a:rPr lang="es-CL" sz="2400" dirty="0">
                <a:latin typeface="Arial" pitchFamily="18"/>
              </a:rPr>
              <a:t>) → vacío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('x 30 (</a:t>
            </a:r>
            <a:r>
              <a:rPr lang="es-CL" sz="2400" dirty="0" err="1">
                <a:latin typeface="Arial" pitchFamily="18"/>
              </a:rPr>
              <a:t>mtEnv</a:t>
            </a:r>
            <a:r>
              <a:rPr lang="es-CL" sz="2400" dirty="0">
                <a:latin typeface="Arial" pitchFamily="18"/>
              </a:rPr>
              <a:t>)) → ((x 30))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('x 30 ('y 10 (</a:t>
            </a:r>
            <a:r>
              <a:rPr lang="es-CL" sz="2400" dirty="0" err="1">
                <a:latin typeface="Arial" pitchFamily="18"/>
              </a:rPr>
              <a:t>mtEnv</a:t>
            </a:r>
            <a:r>
              <a:rPr lang="es-CL" sz="2400" dirty="0">
                <a:latin typeface="Arial" pitchFamily="18"/>
              </a:rPr>
              <a:t>))) →  ((x 30) (y 10))</a:t>
            </a:r>
          </a:p>
          <a:p>
            <a:pPr lvl="0">
              <a:buSzPct val="45000"/>
              <a:buFont typeface="StarSymbol"/>
              <a:buChar char="●"/>
            </a:pPr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-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1185C1F-52D5-654C-A544-3AB13B6722A1}" vid="{7A35F7EE-0EE1-CC4D-86CC-9B71010DA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ucn-plantilla-EIC</Template>
  <TotalTime>10480</TotalTime>
  <Words>1332</Words>
  <Application>Microsoft Macintosh PowerPoint</Application>
  <PresentationFormat>Custom</PresentationFormat>
  <Paragraphs>133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StarSymbol</vt:lpstr>
      <vt:lpstr>Times New Roman</vt:lpstr>
      <vt:lpstr>ucn-plantilla</vt:lpstr>
      <vt:lpstr>Substitución Aplazada  (environments)</vt:lpstr>
      <vt:lpstr>Animación del stack</vt:lpstr>
      <vt:lpstr>Orden de Costo usando substitución</vt:lpstr>
      <vt:lpstr>¿Substitución?</vt:lpstr>
      <vt:lpstr>Usando una caja de memoria</vt:lpstr>
      <vt:lpstr>Ambiente (environment) de identificadores</vt:lpstr>
      <vt:lpstr>Soportar el environment</vt:lpstr>
      <vt:lpstr>Extensión del interprete</vt:lpstr>
      <vt:lpstr>Definiendo el environment</vt:lpstr>
      <vt:lpstr>Buscar en Environment</vt:lpstr>
      <vt:lpstr>Extendiendo el interprete  (buscando value con id)</vt:lpstr>
      <vt:lpstr>Extendiendo el interprete (with)</vt:lpstr>
      <vt:lpstr>Extendiendo el interprete  (aplicación de función)</vt:lpstr>
      <vt:lpstr>Usando el environment correctamente</vt:lpstr>
      <vt:lpstr>Usando el environment correctamente (2)</vt:lpstr>
      <vt:lpstr>Arreglando el interprete</vt:lpstr>
      <vt:lpstr>¿Consultas?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Substitución Aplazada  (environments)</dc:title>
  <dc:creator>Paul Leger</dc:creator>
  <cp:lastModifiedBy>Paul Leger</cp:lastModifiedBy>
  <cp:revision>190</cp:revision>
  <dcterms:created xsi:type="dcterms:W3CDTF">2012-03-11T18:41:56Z</dcterms:created>
  <dcterms:modified xsi:type="dcterms:W3CDTF">2022-11-22T13:51:00Z</dcterms:modified>
</cp:coreProperties>
</file>