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4" r:id="rId6"/>
    <p:sldId id="266" r:id="rId7"/>
    <p:sldId id="268" r:id="rId8"/>
    <p:sldId id="269" r:id="rId9"/>
    <p:sldId id="270" r:id="rId10"/>
    <p:sldId id="261" r:id="rId11"/>
    <p:sldId id="262" r:id="rId12"/>
    <p:sldId id="272" r:id="rId13"/>
    <p:sldId id="273" r:id="rId14"/>
    <p:sldId id="274" r:id="rId15"/>
    <p:sldId id="263" r:id="rId16"/>
    <p:sldId id="267" r:id="rId17"/>
    <p:sldId id="271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8"/>
    <p:restoredTop sz="50000"/>
  </p:normalViewPr>
  <p:slideViewPr>
    <p:cSldViewPr snapToGrid="0" snapToObjects="1">
      <p:cViewPr varScale="1">
        <p:scale>
          <a:sx n="61" d="100"/>
          <a:sy n="61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5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20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2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3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83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1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71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045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67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2281-1AA8-CE4A-A554-8B9E186C39A7}" type="datetimeFigureOut">
              <a:rPr lang="es-ES_tradnl" smtClean="0"/>
              <a:t>08/12/2022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02DB-5781-F943-94F9-873A9A9735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FB6391-6E0F-4046-8A48-6EF5423E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259C1B5-0367-C67C-544C-1C85AD20D9A8}"/>
              </a:ext>
            </a:extLst>
          </p:cNvPr>
          <p:cNvSpPr txBox="1">
            <a:spLocks/>
          </p:cNvSpPr>
          <p:nvPr/>
        </p:nvSpPr>
        <p:spPr>
          <a:xfrm>
            <a:off x="1345431" y="3539931"/>
            <a:ext cx="9144000" cy="1443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200" i="1" dirty="0"/>
              <a:t>Brayan Santiago Amorocho Lizcano</a:t>
            </a:r>
          </a:p>
          <a:p>
            <a:r>
              <a:rPr lang="es-ES_tradnl" sz="2200" i="1" dirty="0"/>
              <a:t>María Sofía Cárdenas Canchón</a:t>
            </a:r>
          </a:p>
          <a:p>
            <a:endParaRPr lang="es-ES_tradnl" sz="2000" i="1" dirty="0"/>
          </a:p>
          <a:p>
            <a:r>
              <a:rPr lang="es-ES_tradnl" sz="2000" i="1" dirty="0"/>
              <a:t>5/12/2022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99BD82C-3851-D41A-29F2-BF91E307B30E}"/>
              </a:ext>
            </a:extLst>
          </p:cNvPr>
          <p:cNvSpPr txBox="1">
            <a:spLocks/>
          </p:cNvSpPr>
          <p:nvPr/>
        </p:nvSpPr>
        <p:spPr>
          <a:xfrm>
            <a:off x="525625" y="1735495"/>
            <a:ext cx="9144000" cy="13359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i="1" dirty="0">
                <a:latin typeface="Aharoni" panose="02010803020104030203" pitchFamily="2" charset="-79"/>
                <a:cs typeface="Aharoni" panose="02010803020104030203" pitchFamily="2" charset="-79"/>
              </a:rPr>
              <a:t>Asignación 2 – Calibración Inteligente</a:t>
            </a:r>
          </a:p>
        </p:txBody>
      </p:sp>
    </p:spTree>
    <p:extLst>
      <p:ext uri="{BB962C8B-B14F-4D97-AF65-F5344CB8AC3E}">
        <p14:creationId xmlns:p14="http://schemas.microsoft.com/office/powerpoint/2010/main" val="63238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A17D9-4F21-A08B-E319-CA6525F4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749" y="430384"/>
            <a:ext cx="4295192" cy="771751"/>
          </a:xfrm>
        </p:spPr>
        <p:txBody>
          <a:bodyPr>
            <a:noAutofit/>
          </a:bodyPr>
          <a:lstStyle/>
          <a:p>
            <a:r>
              <a:rPr lang="es-ES_tradnl" sz="44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Conclusiones: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445C0E-0766-B921-5AEE-8585E630EAC1}"/>
              </a:ext>
            </a:extLst>
          </p:cNvPr>
          <p:cNvSpPr txBox="1"/>
          <p:nvPr/>
        </p:nvSpPr>
        <p:spPr>
          <a:xfrm>
            <a:off x="759012" y="1483745"/>
            <a:ext cx="7817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No es necesario solapar las ventanas móviles ya que no implica una diferencia apreciable en el modelo construido y sí consume mayor tiempo de cómputo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4B7DEF-6062-609E-6779-36D13F8B003E}"/>
              </a:ext>
            </a:extLst>
          </p:cNvPr>
          <p:cNvSpPr txBox="1"/>
          <p:nvPr/>
        </p:nvSpPr>
        <p:spPr>
          <a:xfrm>
            <a:off x="759009" y="2499408"/>
            <a:ext cx="7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Se evidencia el beneficio que aporta el análisis vectorial, y el alcance de comprensión que se puede obtener a través de ellos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7E4611-71FC-AAC9-D82C-4D676EC816C6}"/>
              </a:ext>
            </a:extLst>
          </p:cNvPr>
          <p:cNvSpPr txBox="1"/>
          <p:nvPr/>
        </p:nvSpPr>
        <p:spPr>
          <a:xfrm>
            <a:off x="760099" y="3320620"/>
            <a:ext cx="7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El menor conjunto de datos con el cual se genera un modelo eficiente y acorde al fenómeno físico es utilizando 3/5 de los datos iniciales.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F231DF-284D-776E-A744-32EDED53F68D}"/>
              </a:ext>
            </a:extLst>
          </p:cNvPr>
          <p:cNvSpPr txBox="1"/>
          <p:nvPr/>
        </p:nvSpPr>
        <p:spPr>
          <a:xfrm>
            <a:off x="760099" y="4162532"/>
            <a:ext cx="7817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Reducción de la distancia un 47.7% son el modelo.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Tolerancia = 15% por mes.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3CA818-7C2D-8BC5-0E2A-5E942C010593}"/>
              </a:ext>
            </a:extLst>
          </p:cNvPr>
          <p:cNvSpPr txBox="1"/>
          <p:nvPr/>
        </p:nvSpPr>
        <p:spPr>
          <a:xfrm>
            <a:off x="759008" y="5312221"/>
            <a:ext cx="7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Se propone implementar diferentes modelos de ajuste además</a:t>
            </a:r>
          </a:p>
          <a:p>
            <a:r>
              <a:rPr lang="es-ES" sz="2000" dirty="0"/>
              <a:t>del lineal con el fin de encontrar mejoras en la calibración.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0E906F-06A6-2EA7-669D-6EB06A361AB6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B7BEB-035A-E5FF-BB92-CF31E49F69AB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246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91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D357B-949E-77DB-D947-5AB35B63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7685C-D915-3765-8A98-3E065CBA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0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F09092F-321A-75F6-0212-4DF58924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50" y="338304"/>
            <a:ext cx="8526057" cy="309069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338745E-7614-60C8-EA2C-55F2C29A1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50" y="3429000"/>
            <a:ext cx="8585270" cy="30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6A497-0C33-B0C2-C4DA-4D0EB298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8A1FB-6F1A-BA09-BC06-02F9830F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76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5F8CF8-F772-C4D1-2D0C-B97D05F4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72" y="1229736"/>
            <a:ext cx="3642179" cy="113467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160DE6-D189-1513-B044-DD97A51D92C5}"/>
              </a:ext>
            </a:extLst>
          </p:cNvPr>
          <p:cNvSpPr txBox="1"/>
          <p:nvPr/>
        </p:nvSpPr>
        <p:spPr>
          <a:xfrm>
            <a:off x="414652" y="1797076"/>
            <a:ext cx="636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Expresión con la que se calculó la distancia por dato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BF1D4EF-6E77-4882-6C93-231AE12AEA4D}"/>
              </a:ext>
            </a:extLst>
          </p:cNvPr>
          <p:cNvCxnSpPr/>
          <p:nvPr/>
        </p:nvCxnSpPr>
        <p:spPr>
          <a:xfrm>
            <a:off x="6311430" y="2002217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5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34D7B20-5CF9-6F70-7825-CCD9FC7B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65610"/>
            <a:ext cx="5294716" cy="27267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5F3A42A-B7ED-1A84-4633-FD4B78C8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64448"/>
            <a:ext cx="5294715" cy="27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2447-EE2C-2FED-5699-B40E0A4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237D1-E1F5-CF24-C3C9-2BBFFF4E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6A3593-BA7E-6973-B31B-BA2C034D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523734"/>
            <a:ext cx="986927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8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A2302F5E-65E3-907B-BF27-7818BC9FF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5412"/>
            <a:ext cx="5679233" cy="44786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i="1" dirty="0"/>
              <a:t>Introducción.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FBC80A-3418-2CD3-AE29-5030918A6702}"/>
              </a:ext>
            </a:extLst>
          </p:cNvPr>
          <p:cNvSpPr txBox="1"/>
          <p:nvPr/>
        </p:nvSpPr>
        <p:spPr>
          <a:xfrm>
            <a:off x="1523999" y="4782877"/>
            <a:ext cx="7236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i="1" dirty="0"/>
              <a:t>Conclusiones.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F748F9F-9E53-3FE2-91B7-648D5F4B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9071"/>
            <a:ext cx="9144000" cy="771751"/>
          </a:xfrm>
        </p:spPr>
        <p:txBody>
          <a:bodyPr>
            <a:noAutofit/>
          </a:bodyPr>
          <a:lstStyle/>
          <a:p>
            <a:r>
              <a:rPr lang="es-ES_tradnl" sz="72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082AD3-E286-631E-10A6-70D05FCDDEDA}"/>
              </a:ext>
            </a:extLst>
          </p:cNvPr>
          <p:cNvSpPr txBox="1">
            <a:spLocks/>
          </p:cNvSpPr>
          <p:nvPr/>
        </p:nvSpPr>
        <p:spPr>
          <a:xfrm>
            <a:off x="1523999" y="2682600"/>
            <a:ext cx="5679233" cy="4478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i="1" dirty="0"/>
              <a:t>Procedimiento y resultados.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7E754BF-D4B5-F714-C08E-91688B523F51}"/>
              </a:ext>
            </a:extLst>
          </p:cNvPr>
          <p:cNvSpPr txBox="1">
            <a:spLocks/>
          </p:cNvSpPr>
          <p:nvPr/>
        </p:nvSpPr>
        <p:spPr>
          <a:xfrm>
            <a:off x="2117833" y="3284277"/>
            <a:ext cx="5679233" cy="4478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i="1" dirty="0"/>
              <a:t>Error inicial.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A24E014-29A4-B02C-BB65-ED780F5B87EC}"/>
              </a:ext>
            </a:extLst>
          </p:cNvPr>
          <p:cNvSpPr txBox="1">
            <a:spLocks/>
          </p:cNvSpPr>
          <p:nvPr/>
        </p:nvSpPr>
        <p:spPr>
          <a:xfrm>
            <a:off x="2117832" y="3812801"/>
            <a:ext cx="5679233" cy="4478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i="1" dirty="0"/>
              <a:t>Ajuste lineal.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D75D692-18DA-781F-13F3-FF1BE8B528CB}"/>
              </a:ext>
            </a:extLst>
          </p:cNvPr>
          <p:cNvSpPr txBox="1">
            <a:spLocks/>
          </p:cNvSpPr>
          <p:nvPr/>
        </p:nvSpPr>
        <p:spPr>
          <a:xfrm>
            <a:off x="2117833" y="4341325"/>
            <a:ext cx="5679233" cy="4478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i="1" dirty="0"/>
              <a:t>Calibración y alcance.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4AF35EB-33DB-B88D-31B5-619A97BDF6BB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8AACEB-7487-2770-E482-C7AC37727C30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5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9079D1-7363-51DD-B6AB-910047A9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2EA26F-0536-B535-292C-1BD710A3EF6B}"/>
              </a:ext>
            </a:extLst>
          </p:cNvPr>
          <p:cNvSpPr txBox="1"/>
          <p:nvPr/>
        </p:nvSpPr>
        <p:spPr>
          <a:xfrm>
            <a:off x="4648590" y="439378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Error inicial 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B972788-726E-6FA6-CFCC-154B8486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80916"/>
            <a:ext cx="2441510" cy="4478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1" i="1" dirty="0"/>
              <a:t>Introducción.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BBA375-C375-AD47-FB48-B86EBDC58CF5}"/>
              </a:ext>
            </a:extLst>
          </p:cNvPr>
          <p:cNvSpPr txBox="1"/>
          <p:nvPr/>
        </p:nvSpPr>
        <p:spPr>
          <a:xfrm>
            <a:off x="4648590" y="763261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Ajuste lineal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368C2F-2821-417F-8914-C58915069075}"/>
              </a:ext>
            </a:extLst>
          </p:cNvPr>
          <p:cNvSpPr txBox="1"/>
          <p:nvPr/>
        </p:nvSpPr>
        <p:spPr>
          <a:xfrm>
            <a:off x="4648589" y="1119602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Calibración y alcance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145938-B130-CA94-ED6F-AA81C06726C0}"/>
              </a:ext>
            </a:extLst>
          </p:cNvPr>
          <p:cNvSpPr txBox="1"/>
          <p:nvPr/>
        </p:nvSpPr>
        <p:spPr>
          <a:xfrm>
            <a:off x="604024" y="2232200"/>
            <a:ext cx="45985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err="1"/>
              <a:t>IoT</a:t>
            </a:r>
            <a:r>
              <a:rPr lang="es-ES" sz="2000" dirty="0"/>
              <a:t>, dispositivos con inteligencia software, que por medio de conexión a internet, pueden medir y recolectar distintos parámetros físicos.</a:t>
            </a:r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La producción compulsiva de estos y su bajo costo sugiere una precisión poco eficiente.</a:t>
            </a:r>
            <a:endParaRPr lang="es-CO" sz="2000" dirty="0"/>
          </a:p>
        </p:txBody>
      </p:sp>
      <p:pic>
        <p:nvPicPr>
          <p:cNvPr id="1026" name="Picture 2" descr="Sensores inteligentes - Mercado Actual">
            <a:extLst>
              <a:ext uri="{FF2B5EF4-FFF2-40B4-BE49-F238E27FC236}">
                <a16:creationId xmlns:a16="http://schemas.microsoft.com/office/drawing/2014/main" id="{A4B70DA5-10B9-22D7-B970-6A3D6A1EB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t="18163"/>
          <a:stretch/>
        </p:blipFill>
        <p:spPr bwMode="auto">
          <a:xfrm>
            <a:off x="5093980" y="2475087"/>
            <a:ext cx="2271519" cy="206876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3D826208-A995-916F-3DC7-C820DAEA6DE7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170528-9805-052E-406E-887C65262C52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2</a:t>
            </a:r>
          </a:p>
        </p:txBody>
      </p:sp>
      <p:pic>
        <p:nvPicPr>
          <p:cNvPr id="1028" name="Picture 4" descr="Instalarán cuatro sensores de monitoreo de calidad del aire">
            <a:extLst>
              <a:ext uri="{FF2B5EF4-FFF2-40B4-BE49-F238E27FC236}">
                <a16:creationId xmlns:a16="http://schemas.microsoft.com/office/drawing/2014/main" id="{097F487F-4A6D-41FF-204D-076FFB54B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b="10602"/>
          <a:stretch/>
        </p:blipFill>
        <p:spPr bwMode="auto">
          <a:xfrm>
            <a:off x="7487955" y="1119602"/>
            <a:ext cx="4316795" cy="255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lidad del aire en Bucaramanga y el área no mejora | Vanguardia.com">
            <a:extLst>
              <a:ext uri="{FF2B5EF4-FFF2-40B4-BE49-F238E27FC236}">
                <a16:creationId xmlns:a16="http://schemas.microsoft.com/office/drawing/2014/main" id="{EDB66B22-4287-80ED-2598-FC3DECC4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78" y="4012024"/>
            <a:ext cx="4598595" cy="24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D5C39A5-9747-3E36-1485-36A2678D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22671"/>
            <a:ext cx="2441510" cy="4478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Introducción.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8E65C8-99BE-B8E5-B164-22C3B768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94447-9940-E966-F8B1-0D3945B3C15B}"/>
              </a:ext>
            </a:extLst>
          </p:cNvPr>
          <p:cNvSpPr txBox="1"/>
          <p:nvPr/>
        </p:nvSpPr>
        <p:spPr>
          <a:xfrm>
            <a:off x="4648590" y="439378"/>
            <a:ext cx="446387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600" b="1" i="1" dirty="0"/>
              <a:t>Error inicial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22EE5-C0E6-D5B5-9B15-3A616A613BBE}"/>
              </a:ext>
            </a:extLst>
          </p:cNvPr>
          <p:cNvSpPr txBox="1"/>
          <p:nvPr/>
        </p:nvSpPr>
        <p:spPr>
          <a:xfrm>
            <a:off x="4680819" y="840620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Ajuste lineal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D8FCB1-2C47-4832-5AC0-8D5216444DE4}"/>
              </a:ext>
            </a:extLst>
          </p:cNvPr>
          <p:cNvSpPr txBox="1"/>
          <p:nvPr/>
        </p:nvSpPr>
        <p:spPr>
          <a:xfrm>
            <a:off x="4680819" y="1201901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Calibración y alcance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DC4D-8F94-C202-F927-30512A4E840E}"/>
              </a:ext>
            </a:extLst>
          </p:cNvPr>
          <p:cNvSpPr txBox="1"/>
          <p:nvPr/>
        </p:nvSpPr>
        <p:spPr>
          <a:xfrm>
            <a:off x="414652" y="2070112"/>
            <a:ext cx="5183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El tamaño de los sets de datos no estos no es el mismo               se buscan estrategias para poder calcular el error de una forma inteligente: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i="1" dirty="0"/>
              <a:t>Ventana móvil: </a:t>
            </a:r>
            <a:r>
              <a:rPr lang="es-ES" sz="2000" i="1" dirty="0"/>
              <a:t>promediar los datos en intervalos  coherentes con el </a:t>
            </a:r>
          </a:p>
          <a:p>
            <a:r>
              <a:rPr lang="es-ES" sz="2000" i="1" dirty="0"/>
              <a:t>     fenómeno               1 hora.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i="1" u="sng" dirty="0"/>
              <a:t>Para tener en cuenta              </a:t>
            </a:r>
            <a:r>
              <a:rPr lang="es-ES" sz="2000" i="1" u="sng" dirty="0"/>
              <a:t> </a:t>
            </a:r>
            <a:r>
              <a:rPr lang="es-ES" sz="2000" i="1" dirty="0"/>
              <a:t>tiempo de cómputo y error entre datos.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953D01-C31C-2104-D1CA-DC1C6453D0F5}"/>
              </a:ext>
            </a:extLst>
          </p:cNvPr>
          <p:cNvCxnSpPr/>
          <p:nvPr/>
        </p:nvCxnSpPr>
        <p:spPr>
          <a:xfrm>
            <a:off x="1907627" y="2596492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4682B57-288B-82A8-1590-0B223CAD6836}"/>
              </a:ext>
            </a:extLst>
          </p:cNvPr>
          <p:cNvCxnSpPr/>
          <p:nvPr/>
        </p:nvCxnSpPr>
        <p:spPr>
          <a:xfrm>
            <a:off x="3172089" y="4375372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600F77C-40F4-E5C0-B945-14B24726EB92}"/>
              </a:ext>
            </a:extLst>
          </p:cNvPr>
          <p:cNvCxnSpPr/>
          <p:nvPr/>
        </p:nvCxnSpPr>
        <p:spPr>
          <a:xfrm>
            <a:off x="1907626" y="4091592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n 1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D96597A-C604-096B-34FD-2D14E413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19" y="2343215"/>
            <a:ext cx="6724666" cy="255504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7ED9C21-E2F2-C315-13A5-B3C432E771F1}"/>
              </a:ext>
            </a:extLst>
          </p:cNvPr>
          <p:cNvSpPr txBox="1"/>
          <p:nvPr/>
        </p:nvSpPr>
        <p:spPr>
          <a:xfrm>
            <a:off x="5869345" y="4842930"/>
            <a:ext cx="5810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Datos medidos por el sensor de bajo costo comparados con los de referencia.</a:t>
            </a:r>
            <a:endParaRPr lang="es-CO" sz="1400" i="1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7784B1C-84F6-98A4-7189-D912A092379A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7DD8DD6-9CDF-99A2-45BA-84EB1A8E483A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08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D5C39A5-9747-3E36-1485-36A2678D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22671"/>
            <a:ext cx="2441510" cy="4478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Introducción.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8E65C8-99BE-B8E5-B164-22C3B768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94447-9940-E966-F8B1-0D3945B3C15B}"/>
              </a:ext>
            </a:extLst>
          </p:cNvPr>
          <p:cNvSpPr txBox="1"/>
          <p:nvPr/>
        </p:nvSpPr>
        <p:spPr>
          <a:xfrm>
            <a:off x="4648590" y="439378"/>
            <a:ext cx="60485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600" b="1" i="1" dirty="0"/>
              <a:t>Error inicial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22EE5-C0E6-D5B5-9B15-3A616A613BBE}"/>
              </a:ext>
            </a:extLst>
          </p:cNvPr>
          <p:cNvSpPr txBox="1"/>
          <p:nvPr/>
        </p:nvSpPr>
        <p:spPr>
          <a:xfrm>
            <a:off x="4680819" y="840620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Ajuste lineal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D8FCB1-2C47-4832-5AC0-8D5216444DE4}"/>
              </a:ext>
            </a:extLst>
          </p:cNvPr>
          <p:cNvSpPr txBox="1"/>
          <p:nvPr/>
        </p:nvSpPr>
        <p:spPr>
          <a:xfrm>
            <a:off x="4680819" y="1201901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Calibración y alcance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DC4D-8F94-C202-F927-30512A4E840E}"/>
              </a:ext>
            </a:extLst>
          </p:cNvPr>
          <p:cNvSpPr txBox="1"/>
          <p:nvPr/>
        </p:nvSpPr>
        <p:spPr>
          <a:xfrm>
            <a:off x="414652" y="1797076"/>
            <a:ext cx="5183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            Solapar las ventanas móviles o no              promedios independientes o relacionados.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953D01-C31C-2104-D1CA-DC1C6453D0F5}"/>
              </a:ext>
            </a:extLst>
          </p:cNvPr>
          <p:cNvCxnSpPr/>
          <p:nvPr/>
        </p:nvCxnSpPr>
        <p:spPr>
          <a:xfrm>
            <a:off x="4983622" y="2033744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n 1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416C427-0A84-0468-9EF0-AFA176A0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2710103"/>
            <a:ext cx="6640190" cy="252295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B742832-DF91-4BC0-2FCB-0478FA73204A}"/>
              </a:ext>
            </a:extLst>
          </p:cNvPr>
          <p:cNvSpPr txBox="1"/>
          <p:nvPr/>
        </p:nvSpPr>
        <p:spPr>
          <a:xfrm>
            <a:off x="414652" y="5197800"/>
            <a:ext cx="58102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Medidas de los sensores la primera semana de julio. Los datos presentan la misma ventana móvil (1H) pero</a:t>
            </a:r>
          </a:p>
          <a:p>
            <a:r>
              <a:rPr lang="es-ES" sz="1400" i="1" dirty="0"/>
              <a:t>distintos pasos.CC</a:t>
            </a:r>
            <a:endParaRPr lang="es-CO" sz="1400" i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5241B6D-8947-0AF4-DDF0-9FD36DC4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54" y="1872091"/>
            <a:ext cx="5068360" cy="23348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23D0752-BDCF-A9CD-3802-8054B511E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00" y="4232675"/>
            <a:ext cx="4911893" cy="1810426"/>
          </a:xfrm>
          <a:prstGeom prst="rect">
            <a:avLst/>
          </a:prstGeom>
        </p:spPr>
      </p:pic>
      <p:sp>
        <p:nvSpPr>
          <p:cNvPr id="20" name="Botón de acción: Ayuda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6375A4-49FB-7020-0CFB-D48A380A80AD}"/>
              </a:ext>
            </a:extLst>
          </p:cNvPr>
          <p:cNvSpPr/>
          <p:nvPr/>
        </p:nvSpPr>
        <p:spPr>
          <a:xfrm>
            <a:off x="822757" y="1797076"/>
            <a:ext cx="499080" cy="315146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6A3D6E9-27F9-64BB-7CF5-6861A6E3B005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8330687-888B-F21C-D624-AEAEAEC2A616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541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D5C39A5-9747-3E36-1485-36A2678D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22671"/>
            <a:ext cx="2441510" cy="4478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Introducción.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8E65C8-99BE-B8E5-B164-22C3B768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94447-9940-E966-F8B1-0D3945B3C15B}"/>
              </a:ext>
            </a:extLst>
          </p:cNvPr>
          <p:cNvSpPr txBox="1"/>
          <p:nvPr/>
        </p:nvSpPr>
        <p:spPr>
          <a:xfrm>
            <a:off x="4648590" y="691061"/>
            <a:ext cx="60485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600" b="1" i="1" dirty="0"/>
              <a:t>Ajuste lineal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22EE5-C0E6-D5B5-9B15-3A616A613BBE}"/>
              </a:ext>
            </a:extLst>
          </p:cNvPr>
          <p:cNvSpPr txBox="1"/>
          <p:nvPr/>
        </p:nvSpPr>
        <p:spPr>
          <a:xfrm>
            <a:off x="4663933" y="388274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Error inicial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D8FCB1-2C47-4832-5AC0-8D5216444DE4}"/>
              </a:ext>
            </a:extLst>
          </p:cNvPr>
          <p:cNvSpPr txBox="1"/>
          <p:nvPr/>
        </p:nvSpPr>
        <p:spPr>
          <a:xfrm>
            <a:off x="4633247" y="1122367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Calibración y alcance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DC4D-8F94-C202-F927-30512A4E840E}"/>
              </a:ext>
            </a:extLst>
          </p:cNvPr>
          <p:cNvSpPr txBox="1"/>
          <p:nvPr/>
        </p:nvSpPr>
        <p:spPr>
          <a:xfrm>
            <a:off x="689641" y="1590871"/>
            <a:ext cx="5441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Se divide el conjunto de datos               Encontrar </a:t>
            </a:r>
          </a:p>
          <a:p>
            <a:r>
              <a:rPr lang="es-ES" sz="2000" i="1" dirty="0"/>
              <a:t>un modelo de predicción y aplicarlo:  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953D01-C31C-2104-D1CA-DC1C6453D0F5}"/>
              </a:ext>
            </a:extLst>
          </p:cNvPr>
          <p:cNvCxnSpPr/>
          <p:nvPr/>
        </p:nvCxnSpPr>
        <p:spPr>
          <a:xfrm>
            <a:off x="4256643" y="1827532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Botón de acción: Ayuda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5FED86-0A70-F09D-F3A8-DEC8CA876BA0}"/>
              </a:ext>
            </a:extLst>
          </p:cNvPr>
          <p:cNvSpPr/>
          <p:nvPr/>
        </p:nvSpPr>
        <p:spPr>
          <a:xfrm>
            <a:off x="1199312" y="2320199"/>
            <a:ext cx="499080" cy="315146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C63C58-9FE0-F8E4-FC24-A76640A6C0FD}"/>
              </a:ext>
            </a:extLst>
          </p:cNvPr>
          <p:cNvSpPr txBox="1"/>
          <p:nvPr/>
        </p:nvSpPr>
        <p:spPr>
          <a:xfrm>
            <a:off x="815765" y="2320199"/>
            <a:ext cx="55674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           Cantidad de datos a tomar              generar el ajuste más eficiente.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Se emplea el método de mínimos cuadrados.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E92E83E-7E2F-6DC7-49BC-7D0EFDFC8CC6}"/>
              </a:ext>
            </a:extLst>
          </p:cNvPr>
          <p:cNvCxnSpPr/>
          <p:nvPr/>
        </p:nvCxnSpPr>
        <p:spPr>
          <a:xfrm>
            <a:off x="4716470" y="2488267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F2B6C141-E2FB-A34E-6B1D-09DD2FC3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46" y="3367430"/>
            <a:ext cx="8373307" cy="279950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C25E9B28-4F42-A7BB-ADDC-6402A0963B90}"/>
              </a:ext>
            </a:extLst>
          </p:cNvPr>
          <p:cNvSpPr/>
          <p:nvPr/>
        </p:nvSpPr>
        <p:spPr>
          <a:xfrm>
            <a:off x="2065283" y="4430110"/>
            <a:ext cx="8373307" cy="40011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9E9211-0812-0D97-9351-3A247EE9B688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1535C4-3035-F49D-1B83-48FB56F9CE45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08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D5C39A5-9747-3E36-1485-36A2678D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22671"/>
            <a:ext cx="2441510" cy="4478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Introducción.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8E65C8-99BE-B8E5-B164-22C3B768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94447-9940-E966-F8B1-0D3945B3C15B}"/>
              </a:ext>
            </a:extLst>
          </p:cNvPr>
          <p:cNvSpPr txBox="1"/>
          <p:nvPr/>
        </p:nvSpPr>
        <p:spPr>
          <a:xfrm>
            <a:off x="4648590" y="1025045"/>
            <a:ext cx="60485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600" b="1" i="1" dirty="0"/>
              <a:t>Calibración y alcance.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22EE5-C0E6-D5B5-9B15-3A616A613BBE}"/>
              </a:ext>
            </a:extLst>
          </p:cNvPr>
          <p:cNvSpPr txBox="1"/>
          <p:nvPr/>
        </p:nvSpPr>
        <p:spPr>
          <a:xfrm>
            <a:off x="4663933" y="388274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Error inicial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D8FCB1-2C47-4832-5AC0-8D5216444DE4}"/>
              </a:ext>
            </a:extLst>
          </p:cNvPr>
          <p:cNvSpPr txBox="1"/>
          <p:nvPr/>
        </p:nvSpPr>
        <p:spPr>
          <a:xfrm>
            <a:off x="4663933" y="757960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Ajuste lineal.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DC4D-8F94-C202-F927-30512A4E840E}"/>
              </a:ext>
            </a:extLst>
          </p:cNvPr>
          <p:cNvSpPr txBox="1"/>
          <p:nvPr/>
        </p:nvSpPr>
        <p:spPr>
          <a:xfrm>
            <a:off x="654672" y="1636871"/>
            <a:ext cx="5441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Modelo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Reducción del 47.7% de la distancia inicial.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953D01-C31C-2104-D1CA-DC1C6453D0F5}"/>
              </a:ext>
            </a:extLst>
          </p:cNvPr>
          <p:cNvCxnSpPr/>
          <p:nvPr/>
        </p:nvCxnSpPr>
        <p:spPr>
          <a:xfrm>
            <a:off x="2128298" y="1827532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53FCF715-B1DA-52EE-0F2D-D3BC5979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60" y="1641563"/>
            <a:ext cx="2351723" cy="3949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AD937AF-85BF-786B-DCFB-E6A23CB7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03" y="2349063"/>
            <a:ext cx="6970129" cy="306293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9AFC53F-478B-12D5-421A-8D70D573DC45}"/>
              </a:ext>
            </a:extLst>
          </p:cNvPr>
          <p:cNvSpPr txBox="1"/>
          <p:nvPr/>
        </p:nvSpPr>
        <p:spPr>
          <a:xfrm>
            <a:off x="5234105" y="5247682"/>
            <a:ext cx="5810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Datos iniciales del sensor, datos ajustados con el modelo y los datos del patrón de referencia</a:t>
            </a:r>
            <a:endParaRPr lang="es-CO" sz="1400" i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1612BF0-1F28-E651-7344-C6C11FEB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42" y="2896802"/>
            <a:ext cx="4468063" cy="170450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4D4B747-DF02-0F33-3A1D-96241DA7EFFD}"/>
              </a:ext>
            </a:extLst>
          </p:cNvPr>
          <p:cNvSpPr txBox="1"/>
          <p:nvPr/>
        </p:nvSpPr>
        <p:spPr>
          <a:xfrm>
            <a:off x="348868" y="4601309"/>
            <a:ext cx="5810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Datos iniciales vs datos de referencia, con el ajuste lineal</a:t>
            </a:r>
            <a:endParaRPr lang="es-CO" sz="1400" i="1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BAB51A-2E5C-3922-3720-F676EFF789C5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7EBD638-6FCB-07CE-AC6E-19C405D993BA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56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957EDF6E-47CA-EC25-144D-88F7CBB8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"/>
          <a:stretch/>
        </p:blipFill>
        <p:spPr>
          <a:xfrm>
            <a:off x="221724" y="3888859"/>
            <a:ext cx="5446831" cy="2539358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BD5C39A5-9747-3E36-1485-36A2678D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22671"/>
            <a:ext cx="2441510" cy="4478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Introducción.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8E65C8-99BE-B8E5-B164-22C3B768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94447-9940-E966-F8B1-0D3945B3C15B}"/>
              </a:ext>
            </a:extLst>
          </p:cNvPr>
          <p:cNvSpPr txBox="1"/>
          <p:nvPr/>
        </p:nvSpPr>
        <p:spPr>
          <a:xfrm>
            <a:off x="4648590" y="1025045"/>
            <a:ext cx="60485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600" b="1" i="1" dirty="0"/>
              <a:t>Calibración y alcance.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22EE5-C0E6-D5B5-9B15-3A616A613BBE}"/>
              </a:ext>
            </a:extLst>
          </p:cNvPr>
          <p:cNvSpPr txBox="1"/>
          <p:nvPr/>
        </p:nvSpPr>
        <p:spPr>
          <a:xfrm>
            <a:off x="4663933" y="388274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Error inicial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D8FCB1-2C47-4832-5AC0-8D5216444DE4}"/>
              </a:ext>
            </a:extLst>
          </p:cNvPr>
          <p:cNvSpPr txBox="1"/>
          <p:nvPr/>
        </p:nvSpPr>
        <p:spPr>
          <a:xfrm>
            <a:off x="4663933" y="757960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Ajuste lineal.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DC4D-8F94-C202-F927-30512A4E840E}"/>
              </a:ext>
            </a:extLst>
          </p:cNvPr>
          <p:cNvSpPr txBox="1"/>
          <p:nvPr/>
        </p:nvSpPr>
        <p:spPr>
          <a:xfrm>
            <a:off x="660365" y="1448831"/>
            <a:ext cx="54413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Para determinar el alcance del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Se  divide el conjunto de datos en 2 (por 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               Se le aplica regresión lineal a cada uno y se comparan los modelos con el modelo general.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Tolerancia                   15%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i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953D01-C31C-2104-D1CA-DC1C6453D0F5}"/>
              </a:ext>
            </a:extLst>
          </p:cNvPr>
          <p:cNvCxnSpPr/>
          <p:nvPr/>
        </p:nvCxnSpPr>
        <p:spPr>
          <a:xfrm>
            <a:off x="5053700" y="1649919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AE9C281-D039-FD54-333B-FF515D21B4B1}"/>
              </a:ext>
            </a:extLst>
          </p:cNvPr>
          <p:cNvCxnSpPr/>
          <p:nvPr/>
        </p:nvCxnSpPr>
        <p:spPr>
          <a:xfrm>
            <a:off x="1141432" y="2264439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151798E-19B2-5E26-0014-657C830D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83" y="1552910"/>
            <a:ext cx="5376872" cy="172560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110EED-9AF7-D25D-0BE4-36ACB0C32234}"/>
              </a:ext>
            </a:extLst>
          </p:cNvPr>
          <p:cNvCxnSpPr/>
          <p:nvPr/>
        </p:nvCxnSpPr>
        <p:spPr>
          <a:xfrm>
            <a:off x="2413184" y="3173584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DD3527-CE01-D25B-10E0-037A2DA40880}"/>
              </a:ext>
            </a:extLst>
          </p:cNvPr>
          <p:cNvSpPr txBox="1"/>
          <p:nvPr/>
        </p:nvSpPr>
        <p:spPr>
          <a:xfrm>
            <a:off x="671089" y="3388532"/>
            <a:ext cx="3484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Alcance del modelo: 1 mes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701EF6-362E-5696-FCC6-FB06E955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62" y="3278510"/>
            <a:ext cx="5437650" cy="237847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5DF4600-DD2E-EC19-D837-CA296CF4603F}"/>
              </a:ext>
            </a:extLst>
          </p:cNvPr>
          <p:cNvSpPr txBox="1"/>
          <p:nvPr/>
        </p:nvSpPr>
        <p:spPr>
          <a:xfrm>
            <a:off x="6096000" y="5656982"/>
            <a:ext cx="61222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*Tomada de: Red de Monitoreo de Calidad del Aire – Observatorio Ambiental de Cartagena de Indias: https://observatorio.epacartagena.gov.co/gestion-ambiental/seguimiento-y-monitoreo/protocolo-monitoreo-calidad-del-aire-en-la-ciudad-de-cartagena/red-de-monitoreo-de-calidad-del-aire-para-la-ciudad-de-cartagena/ </a:t>
            </a:r>
            <a:endParaRPr lang="es-CO" sz="1400" i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EA37549-DF32-E506-FE81-2199B82FAE75}"/>
              </a:ext>
            </a:extLst>
          </p:cNvPr>
          <p:cNvSpPr txBox="1"/>
          <p:nvPr/>
        </p:nvSpPr>
        <p:spPr>
          <a:xfrm>
            <a:off x="461799" y="6252871"/>
            <a:ext cx="5810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Relación entre la referencia y los datos luego de aplicarles el modelo.</a:t>
            </a:r>
            <a:endParaRPr lang="es-CO" sz="1400" i="1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92A4BF1-4C63-F1E8-1DF6-39AE2AD4A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284" y="4467745"/>
            <a:ext cx="1835154" cy="351947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2AEEB17-724F-A575-1EBE-14BBDC5BD49D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8787636-6FBA-F54C-751A-E51F9D548870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05683FD-CF78-93B6-8BBF-8246C41A9030}"/>
              </a:ext>
            </a:extLst>
          </p:cNvPr>
          <p:cNvSpPr/>
          <p:nvPr/>
        </p:nvSpPr>
        <p:spPr>
          <a:xfrm>
            <a:off x="9501115" y="3173584"/>
            <a:ext cx="683410" cy="2483398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3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D5C39A5-9747-3E36-1485-36A2678D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590" y="122671"/>
            <a:ext cx="2441510" cy="4478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Introducción.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88E65C8-99BE-B8E5-B164-22C3B768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37" y="630205"/>
            <a:ext cx="3464768" cy="771751"/>
          </a:xfrm>
        </p:spPr>
        <p:txBody>
          <a:bodyPr>
            <a:noAutofit/>
          </a:bodyPr>
          <a:lstStyle/>
          <a:p>
            <a:pPr algn="l"/>
            <a:r>
              <a:rPr lang="es-ES_tradnl" sz="4800" b="1" i="1" dirty="0">
                <a:latin typeface="Aharoni" panose="02010803020104030203" pitchFamily="2" charset="-79"/>
                <a:cs typeface="Aharoni" panose="02010803020104030203" pitchFamily="2" charset="-79"/>
              </a:rPr>
              <a:t>Contenido: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94447-9940-E966-F8B1-0D3945B3C15B}"/>
              </a:ext>
            </a:extLst>
          </p:cNvPr>
          <p:cNvSpPr txBox="1"/>
          <p:nvPr/>
        </p:nvSpPr>
        <p:spPr>
          <a:xfrm>
            <a:off x="4648590" y="1025045"/>
            <a:ext cx="60485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600" b="1" i="1" dirty="0"/>
              <a:t>Calibración y alcance.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22EE5-C0E6-D5B5-9B15-3A616A613BBE}"/>
              </a:ext>
            </a:extLst>
          </p:cNvPr>
          <p:cNvSpPr txBox="1"/>
          <p:nvPr/>
        </p:nvSpPr>
        <p:spPr>
          <a:xfrm>
            <a:off x="4663933" y="388274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Error inicial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D8FCB1-2C47-4832-5AC0-8D5216444DE4}"/>
              </a:ext>
            </a:extLst>
          </p:cNvPr>
          <p:cNvSpPr txBox="1"/>
          <p:nvPr/>
        </p:nvSpPr>
        <p:spPr>
          <a:xfrm>
            <a:off x="4663933" y="757960"/>
            <a:ext cx="604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000" i="1" dirty="0">
                <a:solidFill>
                  <a:schemeClr val="bg2"/>
                </a:solidFill>
              </a:rPr>
              <a:t>Ajuste lineal.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E8DC4D-8F94-C202-F927-30512A4E840E}"/>
              </a:ext>
            </a:extLst>
          </p:cNvPr>
          <p:cNvSpPr txBox="1"/>
          <p:nvPr/>
        </p:nvSpPr>
        <p:spPr>
          <a:xfrm>
            <a:off x="660365" y="1448831"/>
            <a:ext cx="60485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i="1" dirty="0"/>
              <a:t>Para finalmente calibrar el sensor respecto a la referencia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Se parte de la ecuación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/>
              <a:t>Se desea llegar a                                       (Datos referencia = Datos sensor)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i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6953D01-C31C-2104-D1CA-DC1C6453D0F5}"/>
              </a:ext>
            </a:extLst>
          </p:cNvPr>
          <p:cNvCxnSpPr/>
          <p:nvPr/>
        </p:nvCxnSpPr>
        <p:spPr>
          <a:xfrm>
            <a:off x="2413183" y="1956662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026C291E-F07C-1EA1-E5E2-2491EAD56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1736"/>
          <a:stretch/>
        </p:blipFill>
        <p:spPr>
          <a:xfrm>
            <a:off x="3684649" y="1863584"/>
            <a:ext cx="2567740" cy="385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0DF52C2-2C50-7FE4-8944-55B1D2E06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95" b="13418"/>
          <a:stretch/>
        </p:blipFill>
        <p:spPr>
          <a:xfrm>
            <a:off x="2889517" y="2459422"/>
            <a:ext cx="1300717" cy="312423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1EB860-9556-DF77-D528-4043ED1F9C3F}"/>
              </a:ext>
            </a:extLst>
          </p:cNvPr>
          <p:cNvCxnSpPr/>
          <p:nvPr/>
        </p:nvCxnSpPr>
        <p:spPr>
          <a:xfrm>
            <a:off x="4190234" y="2563157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B52947C-EEEA-BBAE-630A-9CD264936EEC}"/>
                  </a:ext>
                </a:extLst>
              </p:cNvPr>
              <p:cNvSpPr txBox="1"/>
              <p:nvPr/>
            </p:nvSpPr>
            <p:spPr>
              <a:xfrm>
                <a:off x="1282516" y="4213748"/>
                <a:ext cx="32140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O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−6.1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8)/0.55</m:t>
                    </m:r>
                    <m:r>
                      <a:rPr lang="es-CO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sz="2400" dirty="0"/>
                  <a:t> </a:t>
                </a: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B52947C-EEEA-BBAE-630A-9CD264936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16" y="4213748"/>
                <a:ext cx="3214001" cy="369332"/>
              </a:xfrm>
              <a:prstGeom prst="rect">
                <a:avLst/>
              </a:prstGeom>
              <a:blipFill>
                <a:blip r:embed="rId4"/>
                <a:stretch>
                  <a:fillRect l="-4356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76152555-3266-4C54-CD52-6282C1C33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1736"/>
          <a:stretch/>
        </p:blipFill>
        <p:spPr>
          <a:xfrm>
            <a:off x="1269309" y="3485881"/>
            <a:ext cx="2567740" cy="385406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AB324F4-4354-0284-1054-E3EF5BF0ABEF}"/>
              </a:ext>
            </a:extLst>
          </p:cNvPr>
          <p:cNvCxnSpPr/>
          <p:nvPr/>
        </p:nvCxnSpPr>
        <p:spPr>
          <a:xfrm>
            <a:off x="446765" y="4418068"/>
            <a:ext cx="6148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8B572088-F694-7286-26B8-CADCD80DB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982" y="4925541"/>
            <a:ext cx="1191256" cy="38540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CE969A4-AC18-386A-16B2-130E6398A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185" y="2927425"/>
            <a:ext cx="6525536" cy="290553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0E634F8-8403-91CE-04E4-1CCC3FE2C135}"/>
              </a:ext>
            </a:extLst>
          </p:cNvPr>
          <p:cNvSpPr txBox="1"/>
          <p:nvPr/>
        </p:nvSpPr>
        <p:spPr>
          <a:xfrm>
            <a:off x="5449814" y="5792263"/>
            <a:ext cx="5810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1" dirty="0"/>
              <a:t>Relación entre la referencia y los datos luego de aplicarles la calibración final</a:t>
            </a:r>
            <a:endParaRPr lang="es-CO" sz="1400" i="1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26A0863-C2EC-E062-5787-BD7C27FBC614}"/>
              </a:ext>
            </a:extLst>
          </p:cNvPr>
          <p:cNvSpPr/>
          <p:nvPr/>
        </p:nvSpPr>
        <p:spPr>
          <a:xfrm>
            <a:off x="10374085" y="261256"/>
            <a:ext cx="755780" cy="7651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749A6C1-A35F-31B8-B225-A5F894CD2F9E}"/>
              </a:ext>
            </a:extLst>
          </p:cNvPr>
          <p:cNvSpPr txBox="1"/>
          <p:nvPr/>
        </p:nvSpPr>
        <p:spPr>
          <a:xfrm>
            <a:off x="10594131" y="459145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75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607</Words>
  <Application>Microsoft Office PowerPoint</Application>
  <PresentationFormat>Panorámica</PresentationFormat>
  <Paragraphs>97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Cambria Math</vt:lpstr>
      <vt:lpstr>Wingdings</vt:lpstr>
      <vt:lpstr>Tema de Office</vt:lpstr>
      <vt:lpstr>Presentación de PowerPoint</vt:lpstr>
      <vt:lpstr>Contenido:</vt:lpstr>
      <vt:lpstr>Contenido:</vt:lpstr>
      <vt:lpstr>Contenido:</vt:lpstr>
      <vt:lpstr>Contenido:</vt:lpstr>
      <vt:lpstr>Contenido:</vt:lpstr>
      <vt:lpstr>Contenido:</vt:lpstr>
      <vt:lpstr>Contenido:</vt:lpstr>
      <vt:lpstr>Contenido:</vt:lpstr>
      <vt:lpstr>Conclusiones: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Sofia Cardenas</cp:lastModifiedBy>
  <cp:revision>18</cp:revision>
  <dcterms:created xsi:type="dcterms:W3CDTF">2019-03-06T15:22:16Z</dcterms:created>
  <dcterms:modified xsi:type="dcterms:W3CDTF">2022-12-09T20:47:51Z</dcterms:modified>
</cp:coreProperties>
</file>