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63" r:id="rId5"/>
    <p:sldId id="261" r:id="rId6"/>
    <p:sldId id="259" r:id="rId7"/>
    <p:sldId id="262" r:id="rId8"/>
    <p:sldId id="258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497" autoAdjust="0"/>
  </p:normalViewPr>
  <p:slideViewPr>
    <p:cSldViewPr snapToGrid="0">
      <p:cViewPr>
        <p:scale>
          <a:sx n="64" d="100"/>
          <a:sy n="64" d="100"/>
        </p:scale>
        <p:origin x="-1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FFB85-CF6A-47EF-AC2A-37FB5D6FFB08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5FF0-BD66-4C2E-93E6-C1E88A6284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14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https://s-media-cache-ak0.pinimg.com/236x/ba/58/07/ba58071d99a24c02d7864e01c3c78b4a.jpg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5FF0-BD66-4C2E-93E6-C1E88A6284BF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432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http://www.aetarouca.pt/polaris/wp-content/uphttp://www.aetarouca.pt/polaris/wp-content/uploads/2011/10/2-1-11.jpgloads/2011/10/2-1-11.jpg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5FF0-BD66-4C2E-93E6-C1E88A6284BF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07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http://coryroussel.weebly.com/uploads/3/0/5/8/30586675/7045921.jpg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5FF0-BD66-4C2E-93E6-C1E88A6284BF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077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http://coryroussel.weebly.com/uploads/3/0/5/8/30586675/7045921.jpg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5FF0-BD66-4C2E-93E6-C1E88A6284BF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762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espirales en los girasoles o las piñas: si contamos las espirales que giran hacia un lado, y las dividimos entre el número de espirales que giran hacia el lado contrario, da Φ. Suelen ser números de la serie de Fibonacci: 89 espirales hacia un lado y 144 hacia el otro, por ejemplo.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5FF0-BD66-4C2E-93E6-C1E88A6284BF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288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http://aureo.webgarden.es/menu/naturaleza/arte-y-arquitectura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5FF0-BD66-4C2E-93E6-C1E88A6284BF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97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5FF0-BD66-4C2E-93E6-C1E88A6284BF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020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7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80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0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975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4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2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98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7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506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2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6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1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14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8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41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082ED8-52EE-45E1-A653-E636D61633B2}" type="datetimeFigureOut">
              <a:rPr lang="es-CO" smtClean="0"/>
              <a:t>13/09/2016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A10CC0-2782-48C4-B90F-CF4757F4DF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36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Serie Fibonacci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169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146" name="Picture 2" descr="http://4.bp.blogspot.com/-mu5VZo4_Yfs/T1W5vqXOE2I/AAAAAAAAAE0/u5doXYkX94k/s320/giras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915" y="2959100"/>
            <a:ext cx="3048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fibonacci na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46" y="2578704"/>
            <a:ext cx="4646510" cy="33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y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218" name="Picture 2" descr=" - Pero no solo se a encontrado las proporciones áureas en la arquitectura de épocas pasadas, sino que Nôtre Damme también posee las características del número Fi que le hace más armonios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43" y="2322148"/>
            <a:ext cx="9283471" cy="343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2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Las proporciones Phi</a:t>
            </a:r>
            <a:endParaRPr lang="es-CO" dirty="0"/>
          </a:p>
        </p:txBody>
      </p:sp>
      <p:sp>
        <p:nvSpPr>
          <p:cNvPr id="4" name="AutoShape 2" descr="Resultado de imagen para numero de oro en el rost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6" name="Picture 4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2" y="3237876"/>
            <a:ext cx="4174360" cy="22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4.bp.blogspot.com/-Ir2kSt66sUU/UNzNYjYHVpI/AAAAAAAAEHY/ZaWganWCjVU/s400/cara-canonica-adriana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96" y="1981200"/>
            <a:ext cx="342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31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098" name="Picture 2" descr="*La distancia entre sus orejas es el doble que la distancia entre sus pupilas (B=2a) **De los ojos a la boca, un tercio del largo de su cara (C=1/3d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02" y="748938"/>
            <a:ext cx="350901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dorsia.es/wp-content/uploads/2012/06/Florence-Colgate-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49" y="818896"/>
            <a:ext cx="3191829" cy="443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758845" y="5460842"/>
            <a:ext cx="8584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 distancia entre sus orejas es el doble que la distancia entre sus pupilas (</a:t>
            </a:r>
            <a:r>
              <a:rPr lang="es-CO" dirty="0" smtClean="0"/>
              <a:t>b=2a)</a:t>
            </a:r>
          </a:p>
          <a:p>
            <a:r>
              <a:rPr lang="es-CO" dirty="0" smtClean="0"/>
              <a:t>De </a:t>
            </a:r>
            <a:r>
              <a:rPr lang="es-CO" dirty="0"/>
              <a:t>los ojos a la boca, un tercio del largo de su cara (c=1/3d)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98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Elaborar un algoritmo que permita encontrar la serie Fibonacci: </a:t>
            </a:r>
          </a:p>
          <a:p>
            <a:r>
              <a:rPr lang="es-CO" dirty="0"/>
              <a:t>0,1,1,2,3,5,8,13,21,34,55,</a:t>
            </a:r>
          </a:p>
          <a:p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89445"/>
              </p:ext>
            </p:extLst>
          </p:nvPr>
        </p:nvGraphicFramePr>
        <p:xfrm>
          <a:off x="838200" y="3711734"/>
          <a:ext cx="10515600" cy="579120"/>
        </p:xfrm>
        <a:graphic>
          <a:graphicData uri="http://schemas.openxmlformats.org/drawingml/2006/table">
            <a:tbl>
              <a:tblPr/>
              <a:tblGrid>
                <a:gridCol w="2839212">
                  <a:extLst>
                    <a:ext uri="{9D8B030D-6E8A-4147-A177-3AD203B41FA5}">
                      <a16:colId xmlns:a16="http://schemas.microsoft.com/office/drawing/2014/main" xmlns="" val="38681183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416790200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81186898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11463291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7945523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408808341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88520093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155269532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14285457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33403181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266807724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3268177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xmlns="" val="329109026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xmlns="" val="195614046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xmlns="" val="1447402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CO" b="0" i="1" dirty="0"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s-CO" dirty="0">
                        <a:effectLst/>
                      </a:endParaRP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0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1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2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3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4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5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6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7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8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9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10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11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12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...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5789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CO" b="0" i="1" dirty="0" err="1">
                          <a:effectLst/>
                          <a:latin typeface="Times New Roman" panose="02020603050405020304" pitchFamily="18" charset="0"/>
                        </a:rPr>
                        <a:t>Fn</a:t>
                      </a:r>
                      <a:endParaRPr lang="es-CO" dirty="0">
                        <a:effectLst/>
                      </a:endParaRP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0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1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1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2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3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5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8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13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21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34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55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89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>
                          <a:effectLst/>
                        </a:rPr>
                        <a:t>144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>
                          <a:effectLst/>
                        </a:rPr>
                        <a:t>...</a:t>
                      </a:r>
                    </a:p>
                  </a:txBody>
                  <a:tcPr marR="60960" marT="7620" marB="76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36051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711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3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surgió?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6740" y="2556932"/>
            <a:ext cx="4060374" cy="3318936"/>
          </a:xfrm>
        </p:spPr>
        <p:txBody>
          <a:bodyPr/>
          <a:lstStyle/>
          <a:p>
            <a:r>
              <a:rPr lang="es-CO" dirty="0"/>
              <a:t>Análisis de reproducción de conejos, por </a:t>
            </a:r>
            <a:r>
              <a:rPr lang="es-CO" dirty="0" smtClean="0"/>
              <a:t>parejas.</a:t>
            </a:r>
            <a:endParaRPr lang="es-CO" dirty="0"/>
          </a:p>
        </p:txBody>
      </p:sp>
      <p:pic>
        <p:nvPicPr>
          <p:cNvPr id="8194" name="Picture 2" descr="R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4" y="2287041"/>
            <a:ext cx="4705351" cy="358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Geométricamente</a:t>
            </a:r>
          </a:p>
        </p:txBody>
      </p:sp>
      <p:pic>
        <p:nvPicPr>
          <p:cNvPr id="4098" name="Picture 2" descr="fibonac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007" y="2448447"/>
            <a:ext cx="7127591" cy="37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3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Fibonacci en la naturaleza</a:t>
            </a:r>
          </a:p>
        </p:txBody>
      </p:sp>
      <p:pic>
        <p:nvPicPr>
          <p:cNvPr id="4" name="Picture 1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2570560"/>
            <a:ext cx="5729654" cy="34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Fibonacci en la naturaleza</a:t>
            </a:r>
          </a:p>
        </p:txBody>
      </p:sp>
      <p:pic>
        <p:nvPicPr>
          <p:cNvPr id="3082" name="Picture 10" descr="Resultado de imagen para fibonacci n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25" y="2870096"/>
            <a:ext cx="3812929" cy="290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53" y="2653810"/>
            <a:ext cx="347662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3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Relación con el </a:t>
            </a:r>
            <a:r>
              <a:rPr lang="es-CO" dirty="0" smtClean="0"/>
              <a:t>número </a:t>
            </a:r>
            <a:r>
              <a:rPr lang="es-CO" dirty="0"/>
              <a:t>Phi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Phi es un número irracional simple que tiene propiedades matemáticas inusuales, tiene el valor de 1.618033…;</a:t>
            </a:r>
          </a:p>
          <a:p>
            <a:endParaRPr lang="es-CO" b="1" dirty="0"/>
          </a:p>
          <a:p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10032"/>
              </p:ext>
            </p:extLst>
          </p:nvPr>
        </p:nvGraphicFramePr>
        <p:xfrm>
          <a:off x="1784839" y="3376247"/>
          <a:ext cx="8190524" cy="258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262">
                  <a:extLst>
                    <a:ext uri="{9D8B030D-6E8A-4147-A177-3AD203B41FA5}">
                      <a16:colId xmlns:a16="http://schemas.microsoft.com/office/drawing/2014/main" xmlns="" val="3227991050"/>
                    </a:ext>
                  </a:extLst>
                </a:gridCol>
                <a:gridCol w="4095262">
                  <a:extLst>
                    <a:ext uri="{9D8B030D-6E8A-4147-A177-3AD203B41FA5}">
                      <a16:colId xmlns:a16="http://schemas.microsoft.com/office/drawing/2014/main" xmlns="" val="549671131"/>
                    </a:ext>
                  </a:extLst>
                </a:gridCol>
              </a:tblGrid>
              <a:tr h="2585917">
                <a:tc>
                  <a:txBody>
                    <a:bodyPr/>
                    <a:lstStyle/>
                    <a:p>
                      <a:r>
                        <a:rPr lang="pt-BR" sz="2000" dirty="0"/>
                        <a:t>1/0  Indeterminado</a:t>
                      </a:r>
                    </a:p>
                    <a:p>
                      <a:r>
                        <a:rPr lang="pt-BR" sz="2000" dirty="0"/>
                        <a:t>1/1 da 1</a:t>
                      </a:r>
                    </a:p>
                    <a:p>
                      <a:r>
                        <a:rPr lang="pt-BR" sz="2000" dirty="0"/>
                        <a:t>2/1 da 2</a:t>
                      </a:r>
                    </a:p>
                    <a:p>
                      <a:r>
                        <a:rPr lang="pt-BR" sz="2000" dirty="0"/>
                        <a:t>3/2 da 1,5</a:t>
                      </a:r>
                    </a:p>
                    <a:p>
                      <a:r>
                        <a:rPr lang="pt-BR" sz="2000" dirty="0"/>
                        <a:t>5/3 da 1,6666666666…</a:t>
                      </a:r>
                    </a:p>
                    <a:p>
                      <a:r>
                        <a:rPr lang="pt-BR" sz="2000" dirty="0"/>
                        <a:t>8/5 da 1,6</a:t>
                      </a:r>
                    </a:p>
                    <a:p>
                      <a:r>
                        <a:rPr lang="pt-BR" sz="2000" dirty="0"/>
                        <a:t>13/ 8 da 1,625</a:t>
                      </a:r>
                    </a:p>
                    <a:p>
                      <a:endParaRPr lang="es-CO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21/13 da 1,615384615…</a:t>
                      </a:r>
                    </a:p>
                    <a:p>
                      <a:r>
                        <a:rPr lang="pt-BR" sz="2000" dirty="0"/>
                        <a:t>34/21 da 1,619047619…</a:t>
                      </a:r>
                    </a:p>
                    <a:p>
                      <a:r>
                        <a:rPr lang="pt-BR" sz="2000" dirty="0"/>
                        <a:t>55/34 da 1,617647058…</a:t>
                      </a:r>
                    </a:p>
                    <a:p>
                      <a:r>
                        <a:rPr lang="pt-BR" sz="2000" dirty="0"/>
                        <a:t>89/55 da 1,618618618…</a:t>
                      </a:r>
                    </a:p>
                    <a:p>
                      <a:r>
                        <a:rPr lang="pt-BR" sz="2000" dirty="0"/>
                        <a:t>144/89 da 1,617977528…</a:t>
                      </a:r>
                    </a:p>
                    <a:p>
                      <a:r>
                        <a:rPr lang="pt-BR" sz="2000" dirty="0"/>
                        <a:t>233/144 da 1,61805555…</a:t>
                      </a:r>
                    </a:p>
                    <a:p>
                      <a:r>
                        <a:rPr lang="pt-BR" sz="2000" dirty="0"/>
                        <a:t>377/233 da 1,618025751…</a:t>
                      </a:r>
                    </a:p>
                    <a:p>
                      <a:endParaRPr lang="es-CO" sz="20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109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3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Fibonacci en el cuerpo humano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2050" name="Picture 2" descr="R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171" y="2285999"/>
            <a:ext cx="37242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54" y="2260451"/>
            <a:ext cx="6398968" cy="36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27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Fibonacci en el cuerpo humano</a:t>
            </a:r>
          </a:p>
        </p:txBody>
      </p:sp>
      <p:pic>
        <p:nvPicPr>
          <p:cNvPr id="7170" name="Picture 2" descr="R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169" y="2556932"/>
            <a:ext cx="2721428" cy="37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98" y="2269058"/>
            <a:ext cx="4001489" cy="40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52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250</Words>
  <Application>Microsoft Office PowerPoint</Application>
  <PresentationFormat>Personalizado</PresentationFormat>
  <Paragraphs>75</Paragraphs>
  <Slides>13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Orgánico</vt:lpstr>
      <vt:lpstr>Serie Fibonacci</vt:lpstr>
      <vt:lpstr>Algoritmo</vt:lpstr>
      <vt:lpstr>¿Cómo surgió?</vt:lpstr>
      <vt:lpstr>Geométricamente</vt:lpstr>
      <vt:lpstr>Fibonacci en la naturaleza</vt:lpstr>
      <vt:lpstr>Fibonacci en la naturaleza</vt:lpstr>
      <vt:lpstr>Relación con el número Phi</vt:lpstr>
      <vt:lpstr>Fibonacci en el cuerpo humano</vt:lpstr>
      <vt:lpstr>Fibonacci en el cuerpo humano</vt:lpstr>
      <vt:lpstr>Presentación de PowerPoint</vt:lpstr>
      <vt:lpstr>Arquitectura y diseño</vt:lpstr>
      <vt:lpstr>Las proporciones Phi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 Fibonacci</dc:title>
  <dc:creator>Julián Galeano</dc:creator>
  <cp:lastModifiedBy>INGRESO</cp:lastModifiedBy>
  <cp:revision>8</cp:revision>
  <dcterms:created xsi:type="dcterms:W3CDTF">2016-09-13T10:17:32Z</dcterms:created>
  <dcterms:modified xsi:type="dcterms:W3CDTF">2016-09-13T11:44:44Z</dcterms:modified>
</cp:coreProperties>
</file>