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8288000" cy="10287000"/>
  <p:notesSz cx="6858000" cy="9144000"/>
  <p:embeddedFontLst>
    <p:embeddedFont>
      <p:font typeface="Courier Prime" panose="00000509000000000000"/>
      <p:regular r:id="rId20"/>
    </p:embeddedFont>
    <p:embeddedFont>
      <p:font typeface="Courier Prime Bold" panose="0000080900000000000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563358" y="1938289"/>
            <a:ext cx="10990266" cy="39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5"/>
              </a:lnSpc>
            </a:pPr>
            <a:r>
              <a:rPr lang="en-US" sz="9120">
                <a:solidFill>
                  <a:srgbClr val="FFFFFF"/>
                </a:solidFill>
                <a:latin typeface="Courier Prime" panose="00000509000000000000"/>
              </a:rPr>
              <a:t>Comparación de un programa en C++ con la IA {</a:t>
            </a:r>
            <a:endParaRPr lang="en-US" sz="912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5791" y="709119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5"/>
              </a:lnSpc>
            </a:pPr>
            <a:r>
              <a:rPr lang="en-US" sz="10945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10945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78912" y="5790868"/>
            <a:ext cx="10747189" cy="32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5"/>
              </a:lnSpc>
            </a:pPr>
            <a:r>
              <a:rPr lang="en-US" sz="4560">
                <a:solidFill>
                  <a:srgbClr val="FF914D"/>
                </a:solidFill>
                <a:latin typeface="Courier Prime" panose="00000509000000000000"/>
              </a:rPr>
              <a:t>cout&lt;&lt;"Por= Daniela Ramos</a:t>
            </a:r>
            <a:endParaRPr lang="en-US" sz="4560">
              <a:solidFill>
                <a:srgbClr val="FF914D"/>
              </a:solidFill>
              <a:latin typeface="Courier Prime" panose="00000509000000000000"/>
            </a:endParaRPr>
          </a:p>
          <a:p>
            <a:pPr>
              <a:lnSpc>
                <a:spcPts val="6385"/>
              </a:lnSpc>
            </a:pPr>
            <a:r>
              <a:rPr lang="en-US" sz="4560">
                <a:solidFill>
                  <a:srgbClr val="FF914D"/>
                </a:solidFill>
                <a:latin typeface="Courier Prime" panose="00000509000000000000"/>
              </a:rPr>
              <a:t>            Brayan Hernandez</a:t>
            </a:r>
            <a:endParaRPr lang="en-US" sz="4560">
              <a:solidFill>
                <a:srgbClr val="FF914D"/>
              </a:solidFill>
              <a:latin typeface="Courier Prime" panose="00000509000000000000"/>
            </a:endParaRPr>
          </a:p>
          <a:p>
            <a:pPr>
              <a:lnSpc>
                <a:spcPts val="6385"/>
              </a:lnSpc>
            </a:pPr>
            <a:r>
              <a:rPr lang="en-US" sz="4560">
                <a:solidFill>
                  <a:srgbClr val="FF914D"/>
                </a:solidFill>
                <a:latin typeface="Courier Prime" panose="00000509000000000000"/>
              </a:rPr>
              <a:t>            Mabel Matus";</a:t>
            </a:r>
            <a:endParaRPr lang="en-US" sz="4560">
              <a:solidFill>
                <a:srgbClr val="FF914D"/>
              </a:solidFill>
              <a:latin typeface="Courier Prime" panose="00000509000000000000"/>
            </a:endParaRPr>
          </a:p>
          <a:p>
            <a:pPr>
              <a:lnSpc>
                <a:spcPts val="6385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022894" y="1180147"/>
            <a:ext cx="1125922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5">
                <a:solidFill>
                  <a:srgbClr val="737373"/>
                </a:solidFill>
                <a:latin typeface="Courier Prime" panose="00000509000000000000"/>
              </a:rPr>
              <a:t>&lt;!--0801-LENGUAJE DE PROGRAMACIÓN I--&gt;</a:t>
            </a:r>
            <a:endParaRPr lang="en-US" sz="2735">
              <a:solidFill>
                <a:srgbClr val="737373"/>
              </a:solidFill>
              <a:latin typeface="Courier Prime" panose="00000509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342900"/>
            <a:ext cx="9603105" cy="1884680"/>
          </a:xfrm>
          <a:prstGeom prst="rect">
            <a:avLst/>
          </a:prstGeom>
        </p:spPr>
      </p:pic>
      <p:pic>
        <p:nvPicPr>
          <p:cNvPr id="4" name="Picture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00300"/>
            <a:ext cx="9624695" cy="7087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952500"/>
            <a:ext cx="15278100" cy="826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647700"/>
            <a:ext cx="14844395" cy="8609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723900"/>
            <a:ext cx="14142720" cy="8521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415791" y="3041880"/>
            <a:ext cx="12920975" cy="263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95"/>
              </a:lnSpc>
            </a:pPr>
            <a:r>
              <a:rPr lang="en-US" sz="9120">
                <a:solidFill>
                  <a:srgbClr val="FFFFFF"/>
                </a:solidFill>
                <a:latin typeface="Courier Prime" panose="00000509000000000000"/>
              </a:rPr>
              <a:t>Gracias por su valiosa atención {</a:t>
            </a:r>
            <a:endParaRPr lang="en-US" sz="912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5791" y="6536903"/>
            <a:ext cx="2471972" cy="160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75"/>
              </a:lnSpc>
            </a:pPr>
            <a:r>
              <a:rPr lang="en-US" sz="10945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10945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4891" y="5582633"/>
            <a:ext cx="11591874" cy="787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5"/>
              </a:lnSpc>
            </a:pPr>
            <a:r>
              <a:rPr lang="en-US" sz="4560">
                <a:solidFill>
                  <a:srgbClr val="FF914D"/>
                </a:solidFill>
                <a:latin typeface="Courier Prime" panose="00000509000000000000"/>
              </a:rPr>
              <a:t>cout&lt;&lt;"Aplausos por favor.!!!";</a:t>
            </a:r>
            <a:endParaRPr lang="en-US" sz="4560">
              <a:solidFill>
                <a:srgbClr val="FF914D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71008" y="1038225"/>
            <a:ext cx="7031406" cy="682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4600">
                <a:solidFill>
                  <a:srgbClr val="FFFFFF"/>
                </a:solidFill>
                <a:latin typeface="Courier Prime" panose="00000509000000000000"/>
              </a:rPr>
              <a:t>Introducción {</a:t>
            </a:r>
            <a:endParaRPr lang="en-US" sz="46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197" y="2273553"/>
            <a:ext cx="8543803" cy="6382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0"/>
              </a:lnSpc>
            </a:pPr>
            <a:r>
              <a:rPr lang="en-US" sz="3700">
                <a:solidFill>
                  <a:srgbClr val="7ED957"/>
                </a:solidFill>
                <a:latin typeface="Courier Prime" panose="00000509000000000000"/>
              </a:rPr>
              <a:t>//Analizaremos un programa desarrollado en C++ y compararemos su rendimiento con el código obtenido a través de la IA. Nuestro objetivo es lograr una visualización más clara del programa y ver las diferencias y posibles errores que se presentaron.</a:t>
            </a:r>
            <a:endParaRPr lang="en-US" sz="3700">
              <a:solidFill>
                <a:srgbClr val="7ED957"/>
              </a:solidFill>
              <a:latin typeface="Courier Prime" panose="00000509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72817" y="1799717"/>
            <a:ext cx="5235400" cy="5361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>
              <a:lnSpc>
                <a:spcPts val="53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914D"/>
                </a:solidFill>
                <a:latin typeface="Courier Prime" panose="00000509000000000000"/>
              </a:rPr>
              <a:t>Desarollo de los progrmas.</a:t>
            </a:r>
            <a:endParaRPr lang="en-US" sz="2900">
              <a:solidFill>
                <a:srgbClr val="FF914D"/>
              </a:solidFill>
              <a:latin typeface="Courier Prime" panose="00000509000000000000"/>
            </a:endParaRPr>
          </a:p>
          <a:p>
            <a:pPr marL="626110" lvl="1" indent="-313055">
              <a:lnSpc>
                <a:spcPts val="53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914D"/>
                </a:solidFill>
                <a:latin typeface="Courier Prime" panose="00000509000000000000"/>
              </a:rPr>
              <a:t>Su estructuración.</a:t>
            </a:r>
            <a:endParaRPr lang="en-US" sz="2900">
              <a:solidFill>
                <a:srgbClr val="FF914D"/>
              </a:solidFill>
              <a:latin typeface="Courier Prime" panose="00000509000000000000"/>
            </a:endParaRPr>
          </a:p>
          <a:p>
            <a:pPr marL="626110" lvl="1" indent="-313055">
              <a:lnSpc>
                <a:spcPts val="53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914D"/>
                </a:solidFill>
                <a:latin typeface="Courier Prime" panose="00000509000000000000"/>
              </a:rPr>
              <a:t>Revisión de errores.</a:t>
            </a:r>
            <a:endParaRPr lang="en-US" sz="2900">
              <a:solidFill>
                <a:srgbClr val="FF914D"/>
              </a:solidFill>
              <a:latin typeface="Courier Prime" panose="00000509000000000000"/>
            </a:endParaRPr>
          </a:p>
          <a:p>
            <a:pPr marL="626110" lvl="1" indent="-313055">
              <a:lnSpc>
                <a:spcPts val="53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914D"/>
                </a:solidFill>
                <a:latin typeface="Courier Prime" panose="00000509000000000000"/>
              </a:rPr>
              <a:t>Corrección.</a:t>
            </a:r>
            <a:endParaRPr lang="en-US" sz="2900">
              <a:solidFill>
                <a:srgbClr val="FF914D"/>
              </a:solidFill>
              <a:latin typeface="Courier Prime" panose="00000509000000000000"/>
            </a:endParaRPr>
          </a:p>
          <a:p>
            <a:pPr marL="626110" lvl="1" indent="-313055">
              <a:lnSpc>
                <a:spcPts val="53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FF914D"/>
                </a:solidFill>
                <a:latin typeface="Courier Prime" panose="00000509000000000000"/>
              </a:rPr>
              <a:t>Comparación de los dos programas.</a:t>
            </a:r>
            <a:endParaRPr lang="en-US" sz="2900">
              <a:solidFill>
                <a:srgbClr val="FF914D"/>
              </a:solidFill>
              <a:latin typeface="Courier Prime" panose="00000509000000000000"/>
            </a:endParaRPr>
          </a:p>
          <a:p>
            <a:pPr>
              <a:lnSpc>
                <a:spcPts val="5365"/>
              </a:lnSpc>
            </a:pPr>
          </a:p>
        </p:txBody>
      </p:sp>
      <p:sp>
        <p:nvSpPr>
          <p:cNvPr id="8" name="AutoShape 8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50098" y="3429569"/>
            <a:ext cx="10470481" cy="391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60"/>
              </a:lnSpc>
            </a:pPr>
            <a:r>
              <a:rPr lang="en-US" sz="9000">
                <a:solidFill>
                  <a:srgbClr val="FFFFFF"/>
                </a:solidFill>
                <a:latin typeface="Courier Prime" panose="00000509000000000000"/>
              </a:rPr>
              <a:t>NUESTRO</a:t>
            </a:r>
            <a:endParaRPr lang="en-US" sz="9000">
              <a:solidFill>
                <a:srgbClr val="FFFFFF"/>
              </a:solidFill>
              <a:latin typeface="Courier Prime" panose="00000509000000000000"/>
            </a:endParaRPr>
          </a:p>
          <a:p>
            <a:pPr>
              <a:lnSpc>
                <a:spcPts val="10260"/>
              </a:lnSpc>
            </a:pPr>
            <a:r>
              <a:rPr lang="en-US" sz="9000">
                <a:solidFill>
                  <a:srgbClr val="FFFFFF"/>
                </a:solidFill>
                <a:latin typeface="Courier Prime" panose="00000509000000000000"/>
              </a:rPr>
              <a:t>PROGRAMA CREADO EN C++ {</a:t>
            </a:r>
            <a:endParaRPr lang="en-US" sz="90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932" y="2441247"/>
            <a:ext cx="15089286" cy="7452090"/>
          </a:xfrm>
          <a:custGeom>
            <a:avLst/>
            <a:gdLst/>
            <a:ahLst/>
            <a:cxnLst/>
            <a:rect l="l" t="t" r="r" b="b"/>
            <a:pathLst>
              <a:path w="15089286" h="7452090">
                <a:moveTo>
                  <a:pt x="0" y="0"/>
                </a:moveTo>
                <a:lnTo>
                  <a:pt x="15089286" y="0"/>
                </a:lnTo>
                <a:lnTo>
                  <a:pt x="15089286" y="7452090"/>
                </a:lnTo>
                <a:lnTo>
                  <a:pt x="0" y="74520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799" b="-17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23850"/>
            <a:ext cx="15508425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00"/>
              </a:lnSpc>
            </a:pPr>
            <a:r>
              <a:rPr lang="en-US" sz="5000">
                <a:solidFill>
                  <a:srgbClr val="FFFFFF"/>
                </a:solidFill>
                <a:latin typeface="Courier Prime" panose="00000509000000000000"/>
              </a:rPr>
              <a:t>Diagrama de Flujo de como funciona nuestro programa {</a:t>
            </a:r>
            <a:endParaRPr lang="en-US" sz="50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908218" y="897636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8759" y="3851912"/>
            <a:ext cx="10470481" cy="391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60"/>
              </a:lnSpc>
            </a:pPr>
            <a:r>
              <a:rPr lang="en-US" sz="9000">
                <a:solidFill>
                  <a:srgbClr val="FFFFFF"/>
                </a:solidFill>
                <a:latin typeface="Courier Prime" panose="00000509000000000000"/>
              </a:rPr>
              <a:t>El PROGRAMA CREADO POR LA IA {</a:t>
            </a:r>
            <a:endParaRPr lang="en-US" sz="90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18932" y="1066800"/>
            <a:ext cx="10947542" cy="154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5"/>
              </a:lnSpc>
            </a:pPr>
            <a:r>
              <a:rPr lang="en-US" sz="5400">
                <a:solidFill>
                  <a:srgbClr val="FF914D"/>
                </a:solidFill>
                <a:latin typeface="Courier Prime" panose="00000509000000000000"/>
              </a:rPr>
              <a:t>YA TENIENDO TODO EN CLARO. ¡AHORA VEREMOS! </a:t>
            </a:r>
            <a:endParaRPr lang="en-US" sz="5400">
              <a:solidFill>
                <a:srgbClr val="FF914D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08548" y="2451159"/>
            <a:ext cx="14937803" cy="6506151"/>
            <a:chOff x="0" y="0"/>
            <a:chExt cx="6360314" cy="27702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60314" cy="2770231"/>
            </a:xfrm>
            <a:custGeom>
              <a:avLst/>
              <a:gdLst/>
              <a:ahLst/>
              <a:cxnLst/>
              <a:rect l="l" t="t" r="r" b="b"/>
              <a:pathLst>
                <a:path w="6360314" h="2770231">
                  <a:moveTo>
                    <a:pt x="0" y="0"/>
                  </a:moveTo>
                  <a:lnTo>
                    <a:pt x="6360314" y="0"/>
                  </a:lnTo>
                  <a:lnTo>
                    <a:pt x="6360314" y="2770231"/>
                  </a:lnTo>
                  <a:lnTo>
                    <a:pt x="0" y="277023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86269" y="2660940"/>
            <a:ext cx="12747673" cy="547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85"/>
              </a:lnSpc>
            </a:pPr>
            <a:r>
              <a:rPr lang="en-US" sz="3600">
                <a:solidFill>
                  <a:srgbClr val="FF914D"/>
                </a:solidFill>
                <a:latin typeface="Courier Prime" panose="00000509000000000000"/>
              </a:rPr>
              <a:t>Nuestro programa vs inteligencia artificial</a:t>
            </a:r>
            <a:endParaRPr lang="en-US" sz="3600">
              <a:solidFill>
                <a:srgbClr val="FF914D"/>
              </a:solidFill>
              <a:latin typeface="Courier Prime" panose="00000509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728354"/>
            <a:ext cx="12972772" cy="1101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6570"/>
              </a:lnSpc>
            </a:pPr>
          </a:p>
          <a:p>
            <a:pPr marL="690245" lvl="1" indent="-345440">
              <a:lnSpc>
                <a:spcPts val="4380"/>
              </a:lnSpc>
              <a:buFont typeface="Arial" panose="020B0604020202020204"/>
              <a:buChar char="•"/>
            </a:pPr>
            <a:r>
              <a:rPr lang="en-US" sz="3195">
                <a:solidFill>
                  <a:srgbClr val="FFFFFF"/>
                </a:solidFill>
                <a:latin typeface="Courier Prime Bold" panose="00000809000000000000"/>
              </a:rPr>
              <a:t>la inteligencia artificial esta significativamente en terminos más avanzados  de automatización.</a:t>
            </a:r>
            <a:endParaRPr lang="en-US" sz="3195">
              <a:solidFill>
                <a:srgbClr val="FFFFFF"/>
              </a:solidFill>
              <a:latin typeface="Courier Prime Bold" panose="00000809000000000000"/>
            </a:endParaRPr>
          </a:p>
          <a:p>
            <a:pPr>
              <a:lnSpc>
                <a:spcPts val="4380"/>
              </a:lnSpc>
            </a:pPr>
          </a:p>
          <a:p>
            <a:pPr marL="690245" lvl="1" indent="-345440">
              <a:lnSpc>
                <a:spcPts val="4380"/>
              </a:lnSpc>
              <a:buFont typeface="Arial" panose="020B0604020202020204"/>
              <a:buChar char="•"/>
            </a:pPr>
            <a:r>
              <a:rPr lang="en-US" sz="3195">
                <a:solidFill>
                  <a:srgbClr val="FFFFFF"/>
                </a:solidFill>
                <a:latin typeface="Courier Prime Bold" panose="00000809000000000000"/>
              </a:rPr>
              <a:t>El programa original es relativamente sencillo y facil de entender. Pero la dependencia de archivos externos pueden complicar el mantenimiento.</a:t>
            </a:r>
            <a:endParaRPr lang="en-US" sz="3195">
              <a:solidFill>
                <a:srgbClr val="FFFFFF"/>
              </a:solidFill>
              <a:latin typeface="Courier Prime Bold" panose="00000809000000000000"/>
            </a:endParaRPr>
          </a:p>
          <a:p>
            <a:pPr>
              <a:lnSpc>
                <a:spcPts val="4380"/>
              </a:lnSpc>
            </a:pPr>
          </a:p>
          <a:p>
            <a:pPr marL="690245" lvl="1" indent="-345440">
              <a:lnSpc>
                <a:spcPts val="4380"/>
              </a:lnSpc>
              <a:buFont typeface="Arial" panose="020B0604020202020204"/>
              <a:buChar char="•"/>
            </a:pPr>
            <a:r>
              <a:rPr lang="en-US" sz="3195">
                <a:solidFill>
                  <a:srgbClr val="FFFFFF"/>
                </a:solidFill>
                <a:latin typeface="Courier Prime Bold" panose="00000809000000000000"/>
              </a:rPr>
              <a:t>Quito algunas importaciones externas.</a:t>
            </a:r>
            <a:endParaRPr lang="en-US" sz="3195">
              <a:solidFill>
                <a:srgbClr val="FFFFFF"/>
              </a:solidFill>
              <a:latin typeface="Courier Prime Bold" panose="00000809000000000000"/>
            </a:endParaRPr>
          </a:p>
          <a:p>
            <a:pPr>
              <a:lnSpc>
                <a:spcPts val="4380"/>
              </a:lnSpc>
            </a:pPr>
          </a:p>
          <a:p>
            <a:pPr marL="690245" lvl="1" indent="-345440">
              <a:lnSpc>
                <a:spcPts val="4380"/>
              </a:lnSpc>
              <a:buFont typeface="Arial" panose="020B0604020202020204"/>
              <a:buChar char="•"/>
            </a:pPr>
            <a:r>
              <a:rPr lang="en-US" sz="3195">
                <a:solidFill>
                  <a:srgbClr val="FFFFFF"/>
                </a:solidFill>
                <a:latin typeface="Courier Prime Bold" panose="00000809000000000000"/>
              </a:rPr>
              <a:t>Uso funciones reutilizables.</a:t>
            </a:r>
            <a:endParaRPr lang="en-US" sz="3195">
              <a:solidFill>
                <a:srgbClr val="FFFFFF"/>
              </a:solidFill>
              <a:latin typeface="Courier Prime Bold" panose="00000809000000000000"/>
            </a:endParaRPr>
          </a:p>
          <a:p>
            <a:pPr>
              <a:lnSpc>
                <a:spcPts val="4380"/>
              </a:lnSpc>
            </a:pPr>
          </a:p>
          <a:p>
            <a:pPr>
              <a:lnSpc>
                <a:spcPts val="438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  <a:p>
            <a:pPr>
              <a:lnSpc>
                <a:spcPts val="202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028700" y="646050"/>
            <a:ext cx="7031406" cy="1339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5"/>
              </a:lnSpc>
            </a:pPr>
            <a:r>
              <a:rPr lang="en-US" sz="4600">
                <a:solidFill>
                  <a:srgbClr val="FFFFFF"/>
                </a:solidFill>
                <a:latin typeface="Courier Prime" panose="00000509000000000000"/>
              </a:rPr>
              <a:t>Comparación de los programas {</a:t>
            </a:r>
            <a:endParaRPr lang="en-US" sz="4600">
              <a:solidFill>
                <a:srgbClr val="FFFFFF"/>
              </a:solidFill>
              <a:latin typeface="Courier Prime" panose="00000509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419100"/>
            <a:ext cx="11116945" cy="8489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342900"/>
            <a:ext cx="7319645" cy="9333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557135" y="8675370"/>
            <a:ext cx="702165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Courier Prime" panose="00000509000000000000"/>
              </a:rPr>
              <a:t>}</a:t>
            </a:r>
            <a:endParaRPr lang="en-US" sz="4000">
              <a:solidFill>
                <a:srgbClr val="FFFFFF"/>
              </a:solidFill>
              <a:latin typeface="Courier Prime" panose="00000509000000000000"/>
            </a:endParaRPr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571500"/>
            <a:ext cx="9029065" cy="8887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Courier Prime</vt:lpstr>
      <vt:lpstr>Arial</vt:lpstr>
      <vt:lpstr>Courier Prime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/>
  <cp:lastModifiedBy>Brayan</cp:lastModifiedBy>
  <cp:revision>2</cp:revision>
  <dcterms:created xsi:type="dcterms:W3CDTF">2006-08-16T00:00:00Z</dcterms:created>
  <dcterms:modified xsi:type="dcterms:W3CDTF">2023-08-10T14:01:24Z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14B8EE67ADD94B628C3B0767659B0EA5_12</vt:lpwstr>
  </property>
  <property fmtid="{D5CDD505-2E9C-101B-9397-08002B2CF9AE}" pid="3" name="KSOProductBuildVer">
    <vt:lpwstr>1033-12.2.0.13110</vt:lpwstr>
  </property>
</Properties>
</file>