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DFB78-2070-2651-65CC-9038FC599948}" v="101" dt="2023-11-22T00:26:05.989"/>
    <p1510:client id="{5188D50E-4D86-47EC-ACD0-E2A90227BAEB}" v="449" dt="2023-11-21T04:54:05.613"/>
    <p1510:client id="{688391F4-E427-A95B-1EEA-DE96D0F39F12}" v="1" dt="2023-11-22T00:16:38.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99257" y="806364"/>
            <a:ext cx="3584672" cy="3048696"/>
          </a:xfrm>
        </p:spPr>
        <p:txBody>
          <a:bodyPr anchor="b">
            <a:normAutofit/>
          </a:bodyPr>
          <a:lstStyle/>
          <a:p>
            <a:pPr algn="l"/>
            <a:r>
              <a:rPr lang="en-US" sz="5600" b="1">
                <a:cs typeface="Calibri Light"/>
              </a:rPr>
              <a:t>SUPPORT VECTOR MACHINES</a:t>
            </a:r>
          </a:p>
        </p:txBody>
      </p:sp>
      <p:pic>
        <p:nvPicPr>
          <p:cNvPr id="4" name="Picture 3" descr="Please explain Support Vector Machines (SVM) like I am a 5 year old. :  r/MachineLearning">
            <a:extLst>
              <a:ext uri="{FF2B5EF4-FFF2-40B4-BE49-F238E27FC236}">
                <a16:creationId xmlns:a16="http://schemas.microsoft.com/office/drawing/2014/main" id="{C099664B-6BCA-F214-569F-5C5BC3279B60}"/>
              </a:ext>
            </a:extLst>
          </p:cNvPr>
          <p:cNvPicPr>
            <a:picLocks noChangeAspect="1"/>
          </p:cNvPicPr>
          <p:nvPr/>
        </p:nvPicPr>
        <p:blipFill>
          <a:blip r:embed="rId2"/>
          <a:stretch>
            <a:fillRect/>
          </a:stretch>
        </p:blipFill>
        <p:spPr>
          <a:xfrm>
            <a:off x="1296558" y="1318503"/>
            <a:ext cx="5604636" cy="42034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801C39A8-7939-DCB0-FAD5-735A94AE8465}"/>
              </a:ext>
            </a:extLst>
          </p:cNvPr>
          <p:cNvSpPr txBox="1"/>
          <p:nvPr/>
        </p:nvSpPr>
        <p:spPr>
          <a:xfrm>
            <a:off x="1031406" y="629265"/>
            <a:ext cx="6400800" cy="646331"/>
          </a:xfrm>
          <a:prstGeom prst="rect">
            <a:avLst/>
          </a:prstGeom>
          <a:noFill/>
        </p:spPr>
        <p:txBody>
          <a:bodyPr wrap="square" rtlCol="0">
            <a:spAutoFit/>
          </a:bodyPr>
          <a:lstStyle/>
          <a:p>
            <a:r>
              <a:rPr lang="en-US" sz="3600" b="1"/>
              <a:t>SVM for more than two classes</a:t>
            </a:r>
            <a:r>
              <a:rPr lang="es-MX" sz="3600" b="1"/>
              <a:t>.</a:t>
            </a:r>
          </a:p>
        </p:txBody>
      </p:sp>
      <p:sp>
        <p:nvSpPr>
          <p:cNvPr id="9" name="CuadroTexto 8">
            <a:extLst>
              <a:ext uri="{FF2B5EF4-FFF2-40B4-BE49-F238E27FC236}">
                <a16:creationId xmlns:a16="http://schemas.microsoft.com/office/drawing/2014/main" id="{7EFD4D6B-877C-39CD-3E8A-6DB0230A697E}"/>
              </a:ext>
            </a:extLst>
          </p:cNvPr>
          <p:cNvSpPr txBox="1"/>
          <p:nvPr/>
        </p:nvSpPr>
        <p:spPr>
          <a:xfrm>
            <a:off x="1031406" y="1521284"/>
            <a:ext cx="4672046" cy="4339650"/>
          </a:xfrm>
          <a:prstGeom prst="rect">
            <a:avLst/>
          </a:prstGeom>
          <a:noFill/>
        </p:spPr>
        <p:txBody>
          <a:bodyPr wrap="square" lIns="91440" tIns="45720" rIns="91440" bIns="45720" rtlCol="0" anchor="t">
            <a:spAutoFit/>
          </a:bodyPr>
          <a:lstStyle/>
          <a:p>
            <a:pPr marL="342900" indent="-342900">
              <a:buFont typeface="Calibri"/>
              <a:buChar char="-"/>
            </a:pPr>
            <a:r>
              <a:rPr lang="en-US" b="1">
                <a:latin typeface="+mj-lt"/>
                <a:cs typeface="Calibri Light"/>
              </a:rPr>
              <a:t>(</a:t>
            </a:r>
            <a:r>
              <a:rPr lang="en-US" b="1" err="1">
                <a:latin typeface="+mj-lt"/>
                <a:cs typeface="Calibri Light"/>
              </a:rPr>
              <a:t>OvR</a:t>
            </a:r>
            <a:r>
              <a:rPr lang="en-US" b="1">
                <a:latin typeface="+mj-lt"/>
                <a:cs typeface="Calibri Light"/>
              </a:rPr>
              <a:t>)</a:t>
            </a:r>
            <a:r>
              <a:rPr lang="en-US">
                <a:latin typeface="+mj-lt"/>
                <a:cs typeface="Calibri Light"/>
              </a:rPr>
              <a:t> It involves splitting the multi-class dataset into multiple binary classification problems. A binary classifier is then trained on each binary classification problem and predictions are made using the model that is the most confident.</a:t>
            </a:r>
          </a:p>
          <a:p>
            <a:pPr marL="342900" indent="-342900">
              <a:buFont typeface="Calibri"/>
              <a:buChar char="-"/>
            </a:pPr>
            <a:endParaRPr lang="en-US">
              <a:latin typeface="+mj-lt"/>
              <a:cs typeface="Calibri Light"/>
            </a:endParaRPr>
          </a:p>
          <a:p>
            <a:pPr marL="342900" indent="-342900">
              <a:buFont typeface="Calibri"/>
              <a:buChar char="-"/>
            </a:pPr>
            <a:r>
              <a:rPr lang="en-US" b="1">
                <a:latin typeface="+mj-lt"/>
                <a:cs typeface="Calibri Light"/>
              </a:rPr>
              <a:t>(OvO)</a:t>
            </a:r>
            <a:r>
              <a:rPr lang="en-US">
                <a:latin typeface="+mj-lt"/>
                <a:cs typeface="Calibri Light"/>
              </a:rPr>
              <a:t> One-vs-one splits a multi-class classification dataset into binary classification problems.  The one-vs-one approach splits the dataset into one dataset for each class versus every other class.</a:t>
            </a:r>
          </a:p>
          <a:p>
            <a:endParaRPr lang="en-US" sz="2000">
              <a:latin typeface="+mj-lt"/>
              <a:cs typeface="Calibri Light"/>
            </a:endParaRPr>
          </a:p>
          <a:p>
            <a:endParaRPr lang="en-US" sz="2000">
              <a:latin typeface="+mj-lt"/>
              <a:cs typeface="Calibri Light"/>
            </a:endParaRPr>
          </a:p>
          <a:p>
            <a:endParaRPr lang="en-US" sz="2000">
              <a:latin typeface="+mj-lt"/>
              <a:cs typeface="Calibri Light"/>
            </a:endParaRPr>
          </a:p>
        </p:txBody>
      </p:sp>
      <p:pic>
        <p:nvPicPr>
          <p:cNvPr id="3" name="Imagen 2" descr="Diagrama&#10;&#10;Descripción generada automáticamente">
            <a:extLst>
              <a:ext uri="{FF2B5EF4-FFF2-40B4-BE49-F238E27FC236}">
                <a16:creationId xmlns:a16="http://schemas.microsoft.com/office/drawing/2014/main" id="{3DC4B680-3522-2C07-579B-8D17D3BEC613}"/>
              </a:ext>
            </a:extLst>
          </p:cNvPr>
          <p:cNvPicPr>
            <a:picLocks noChangeAspect="1"/>
          </p:cNvPicPr>
          <p:nvPr/>
        </p:nvPicPr>
        <p:blipFill>
          <a:blip r:embed="rId2"/>
          <a:stretch>
            <a:fillRect/>
          </a:stretch>
        </p:blipFill>
        <p:spPr>
          <a:xfrm>
            <a:off x="6763555" y="1516511"/>
            <a:ext cx="4331593" cy="4061088"/>
          </a:xfrm>
          <a:prstGeom prst="rect">
            <a:avLst/>
          </a:prstGeom>
        </p:spPr>
      </p:pic>
    </p:spTree>
    <p:extLst>
      <p:ext uri="{BB962C8B-B14F-4D97-AF65-F5344CB8AC3E}">
        <p14:creationId xmlns:p14="http://schemas.microsoft.com/office/powerpoint/2010/main" val="4028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9EDC093E-304E-EAB0-43DD-DDB5316AFB87}"/>
              </a:ext>
            </a:extLst>
          </p:cNvPr>
          <p:cNvSpPr txBox="1"/>
          <p:nvPr/>
        </p:nvSpPr>
        <p:spPr>
          <a:xfrm>
            <a:off x="1031406" y="629265"/>
            <a:ext cx="6400800" cy="646331"/>
          </a:xfrm>
          <a:prstGeom prst="rect">
            <a:avLst/>
          </a:prstGeom>
          <a:noFill/>
        </p:spPr>
        <p:txBody>
          <a:bodyPr wrap="square" rtlCol="0">
            <a:spAutoFit/>
          </a:bodyPr>
          <a:lstStyle/>
          <a:p>
            <a:r>
              <a:rPr lang="es-MX" sz="3600" b="1" err="1"/>
              <a:t>Kernel</a:t>
            </a:r>
            <a:r>
              <a:rPr lang="es-MX" sz="3600" b="1"/>
              <a:t> </a:t>
            </a:r>
            <a:r>
              <a:rPr lang="es-MX" sz="3600" b="1" err="1"/>
              <a:t>Trick</a:t>
            </a:r>
            <a:r>
              <a:rPr lang="es-MX" sz="3600" b="1"/>
              <a:t>.</a:t>
            </a:r>
          </a:p>
        </p:txBody>
      </p:sp>
      <p:sp>
        <p:nvSpPr>
          <p:cNvPr id="6" name="CuadroTexto 5">
            <a:extLst>
              <a:ext uri="{FF2B5EF4-FFF2-40B4-BE49-F238E27FC236}">
                <a16:creationId xmlns:a16="http://schemas.microsoft.com/office/drawing/2014/main" id="{1CBDB9CD-3B2C-F240-C1D9-490863359DA6}"/>
              </a:ext>
            </a:extLst>
          </p:cNvPr>
          <p:cNvSpPr txBox="1"/>
          <p:nvPr/>
        </p:nvSpPr>
        <p:spPr>
          <a:xfrm>
            <a:off x="1031406" y="1521284"/>
            <a:ext cx="10564130" cy="1015663"/>
          </a:xfrm>
          <a:prstGeom prst="rect">
            <a:avLst/>
          </a:prstGeom>
          <a:noFill/>
        </p:spPr>
        <p:txBody>
          <a:bodyPr wrap="square" rtlCol="0">
            <a:spAutoFit/>
          </a:bodyPr>
          <a:lstStyle/>
          <a:p>
            <a:r>
              <a:rPr lang="en-US" sz="2000">
                <a:latin typeface="+mj-lt"/>
              </a:rPr>
              <a:t>The Kernel trick refers to a technique that allows the correct functioning of SVM on those data that are not linearly separable, that is, data that cannot be easily divided with a straight line. This allows SVMs to handle more complex data and find nonlinear patterns more effectively.</a:t>
            </a:r>
            <a:endParaRPr lang="es-MX" sz="2000">
              <a:latin typeface="+mj-lt"/>
            </a:endParaRPr>
          </a:p>
        </p:txBody>
      </p:sp>
      <p:pic>
        <p:nvPicPr>
          <p:cNvPr id="8" name="Imagen 7">
            <a:extLst>
              <a:ext uri="{FF2B5EF4-FFF2-40B4-BE49-F238E27FC236}">
                <a16:creationId xmlns:a16="http://schemas.microsoft.com/office/drawing/2014/main" id="{2A371A4B-36F6-FCBB-4810-3B6594CDA894}"/>
              </a:ext>
            </a:extLst>
          </p:cNvPr>
          <p:cNvPicPr>
            <a:picLocks noChangeAspect="1"/>
          </p:cNvPicPr>
          <p:nvPr/>
        </p:nvPicPr>
        <p:blipFill>
          <a:blip r:embed="rId2"/>
          <a:stretch>
            <a:fillRect/>
          </a:stretch>
        </p:blipFill>
        <p:spPr>
          <a:xfrm>
            <a:off x="7977769" y="2771663"/>
            <a:ext cx="3182825" cy="2289925"/>
          </a:xfrm>
          <a:prstGeom prst="rect">
            <a:avLst/>
          </a:prstGeom>
        </p:spPr>
      </p:pic>
      <p:sp>
        <p:nvSpPr>
          <p:cNvPr id="9" name="CuadroTexto 8">
            <a:extLst>
              <a:ext uri="{FF2B5EF4-FFF2-40B4-BE49-F238E27FC236}">
                <a16:creationId xmlns:a16="http://schemas.microsoft.com/office/drawing/2014/main" id="{9412ED0E-A317-F838-2878-A92E0BCDEBA3}"/>
              </a:ext>
            </a:extLst>
          </p:cNvPr>
          <p:cNvSpPr txBox="1"/>
          <p:nvPr/>
        </p:nvSpPr>
        <p:spPr>
          <a:xfrm>
            <a:off x="8714294" y="5120580"/>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rbf</a:t>
            </a:r>
            <a:r>
              <a:rPr lang="es-MX" sz="2000" b="1">
                <a:latin typeface="+mj-lt"/>
              </a:rPr>
              <a:t>')</a:t>
            </a:r>
          </a:p>
        </p:txBody>
      </p:sp>
      <p:pic>
        <p:nvPicPr>
          <p:cNvPr id="11" name="Imagen 10">
            <a:extLst>
              <a:ext uri="{FF2B5EF4-FFF2-40B4-BE49-F238E27FC236}">
                <a16:creationId xmlns:a16="http://schemas.microsoft.com/office/drawing/2014/main" id="{81B14F40-F8D0-BFB8-A076-F562585E3531}"/>
              </a:ext>
            </a:extLst>
          </p:cNvPr>
          <p:cNvPicPr>
            <a:picLocks noChangeAspect="1"/>
          </p:cNvPicPr>
          <p:nvPr/>
        </p:nvPicPr>
        <p:blipFill>
          <a:blip r:embed="rId3"/>
          <a:stretch>
            <a:fillRect/>
          </a:stretch>
        </p:blipFill>
        <p:spPr>
          <a:xfrm>
            <a:off x="1112407" y="2767819"/>
            <a:ext cx="3190168" cy="2362593"/>
          </a:xfrm>
          <a:prstGeom prst="rect">
            <a:avLst/>
          </a:prstGeom>
        </p:spPr>
      </p:pic>
      <p:sp>
        <p:nvSpPr>
          <p:cNvPr id="17" name="CuadroTexto 16">
            <a:extLst>
              <a:ext uri="{FF2B5EF4-FFF2-40B4-BE49-F238E27FC236}">
                <a16:creationId xmlns:a16="http://schemas.microsoft.com/office/drawing/2014/main" id="{4F0C54FE-EA3E-915E-E795-D977F5043600}"/>
              </a:ext>
            </a:extLst>
          </p:cNvPr>
          <p:cNvSpPr txBox="1"/>
          <p:nvPr/>
        </p:nvSpPr>
        <p:spPr>
          <a:xfrm>
            <a:off x="1593593" y="5099422"/>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='linear')</a:t>
            </a:r>
          </a:p>
        </p:txBody>
      </p:sp>
      <p:pic>
        <p:nvPicPr>
          <p:cNvPr id="19" name="Imagen 18">
            <a:extLst>
              <a:ext uri="{FF2B5EF4-FFF2-40B4-BE49-F238E27FC236}">
                <a16:creationId xmlns:a16="http://schemas.microsoft.com/office/drawing/2014/main" id="{E9779E60-3C9C-FF26-C54D-2EFBB0795B4B}"/>
              </a:ext>
            </a:extLst>
          </p:cNvPr>
          <p:cNvPicPr>
            <a:picLocks noChangeAspect="1"/>
          </p:cNvPicPr>
          <p:nvPr/>
        </p:nvPicPr>
        <p:blipFill>
          <a:blip r:embed="rId4"/>
          <a:stretch>
            <a:fillRect/>
          </a:stretch>
        </p:blipFill>
        <p:spPr>
          <a:xfrm>
            <a:off x="4675650" y="2820823"/>
            <a:ext cx="3026913" cy="2289925"/>
          </a:xfrm>
          <a:prstGeom prst="rect">
            <a:avLst/>
          </a:prstGeom>
        </p:spPr>
      </p:pic>
      <p:sp>
        <p:nvSpPr>
          <p:cNvPr id="20" name="CuadroTexto 19">
            <a:extLst>
              <a:ext uri="{FF2B5EF4-FFF2-40B4-BE49-F238E27FC236}">
                <a16:creationId xmlns:a16="http://schemas.microsoft.com/office/drawing/2014/main" id="{CCB748F5-2C5B-E079-BD0D-CB6BC91EDE8A}"/>
              </a:ext>
            </a:extLst>
          </p:cNvPr>
          <p:cNvSpPr txBox="1"/>
          <p:nvPr/>
        </p:nvSpPr>
        <p:spPr>
          <a:xfrm>
            <a:off x="5083278" y="5092520"/>
            <a:ext cx="2420221"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sigmoid</a:t>
            </a:r>
            <a:r>
              <a:rPr lang="es-MX" sz="2000" b="1">
                <a:latin typeface="+mj-lt"/>
              </a:rPr>
              <a:t>')</a:t>
            </a:r>
          </a:p>
        </p:txBody>
      </p:sp>
    </p:spTree>
    <p:extLst>
      <p:ext uri="{BB962C8B-B14F-4D97-AF65-F5344CB8AC3E}">
        <p14:creationId xmlns:p14="http://schemas.microsoft.com/office/powerpoint/2010/main" val="14744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76CB59C1-E5B3-E30C-0C46-23FD51864723}"/>
              </a:ext>
            </a:extLst>
          </p:cNvPr>
          <p:cNvPicPr>
            <a:picLocks noGrp="1" noChangeAspect="1"/>
          </p:cNvPicPr>
          <p:nvPr>
            <p:ph idx="1"/>
          </p:nvPr>
        </p:nvPicPr>
        <p:blipFill rotWithShape="1">
          <a:blip r:embed="rId2"/>
          <a:srcRect l="18553" t="16502" r="16141" b="6931"/>
          <a:stretch/>
        </p:blipFill>
        <p:spPr>
          <a:xfrm>
            <a:off x="1023998" y="97127"/>
            <a:ext cx="10129627" cy="6678120"/>
          </a:xfrm>
          <a:prstGeom prst="rect">
            <a:avLst/>
          </a:prstGeom>
          <a:ln>
            <a:noFill/>
          </a:ln>
        </p:spPr>
      </p:pic>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20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66895-4344-6FE1-BCCE-69C9AB82BCB1}"/>
              </a:ext>
            </a:extLst>
          </p:cNvPr>
          <p:cNvSpPr>
            <a:spLocks noGrp="1"/>
          </p:cNvSpPr>
          <p:nvPr>
            <p:ph type="title"/>
          </p:nvPr>
        </p:nvSpPr>
        <p:spPr>
          <a:xfrm>
            <a:off x="517889" y="4610373"/>
            <a:ext cx="3876086" cy="852418"/>
          </a:xfrm>
        </p:spPr>
        <p:txBody>
          <a:bodyPr anchor="ctr">
            <a:normAutofit/>
          </a:bodyPr>
          <a:lstStyle/>
          <a:p>
            <a:r>
              <a:rPr lang="en-US" sz="3200" b="1">
                <a:cs typeface="Calibri Light"/>
              </a:rPr>
              <a:t>HYPERPLANES</a:t>
            </a:r>
            <a:endParaRPr lang="en-US" sz="3200" b="1"/>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 Introduction to Machine Learning Algorithms | by  Rohith Gandhi | Towards Data Science">
            <a:extLst>
              <a:ext uri="{FF2B5EF4-FFF2-40B4-BE49-F238E27FC236}">
                <a16:creationId xmlns:a16="http://schemas.microsoft.com/office/drawing/2014/main" id="{12C772C5-38BB-3EC3-D4F1-0C670CCDD30F}"/>
              </a:ext>
            </a:extLst>
          </p:cNvPr>
          <p:cNvPicPr>
            <a:picLocks noChangeAspect="1"/>
          </p:cNvPicPr>
          <p:nvPr/>
        </p:nvPicPr>
        <p:blipFill rotWithShape="1">
          <a:blip r:embed="rId2"/>
          <a:srcRect b="11713"/>
          <a:stretch/>
        </p:blipFill>
        <p:spPr>
          <a:xfrm>
            <a:off x="959205" y="364142"/>
            <a:ext cx="10369645" cy="3867993"/>
          </a:xfrm>
          <a:prstGeom prst="rect">
            <a:avLst/>
          </a:prstGeom>
        </p:spPr>
      </p:pic>
      <p:sp>
        <p:nvSpPr>
          <p:cNvPr id="26" name="Rectangle 2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98E5CB-8AE8-7969-5EE3-70C63E527C6F}"/>
              </a:ext>
            </a:extLst>
          </p:cNvPr>
          <p:cNvSpPr>
            <a:spLocks noGrp="1"/>
          </p:cNvSpPr>
          <p:nvPr>
            <p:ph idx="1"/>
          </p:nvPr>
        </p:nvSpPr>
        <p:spPr>
          <a:xfrm>
            <a:off x="4875172" y="4754148"/>
            <a:ext cx="6874462" cy="1901964"/>
          </a:xfrm>
        </p:spPr>
        <p:txBody>
          <a:bodyPr vert="horz" lIns="91440" tIns="45720" rIns="91440" bIns="45720" rtlCol="0" anchor="ctr">
            <a:noAutofit/>
          </a:bodyPr>
          <a:lstStyle/>
          <a:p>
            <a:pPr marL="0" indent="0">
              <a:buNone/>
            </a:pPr>
            <a:r>
              <a:rPr lang="en-US" sz="2000" b="1">
                <a:ea typeface="+mn-lt"/>
                <a:cs typeface="+mn-lt"/>
              </a:rPr>
              <a:t>The dimension of the hyperplane is determined by the number of features in the data. For instance, with two features, the hyperplane is a line, while with three features, it becomes a two-dimensional plane. Visualizing hyperplanes becomes increasingly challenging as the number of features exceeds three.</a:t>
            </a:r>
            <a:endParaRPr lang="en-US" sz="2000" b="1">
              <a:cs typeface="Calibri"/>
            </a:endParaRPr>
          </a:p>
        </p:txBody>
      </p:sp>
      <p:sp>
        <p:nvSpPr>
          <p:cNvPr id="5" name="TextBox 4">
            <a:extLst>
              <a:ext uri="{FF2B5EF4-FFF2-40B4-BE49-F238E27FC236}">
                <a16:creationId xmlns:a16="http://schemas.microsoft.com/office/drawing/2014/main" id="{A8CEEF94-6A1B-6F24-417B-A09F8BB04732}"/>
              </a:ext>
            </a:extLst>
          </p:cNvPr>
          <p:cNvSpPr txBox="1"/>
          <p:nvPr/>
        </p:nvSpPr>
        <p:spPr>
          <a:xfrm>
            <a:off x="152400" y="5270740"/>
            <a:ext cx="4626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Hyperplanes are decision boundaries that help classify the data points. Data points falling on either side of the hyperplane can be attributed to different classes. ​</a:t>
            </a:r>
          </a:p>
        </p:txBody>
      </p:sp>
    </p:spTree>
    <p:extLst>
      <p:ext uri="{BB962C8B-B14F-4D97-AF65-F5344CB8AC3E}">
        <p14:creationId xmlns:p14="http://schemas.microsoft.com/office/powerpoint/2010/main" val="12536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6D965-B6E9-5EF8-7F9C-92A44A187310}"/>
              </a:ext>
            </a:extLst>
          </p:cNvPr>
          <p:cNvSpPr>
            <a:spLocks noGrp="1"/>
          </p:cNvSpPr>
          <p:nvPr>
            <p:ph type="title"/>
          </p:nvPr>
        </p:nvSpPr>
        <p:spPr>
          <a:xfrm>
            <a:off x="793662" y="386930"/>
            <a:ext cx="10066122" cy="1298448"/>
          </a:xfrm>
        </p:spPr>
        <p:txBody>
          <a:bodyPr anchor="b">
            <a:normAutofit/>
          </a:bodyPr>
          <a:lstStyle/>
          <a:p>
            <a:r>
              <a:rPr lang="en-US" sz="4800">
                <a:cs typeface="Calibri Light"/>
              </a:rPr>
              <a:t>Support Vectors</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s: A Simple Explanation - KDnuggets">
            <a:extLst>
              <a:ext uri="{FF2B5EF4-FFF2-40B4-BE49-F238E27FC236}">
                <a16:creationId xmlns:a16="http://schemas.microsoft.com/office/drawing/2014/main" id="{F654F099-D1AD-B998-4391-2373E6A26B2B}"/>
              </a:ext>
            </a:extLst>
          </p:cNvPr>
          <p:cNvPicPr>
            <a:picLocks noChangeAspect="1"/>
          </p:cNvPicPr>
          <p:nvPr/>
        </p:nvPicPr>
        <p:blipFill rotWithShape="1">
          <a:blip r:embed="rId2"/>
          <a:srcRect l="31937" t="39583" r="20157" b="12500"/>
          <a:stretch/>
        </p:blipFill>
        <p:spPr>
          <a:xfrm>
            <a:off x="5451457" y="2751590"/>
            <a:ext cx="6372351" cy="3165198"/>
          </a:xfrm>
          <a:prstGeom prst="rect">
            <a:avLst/>
          </a:prstGeom>
        </p:spPr>
      </p:pic>
      <p:sp>
        <p:nvSpPr>
          <p:cNvPr id="3" name="Content Placeholder 2">
            <a:extLst>
              <a:ext uri="{FF2B5EF4-FFF2-40B4-BE49-F238E27FC236}">
                <a16:creationId xmlns:a16="http://schemas.microsoft.com/office/drawing/2014/main" id="{BE950C14-C8BB-DEA0-DE55-3DD7BD3B28E6}"/>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US" sz="2400" b="1">
                <a:ea typeface="+mn-lt"/>
                <a:cs typeface="+mn-lt"/>
              </a:rPr>
              <a:t>Support vectors are data points that are closer to the hyperplane and influence the position and orientation of the hyperplane, deleting the support vectors will change the position of the hyperplane. Using these support vectors, we maximize the margin of the classifier</a:t>
            </a:r>
            <a:endParaRPr lang="en-US" sz="2400" b="1">
              <a:cs typeface="Calibri"/>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1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C6DCA-E957-8919-58BB-1DFD183FC2BC}"/>
              </a:ext>
            </a:extLst>
          </p:cNvPr>
          <p:cNvSpPr>
            <a:spLocks noGrp="1"/>
          </p:cNvSpPr>
          <p:nvPr>
            <p:ph type="title"/>
          </p:nvPr>
        </p:nvSpPr>
        <p:spPr>
          <a:xfrm>
            <a:off x="761803" y="350196"/>
            <a:ext cx="4646904" cy="1624520"/>
          </a:xfrm>
        </p:spPr>
        <p:txBody>
          <a:bodyPr anchor="ctr">
            <a:normAutofit/>
          </a:bodyPr>
          <a:lstStyle/>
          <a:p>
            <a:r>
              <a:rPr lang="en-US" sz="4000">
                <a:cs typeface="Calibri Light"/>
              </a:rPr>
              <a:t>Classification</a:t>
            </a:r>
            <a:endParaRPr lang="en-US" sz="4000"/>
          </a:p>
        </p:txBody>
      </p:sp>
      <p:sp>
        <p:nvSpPr>
          <p:cNvPr id="3" name="Content Placeholder 2">
            <a:extLst>
              <a:ext uri="{FF2B5EF4-FFF2-40B4-BE49-F238E27FC236}">
                <a16:creationId xmlns:a16="http://schemas.microsoft.com/office/drawing/2014/main" id="{BF7FEB3D-B98A-1AF9-89F1-A8983C218DBF}"/>
              </a:ext>
            </a:extLst>
          </p:cNvPr>
          <p:cNvSpPr>
            <a:spLocks noGrp="1"/>
          </p:cNvSpPr>
          <p:nvPr>
            <p:ph idx="1"/>
          </p:nvPr>
        </p:nvSpPr>
        <p:spPr>
          <a:xfrm>
            <a:off x="344859" y="1449238"/>
            <a:ext cx="5495168" cy="5165903"/>
          </a:xfrm>
        </p:spPr>
        <p:txBody>
          <a:bodyPr vert="horz" lIns="91440" tIns="45720" rIns="91440" bIns="45720" rtlCol="0" anchor="ctr">
            <a:normAutofit/>
          </a:bodyPr>
          <a:lstStyle/>
          <a:p>
            <a:pPr marL="0" indent="0">
              <a:buNone/>
            </a:pPr>
            <a:r>
              <a:rPr lang="en-US" sz="2400" b="1">
                <a:ea typeface="+mn-lt"/>
                <a:cs typeface="+mn-lt"/>
              </a:rPr>
              <a:t>We apply the sigmoid function to an output of a linear function, which If the transformed value is greater than a predefined threshold (usually 0.5) then it transforms the value into a range between 0 and 1.</a:t>
            </a:r>
          </a:p>
          <a:p>
            <a:pPr marL="0" indent="0">
              <a:buNone/>
            </a:pPr>
            <a:endParaRPr lang="en-US" sz="2400" b="1">
              <a:ea typeface="+mn-lt"/>
              <a:cs typeface="+mn-lt"/>
            </a:endParaRPr>
          </a:p>
          <a:p>
            <a:pPr marL="0" indent="0">
              <a:buNone/>
            </a:pPr>
            <a:r>
              <a:rPr lang="en-US" sz="2400" b="1">
                <a:ea typeface="+mn-lt"/>
                <a:cs typeface="+mn-lt"/>
              </a:rPr>
              <a:t>In SVM, instead of using a threshold of 0.5, we use a threshold of 1 and -1. If the output is greater than 1, the data point is associated with one class, and if the output is less than -1, it's associated with another class.</a:t>
            </a:r>
            <a:endParaRPr lang="en-US" sz="2400" b="1">
              <a:cs typeface="Calibri" panose="020F0502020204030204"/>
            </a:endParaRPr>
          </a:p>
        </p:txBody>
      </p:sp>
      <p:pic>
        <p:nvPicPr>
          <p:cNvPr id="4" name="Picture 3" descr="Scikit-learn SVM Tutorial with Python (Support Vector Machines) | DataCamp">
            <a:extLst>
              <a:ext uri="{FF2B5EF4-FFF2-40B4-BE49-F238E27FC236}">
                <a16:creationId xmlns:a16="http://schemas.microsoft.com/office/drawing/2014/main" id="{6790C6ED-C151-B0CB-34D2-46C84D0DD798}"/>
              </a:ext>
            </a:extLst>
          </p:cNvPr>
          <p:cNvPicPr>
            <a:picLocks noChangeAspect="1"/>
          </p:cNvPicPr>
          <p:nvPr/>
        </p:nvPicPr>
        <p:blipFill rotWithShape="1">
          <a:blip r:embed="rId2"/>
          <a:srcRect l="27629"/>
          <a:stretch/>
        </p:blipFill>
        <p:spPr>
          <a:xfrm>
            <a:off x="6096000" y="1"/>
            <a:ext cx="6102825" cy="6858000"/>
          </a:xfrm>
          <a:prstGeom prst="rect">
            <a:avLst/>
          </a:prstGeom>
        </p:spPr>
      </p:pic>
    </p:spTree>
    <p:extLst>
      <p:ext uri="{BB962C8B-B14F-4D97-AF65-F5344CB8AC3E}">
        <p14:creationId xmlns:p14="http://schemas.microsoft.com/office/powerpoint/2010/main" val="60468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A7D669D-BB8B-C6C5-8DB7-79741F9EFD4B}"/>
              </a:ext>
            </a:extLst>
          </p:cNvPr>
          <p:cNvPicPr>
            <a:picLocks noGrp="1" noChangeAspect="1"/>
          </p:cNvPicPr>
          <p:nvPr>
            <p:ph idx="1"/>
          </p:nvPr>
        </p:nvPicPr>
        <p:blipFill rotWithShape="1">
          <a:blip r:embed="rId2"/>
          <a:srcRect l="8534" t="22442" r="11132" b="15841"/>
          <a:stretch/>
        </p:blipFill>
        <p:spPr>
          <a:xfrm>
            <a:off x="643467" y="1072723"/>
            <a:ext cx="10905066" cy="4712552"/>
          </a:xfrm>
          <a:prstGeom prst="rect">
            <a:avLst/>
          </a:prstGeom>
        </p:spPr>
      </p:pic>
    </p:spTree>
    <p:extLst>
      <p:ext uri="{BB962C8B-B14F-4D97-AF65-F5344CB8AC3E}">
        <p14:creationId xmlns:p14="http://schemas.microsoft.com/office/powerpoint/2010/main" val="208439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E449A75-0295-223F-52B2-746B0555E590}"/>
              </a:ext>
            </a:extLst>
          </p:cNvPr>
          <p:cNvPicPr>
            <a:picLocks noGrp="1" noChangeAspect="1"/>
          </p:cNvPicPr>
          <p:nvPr>
            <p:ph idx="1"/>
          </p:nvPr>
        </p:nvPicPr>
        <p:blipFill rotWithShape="1">
          <a:blip r:embed="rId2"/>
          <a:srcRect l="8720" t="16832" r="11132" b="15841"/>
          <a:stretch/>
        </p:blipFill>
        <p:spPr>
          <a:xfrm>
            <a:off x="643467" y="852575"/>
            <a:ext cx="10905066" cy="5152848"/>
          </a:xfrm>
          <a:prstGeom prst="rect">
            <a:avLst/>
          </a:prstGeom>
        </p:spPr>
      </p:pic>
    </p:spTree>
    <p:extLst>
      <p:ext uri="{BB962C8B-B14F-4D97-AF65-F5344CB8AC3E}">
        <p14:creationId xmlns:p14="http://schemas.microsoft.com/office/powerpoint/2010/main" val="341908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AD271662-D2C0-62FA-C4C1-3659D1938046}"/>
              </a:ext>
            </a:extLst>
          </p:cNvPr>
          <p:cNvPicPr>
            <a:picLocks noGrp="1" noChangeAspect="1"/>
          </p:cNvPicPr>
          <p:nvPr>
            <p:ph idx="1"/>
          </p:nvPr>
        </p:nvPicPr>
        <p:blipFill rotWithShape="1">
          <a:blip r:embed="rId2"/>
          <a:srcRect l="9066" t="26202" r="11367" b="31250"/>
          <a:stretch/>
        </p:blipFill>
        <p:spPr>
          <a:xfrm>
            <a:off x="579408" y="1739935"/>
            <a:ext cx="11116524" cy="3363223"/>
          </a:xfrm>
          <a:prstGeom prst="rect">
            <a:avLst/>
          </a:prstGeom>
        </p:spPr>
      </p:pic>
    </p:spTree>
    <p:extLst>
      <p:ext uri="{BB962C8B-B14F-4D97-AF65-F5344CB8AC3E}">
        <p14:creationId xmlns:p14="http://schemas.microsoft.com/office/powerpoint/2010/main" val="324321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98F2EA97-6C15-04F9-6CD3-DD5250EAB509}"/>
              </a:ext>
            </a:extLst>
          </p:cNvPr>
          <p:cNvPicPr>
            <a:picLocks noGrp="1" noChangeAspect="1"/>
          </p:cNvPicPr>
          <p:nvPr>
            <p:ph idx="1"/>
          </p:nvPr>
        </p:nvPicPr>
        <p:blipFill rotWithShape="1">
          <a:blip r:embed="rId2"/>
          <a:srcRect l="21888" t="16585" r="23393" b="6097"/>
          <a:stretch/>
        </p:blipFill>
        <p:spPr>
          <a:xfrm>
            <a:off x="2002766" y="124607"/>
            <a:ext cx="8183868" cy="6514263"/>
          </a:xfrm>
          <a:prstGeom prst="rect">
            <a:avLst/>
          </a:prstGeom>
        </p:spPr>
      </p:pic>
    </p:spTree>
    <p:extLst>
      <p:ext uri="{BB962C8B-B14F-4D97-AF65-F5344CB8AC3E}">
        <p14:creationId xmlns:p14="http://schemas.microsoft.com/office/powerpoint/2010/main" val="3819811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SUPPORT VECTOR MACHINES</vt:lpstr>
      <vt:lpstr>PowerPoint Presentation</vt:lpstr>
      <vt:lpstr>HYPERPLANES</vt:lpstr>
      <vt:lpstr>Support Vectors</vt:lpstr>
      <vt:lpstr>Classification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2023-11-13T23:20:42Z</dcterms:created>
  <dcterms:modified xsi:type="dcterms:W3CDTF">2023-12-04T21:38:49Z</dcterms:modified>
</cp:coreProperties>
</file>