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2" r:id="rId3"/>
    <p:sldId id="314" r:id="rId4"/>
    <p:sldId id="286" r:id="rId5"/>
    <p:sldId id="287" r:id="rId6"/>
    <p:sldId id="288" r:id="rId7"/>
    <p:sldId id="289" r:id="rId8"/>
    <p:sldId id="290" r:id="rId9"/>
    <p:sldId id="292" r:id="rId10"/>
    <p:sldId id="293" r:id="rId11"/>
    <p:sldId id="294" r:id="rId12"/>
    <p:sldId id="295" r:id="rId13"/>
    <p:sldId id="297" r:id="rId1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A301D5F-4564-4B6D-8AF0-43B71CCEF0D6}">
          <p14:sldIdLst>
            <p14:sldId id="256"/>
            <p14:sldId id="312"/>
            <p14:sldId id="314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7"/>
          </p14:sldIdLst>
        </p14:section>
        <p14:section name="Sección sin título" id="{3E11DA2F-358A-4F40-96D2-86AE611464B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16B97-0B28-4E68-94E6-8D5519773B7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541F-0340-4531-AEDB-F8594161D6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95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32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69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54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9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399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540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88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935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39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652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225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9E18-9B3C-459B-89FE-71881B03163B}" type="datetimeFigureOut">
              <a:rPr lang="es-CO" smtClean="0"/>
              <a:t>29/05/2025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6D322-AC77-4FDF-A23F-F6EC21665C7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07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800" dirty="0" smtClean="0"/>
              <a:t>ESTADÍSTICA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34569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Medidas de Centralización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23" y="1600200"/>
            <a:ext cx="755815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94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Medidas de Centralización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77" y="1600200"/>
            <a:ext cx="755964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7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Medidas de Centralización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01674"/>
            <a:ext cx="8229600" cy="372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95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Medidas de Centralización</a:t>
            </a: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44824"/>
            <a:ext cx="8229600" cy="3857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6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00000"/>
                </a:solidFill>
                <a:latin typeface="Times New Roman"/>
              </a:rPr>
              <a:t>Estadísticos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sz="3600" dirty="0">
                <a:solidFill>
                  <a:srgbClr val="CC3815"/>
                </a:solidFill>
                <a:latin typeface="Times New Roman"/>
              </a:rPr>
              <a:t>Po</a:t>
            </a:r>
            <a:r>
              <a:rPr lang="es-CO" sz="3600" dirty="0">
                <a:solidFill>
                  <a:srgbClr val="D6664B"/>
                </a:solidFill>
                <a:latin typeface="Times New Roman"/>
              </a:rPr>
              <a:t>s</a:t>
            </a:r>
            <a:r>
              <a:rPr lang="es-CO" sz="3600" dirty="0">
                <a:solidFill>
                  <a:srgbClr val="CC3815"/>
                </a:solidFill>
                <a:latin typeface="Times New Roman"/>
              </a:rPr>
              <a:t>ición </a:t>
            </a:r>
            <a:r>
              <a:rPr lang="es-CO" b="1" dirty="0">
                <a:solidFill>
                  <a:srgbClr val="D14D2D"/>
                </a:solidFill>
                <a:latin typeface="Times New Roman"/>
              </a:rPr>
              <a:t>(Basados en el orden)</a:t>
            </a:r>
          </a:p>
          <a:p>
            <a:pPr marR="5470" lvl="1"/>
            <a:r>
              <a:rPr lang="es-CO" dirty="0">
                <a:solidFill>
                  <a:srgbClr val="262626"/>
                </a:solidFill>
                <a:latin typeface="Times New Roman"/>
              </a:rPr>
              <a:t>Dividen un </a:t>
            </a:r>
            <a:r>
              <a:rPr lang="es-CO" dirty="0">
                <a:solidFill>
                  <a:srgbClr val="3A3A3A"/>
                </a:solidFill>
                <a:latin typeface="Times New Roman"/>
              </a:rPr>
              <a:t>conjunto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ordenado de datos </a:t>
            </a:r>
            <a:r>
              <a:rPr lang="es-CO" dirty="0">
                <a:solidFill>
                  <a:srgbClr val="3A3A3A"/>
                </a:solidFill>
                <a:latin typeface="Times New Roman"/>
              </a:rPr>
              <a:t>en </a:t>
            </a:r>
            <a:r>
              <a:rPr lang="es-CO" dirty="0" smtClean="0">
                <a:solidFill>
                  <a:srgbClr val="3A3A3A"/>
                </a:solidFill>
                <a:latin typeface="Times New Roman"/>
              </a:rPr>
              <a:t>grupos </a:t>
            </a:r>
            <a:r>
              <a:rPr lang="es-CO" dirty="0">
                <a:solidFill>
                  <a:srgbClr val="494949"/>
                </a:solidFill>
                <a:latin typeface="Times New Roman"/>
              </a:rPr>
              <a:t>con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la </a:t>
            </a:r>
            <a:r>
              <a:rPr lang="es-CO" dirty="0" smtClean="0">
                <a:solidFill>
                  <a:srgbClr val="262626"/>
                </a:solidFill>
                <a:latin typeface="Times New Roman"/>
              </a:rPr>
              <a:t>misma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 </a:t>
            </a:r>
            <a:r>
              <a:rPr lang="es-CO" dirty="0" smtClean="0">
                <a:solidFill>
                  <a:srgbClr val="494949"/>
                </a:solidFill>
                <a:latin typeface="Times New Roman"/>
              </a:rPr>
              <a:t>cantidad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de individuos.</a:t>
            </a:r>
          </a:p>
          <a:p>
            <a:pPr lvl="2"/>
            <a:r>
              <a:rPr lang="es-CO" dirty="0" smtClean="0">
                <a:solidFill>
                  <a:srgbClr val="60AC60"/>
                </a:solidFill>
                <a:latin typeface="Times New Roman"/>
              </a:rPr>
              <a:t>Cuartiles, percenti</a:t>
            </a:r>
            <a:r>
              <a:rPr lang="es-CO" dirty="0" smtClean="0">
                <a:solidFill>
                  <a:srgbClr val="369936"/>
                </a:solidFill>
                <a:latin typeface="Times New Roman"/>
              </a:rPr>
              <a:t>l</a:t>
            </a:r>
            <a:r>
              <a:rPr lang="es-CO" dirty="0" smtClean="0">
                <a:solidFill>
                  <a:srgbClr val="60AC60"/>
                </a:solidFill>
                <a:latin typeface="Times New Roman"/>
              </a:rPr>
              <a:t>es</a:t>
            </a:r>
            <a:r>
              <a:rPr lang="es-CO" dirty="0" smtClean="0">
                <a:solidFill>
                  <a:srgbClr val="8EC18E"/>
                </a:solidFill>
                <a:latin typeface="Times New Roman"/>
              </a:rPr>
              <a:t>, </a:t>
            </a:r>
            <a:r>
              <a:rPr lang="es-CO" dirty="0" err="1">
                <a:solidFill>
                  <a:srgbClr val="60AC60"/>
                </a:solidFill>
                <a:latin typeface="Times New Roman"/>
              </a:rPr>
              <a:t>deciles</a:t>
            </a:r>
            <a:r>
              <a:rPr lang="es-CO" dirty="0">
                <a:solidFill>
                  <a:srgbClr val="8EC18E"/>
                </a:solidFill>
                <a:latin typeface="Times New Roman"/>
              </a:rPr>
              <a:t>,</a:t>
            </a:r>
            <a:r>
              <a:rPr lang="es-CO" dirty="0">
                <a:solidFill>
                  <a:srgbClr val="60AC60"/>
                </a:solidFill>
                <a:latin typeface="Times New Roman"/>
              </a:rPr>
              <a:t>...</a:t>
            </a:r>
          </a:p>
          <a:p>
            <a:r>
              <a:rPr lang="es-CO" dirty="0" smtClean="0">
                <a:solidFill>
                  <a:srgbClr val="D14D2D"/>
                </a:solidFill>
                <a:latin typeface="Times New Roman"/>
              </a:rPr>
              <a:t>Centralización</a:t>
            </a:r>
            <a:endParaRPr lang="es-CO" dirty="0">
              <a:solidFill>
                <a:srgbClr val="D14D2D"/>
              </a:solidFill>
              <a:latin typeface="Times New Roman"/>
            </a:endParaRPr>
          </a:p>
          <a:p>
            <a:pPr lvl="3"/>
            <a:r>
              <a:rPr lang="es-CO" dirty="0">
                <a:solidFill>
                  <a:srgbClr val="262626"/>
                </a:solidFill>
                <a:latin typeface="Times New Roman"/>
              </a:rPr>
              <a:t>Indican </a:t>
            </a:r>
            <a:r>
              <a:rPr lang="es-CO" dirty="0">
                <a:solidFill>
                  <a:srgbClr val="494949"/>
                </a:solidFill>
                <a:latin typeface="Times New Roman"/>
              </a:rPr>
              <a:t>valores con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respecto </a:t>
            </a:r>
            <a:r>
              <a:rPr lang="es-CO" dirty="0">
                <a:solidFill>
                  <a:srgbClr val="3A3A3A"/>
                </a:solidFill>
                <a:latin typeface="Times New Roman"/>
              </a:rPr>
              <a:t>a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los que </a:t>
            </a:r>
            <a:r>
              <a:rPr lang="es-CO" dirty="0">
                <a:solidFill>
                  <a:srgbClr val="050505"/>
                </a:solidFill>
                <a:latin typeface="Times New Roman"/>
              </a:rPr>
              <a:t>l</a:t>
            </a:r>
            <a:r>
              <a:rPr lang="es-CO" dirty="0">
                <a:solidFill>
                  <a:srgbClr val="3A3A3A"/>
                </a:solidFill>
                <a:latin typeface="Times New Roman"/>
              </a:rPr>
              <a:t>os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datos parecen </a:t>
            </a:r>
            <a:r>
              <a:rPr lang="es-CO" dirty="0">
                <a:solidFill>
                  <a:srgbClr val="494949"/>
                </a:solidFill>
                <a:latin typeface="Times New Roman"/>
              </a:rPr>
              <a:t>agruparse</a:t>
            </a:r>
          </a:p>
          <a:p>
            <a:pPr lvl="4"/>
            <a:r>
              <a:rPr lang="es-CO" dirty="0">
                <a:solidFill>
                  <a:srgbClr val="60AC60"/>
                </a:solidFill>
                <a:latin typeface="Times New Roman"/>
              </a:rPr>
              <a:t>Med</a:t>
            </a:r>
            <a:r>
              <a:rPr lang="es-CO" dirty="0">
                <a:solidFill>
                  <a:srgbClr val="369936"/>
                </a:solidFill>
                <a:latin typeface="Times New Roman"/>
              </a:rPr>
              <a:t>i</a:t>
            </a:r>
            <a:r>
              <a:rPr lang="es-CO" dirty="0">
                <a:solidFill>
                  <a:srgbClr val="60AC60"/>
                </a:solidFill>
                <a:latin typeface="Times New Roman"/>
              </a:rPr>
              <a:t>a</a:t>
            </a:r>
            <a:r>
              <a:rPr lang="es-CO" dirty="0">
                <a:solidFill>
                  <a:srgbClr val="8EC18E"/>
                </a:solidFill>
                <a:latin typeface="Times New Roman"/>
              </a:rPr>
              <a:t>, </a:t>
            </a:r>
            <a:r>
              <a:rPr lang="es-CO" dirty="0">
                <a:solidFill>
                  <a:srgbClr val="60AC60"/>
                </a:solidFill>
                <a:latin typeface="Times New Roman"/>
              </a:rPr>
              <a:t>1nediana y moda</a:t>
            </a:r>
          </a:p>
          <a:p>
            <a:r>
              <a:rPr lang="es-CO" dirty="0">
                <a:solidFill>
                  <a:srgbClr val="CC3815"/>
                </a:solidFill>
                <a:latin typeface="Times New Roman"/>
              </a:rPr>
              <a:t>Di</a:t>
            </a:r>
            <a:r>
              <a:rPr lang="es-CO" dirty="0">
                <a:solidFill>
                  <a:srgbClr val="D6664B"/>
                </a:solidFill>
                <a:latin typeface="Times New Roman"/>
              </a:rPr>
              <a:t>s</a:t>
            </a:r>
            <a:r>
              <a:rPr lang="es-CO" dirty="0">
                <a:solidFill>
                  <a:srgbClr val="D14D2D"/>
                </a:solidFill>
                <a:latin typeface="Times New Roman"/>
              </a:rPr>
              <a:t>persión</a:t>
            </a:r>
          </a:p>
          <a:p>
            <a:pPr marR="5470" lvl="1"/>
            <a:r>
              <a:rPr lang="es-CO" dirty="0">
                <a:solidFill>
                  <a:srgbClr val="262626"/>
                </a:solidFill>
                <a:latin typeface="Times New Roman"/>
              </a:rPr>
              <a:t>Indican </a:t>
            </a:r>
            <a:r>
              <a:rPr lang="es-CO" dirty="0" smtClean="0">
                <a:solidFill>
                  <a:srgbClr val="262626"/>
                </a:solidFill>
                <a:latin typeface="Times New Roman"/>
              </a:rPr>
              <a:t>la </a:t>
            </a:r>
            <a:r>
              <a:rPr lang="es-CO" dirty="0" smtClean="0">
                <a:solidFill>
                  <a:srgbClr val="3A3A3A"/>
                </a:solidFill>
                <a:latin typeface="Times New Roman"/>
              </a:rPr>
              <a:t>mayor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o  </a:t>
            </a:r>
            <a:r>
              <a:rPr lang="es-CO" dirty="0" smtClean="0">
                <a:solidFill>
                  <a:srgbClr val="262626"/>
                </a:solidFill>
                <a:latin typeface="Times New Roman"/>
              </a:rPr>
              <a:t>menor </a:t>
            </a:r>
            <a:r>
              <a:rPr lang="es-CO" dirty="0">
                <a:solidFill>
                  <a:srgbClr val="494949"/>
                </a:solidFill>
                <a:latin typeface="Times New Roman"/>
              </a:rPr>
              <a:t>concentración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de </a:t>
            </a:r>
            <a:r>
              <a:rPr lang="es-CO" dirty="0">
                <a:solidFill>
                  <a:srgbClr val="3A3A3A"/>
                </a:solidFill>
                <a:latin typeface="Times New Roman"/>
              </a:rPr>
              <a:t>los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datos </a:t>
            </a:r>
            <a:r>
              <a:rPr lang="es-CO" dirty="0">
                <a:solidFill>
                  <a:srgbClr val="494949"/>
                </a:solidFill>
                <a:latin typeface="Times New Roman"/>
              </a:rPr>
              <a:t>con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respecto </a:t>
            </a:r>
            <a:r>
              <a:rPr lang="es-CO" dirty="0">
                <a:solidFill>
                  <a:srgbClr val="494949"/>
                </a:solidFill>
                <a:latin typeface="Times New Roman"/>
              </a:rPr>
              <a:t>a </a:t>
            </a:r>
            <a:r>
              <a:rPr lang="es-CO" dirty="0">
                <a:solidFill>
                  <a:srgbClr val="262626"/>
                </a:solidFill>
                <a:latin typeface="Times New Roman"/>
              </a:rPr>
              <a:t>las medidas de </a:t>
            </a:r>
            <a:r>
              <a:rPr lang="es-CO" dirty="0">
                <a:solidFill>
                  <a:srgbClr val="494949"/>
                </a:solidFill>
                <a:latin typeface="Times New Roman"/>
              </a:rPr>
              <a:t>centralización.</a:t>
            </a:r>
          </a:p>
          <a:p>
            <a:pPr lvl="4"/>
            <a:r>
              <a:rPr lang="es-CO" dirty="0">
                <a:solidFill>
                  <a:srgbClr val="60AC60"/>
                </a:solidFill>
                <a:latin typeface="Times New Roman"/>
              </a:rPr>
              <a:t>De</a:t>
            </a:r>
            <a:r>
              <a:rPr lang="es-CO" dirty="0">
                <a:solidFill>
                  <a:srgbClr val="8EC18E"/>
                </a:solidFill>
                <a:latin typeface="Times New Roman"/>
              </a:rPr>
              <a:t>s</a:t>
            </a:r>
            <a:r>
              <a:rPr lang="es-CO" dirty="0">
                <a:solidFill>
                  <a:srgbClr val="60AC60"/>
                </a:solidFill>
                <a:latin typeface="Times New Roman"/>
              </a:rPr>
              <a:t>viación estándar</a:t>
            </a:r>
            <a:r>
              <a:rPr lang="es-CO" dirty="0">
                <a:solidFill>
                  <a:srgbClr val="8EC18E"/>
                </a:solidFill>
                <a:latin typeface="Times New Roman"/>
              </a:rPr>
              <a:t>, </a:t>
            </a:r>
            <a:r>
              <a:rPr lang="es-CO" dirty="0">
                <a:solidFill>
                  <a:srgbClr val="60AC60"/>
                </a:solidFill>
                <a:latin typeface="Times New Roman"/>
              </a:rPr>
              <a:t>coeficiente de variación</a:t>
            </a:r>
            <a:r>
              <a:rPr lang="es-CO" dirty="0">
                <a:solidFill>
                  <a:srgbClr val="8EC18E"/>
                </a:solidFill>
                <a:latin typeface="Times New Roman"/>
              </a:rPr>
              <a:t>, </a:t>
            </a:r>
            <a:r>
              <a:rPr lang="es-CO" dirty="0">
                <a:solidFill>
                  <a:srgbClr val="60AC60"/>
                </a:solidFill>
                <a:latin typeface="Times New Roman"/>
              </a:rPr>
              <a:t>rango</a:t>
            </a:r>
            <a:r>
              <a:rPr lang="es-CO" dirty="0">
                <a:solidFill>
                  <a:srgbClr val="8EC18E"/>
                </a:solidFill>
                <a:latin typeface="Times New Roman"/>
              </a:rPr>
              <a:t>, </a:t>
            </a:r>
            <a:r>
              <a:rPr lang="es-CO" dirty="0">
                <a:solidFill>
                  <a:srgbClr val="60AC60"/>
                </a:solidFill>
                <a:latin typeface="Times New Roman"/>
              </a:rPr>
              <a:t>varianza</a:t>
            </a:r>
          </a:p>
          <a:p>
            <a:r>
              <a:rPr lang="es-CO" dirty="0">
                <a:solidFill>
                  <a:srgbClr val="CC3815"/>
                </a:solidFill>
                <a:latin typeface="Times New Roman"/>
              </a:rPr>
              <a:t>Forma</a:t>
            </a:r>
          </a:p>
          <a:p>
            <a:r>
              <a:rPr lang="es-CO" dirty="0" smtClean="0">
                <a:solidFill>
                  <a:srgbClr val="3A3A3A"/>
                </a:solidFill>
                <a:latin typeface="Times New Roman"/>
              </a:rPr>
              <a:t>Asimetría</a:t>
            </a:r>
            <a:endParaRPr lang="es-CO" dirty="0">
              <a:solidFill>
                <a:srgbClr val="3A3A3A"/>
              </a:solidFill>
              <a:latin typeface="Times New Roman"/>
            </a:endParaRPr>
          </a:p>
          <a:p>
            <a:r>
              <a:rPr lang="es-CO" dirty="0">
                <a:solidFill>
                  <a:srgbClr val="3A3A3A"/>
                </a:solidFill>
                <a:latin typeface="Times New Roman"/>
              </a:rPr>
              <a:t>Apuntamiento o </a:t>
            </a:r>
            <a:r>
              <a:rPr lang="es-CO" dirty="0" err="1">
                <a:solidFill>
                  <a:srgbClr val="494949"/>
                </a:solidFill>
                <a:latin typeface="Times New Roman"/>
              </a:rPr>
              <a:t>curtosis</a:t>
            </a:r>
            <a:endParaRPr lang="es-CO" dirty="0">
              <a:solidFill>
                <a:srgbClr val="494949"/>
              </a:solidFill>
              <a:latin typeface="Times New Roman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38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rgbClr val="000000"/>
                </a:solidFill>
                <a:latin typeface="Times New Roman"/>
              </a:rPr>
              <a:t>Estadísticos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>
              <a:latin typeface="Times New Roman"/>
            </a:endParaRPr>
          </a:p>
          <a:p>
            <a:endParaRPr lang="es-CO" dirty="0">
              <a:latin typeface="Times New Roman"/>
            </a:endParaRPr>
          </a:p>
          <a:p>
            <a:endParaRPr lang="es-CO" dirty="0">
              <a:latin typeface="Times New Roman"/>
            </a:endParaRPr>
          </a:p>
          <a:p>
            <a:endParaRPr lang="es-CO" dirty="0">
              <a:latin typeface="Times New Roman"/>
            </a:endParaRPr>
          </a:p>
          <a:p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1785938"/>
            <a:ext cx="6850063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690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Centralización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s-CO" dirty="0">
              <a:latin typeface="Times New Roman"/>
            </a:endParaRPr>
          </a:p>
          <a:p>
            <a:r>
              <a:rPr lang="es-CO" dirty="0">
                <a:solidFill>
                  <a:srgbClr val="0C0C0C"/>
                </a:solidFill>
                <a:latin typeface="Times New Roman"/>
              </a:rPr>
              <a:t>Centralización</a:t>
            </a:r>
          </a:p>
          <a:p>
            <a:pPr marR="21860"/>
            <a:r>
              <a:rPr lang="es-CO" dirty="0">
                <a:solidFill>
                  <a:srgbClr val="CD3A0A"/>
                </a:solidFill>
                <a:latin typeface="Times New Roman"/>
              </a:rPr>
              <a:t>Mediana: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es un </a:t>
            </a:r>
            <a:r>
              <a:rPr lang="es-CO" dirty="0">
                <a:solidFill>
                  <a:srgbClr val="212121"/>
                </a:solidFill>
                <a:latin typeface="Times New Roman"/>
              </a:rPr>
              <a:t>valor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que divide a las observaciones en dos grupos con el mismo número de individuos (percentil 50). Si el número de datos es par, </a:t>
            </a:r>
            <a:r>
              <a:rPr lang="es-CO" dirty="0">
                <a:solidFill>
                  <a:srgbClr val="212121"/>
                </a:solidFill>
                <a:latin typeface="Times New Roman"/>
              </a:rPr>
              <a:t>se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elige la media de los dos datos centrales.</a:t>
            </a:r>
          </a:p>
          <a:p>
            <a:pPr lvl="1"/>
            <a:r>
              <a:rPr lang="es-CO" dirty="0">
                <a:solidFill>
                  <a:srgbClr val="0C0C0C"/>
                </a:solidFill>
                <a:latin typeface="Times New Roman"/>
              </a:rPr>
              <a:t>- Mediana de </a:t>
            </a:r>
            <a:r>
              <a:rPr lang="es-CO" dirty="0">
                <a:solidFill>
                  <a:srgbClr val="0F6BFF"/>
                </a:solidFill>
                <a:latin typeface="Times New Roman"/>
              </a:rPr>
              <a:t>1, 2, 4</a:t>
            </a:r>
            <a:r>
              <a:rPr lang="es-CO" dirty="0">
                <a:solidFill>
                  <a:srgbClr val="212121"/>
                </a:solidFill>
                <a:latin typeface="Times New Roman"/>
              </a:rPr>
              <a:t>, </a:t>
            </a:r>
            <a:r>
              <a:rPr lang="es-CO" b="1" dirty="0">
                <a:solidFill>
                  <a:srgbClr val="CD3A0A"/>
                </a:solidFill>
                <a:latin typeface="Arial"/>
              </a:rPr>
              <a:t>5</a:t>
            </a:r>
            <a:r>
              <a:rPr lang="es-CO" b="1" dirty="0">
                <a:solidFill>
                  <a:srgbClr val="212121"/>
                </a:solidFill>
                <a:latin typeface="Arial"/>
              </a:rPr>
              <a:t>, </a:t>
            </a:r>
            <a:r>
              <a:rPr lang="es-CO" dirty="0">
                <a:solidFill>
                  <a:srgbClr val="419E41"/>
                </a:solidFill>
                <a:latin typeface="Times New Roman"/>
              </a:rPr>
              <a:t>6, 6, 8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es 5</a:t>
            </a:r>
          </a:p>
          <a:p>
            <a:pPr lvl="1"/>
            <a:r>
              <a:rPr lang="es-CO" dirty="0">
                <a:solidFill>
                  <a:srgbClr val="0C0C0C"/>
                </a:solidFill>
                <a:latin typeface="Times New Roman"/>
              </a:rPr>
              <a:t>- Mediana de </a:t>
            </a:r>
            <a:r>
              <a:rPr lang="es-CO" dirty="0">
                <a:solidFill>
                  <a:srgbClr val="0F6BFF"/>
                </a:solidFill>
                <a:latin typeface="Times New Roman"/>
              </a:rPr>
              <a:t>1, 2, 4</a:t>
            </a:r>
            <a:r>
              <a:rPr lang="es-CO" dirty="0">
                <a:solidFill>
                  <a:srgbClr val="212121"/>
                </a:solidFill>
                <a:latin typeface="Times New Roman"/>
              </a:rPr>
              <a:t>, </a:t>
            </a:r>
            <a:r>
              <a:rPr lang="es-CO" b="1" dirty="0">
                <a:solidFill>
                  <a:srgbClr val="CD3A0A"/>
                </a:solidFill>
                <a:latin typeface="Arial"/>
              </a:rPr>
              <a:t>5, 6</a:t>
            </a:r>
            <a:r>
              <a:rPr lang="es-CO" b="1" dirty="0">
                <a:solidFill>
                  <a:srgbClr val="419E41"/>
                </a:solidFill>
                <a:latin typeface="Arial"/>
              </a:rPr>
              <a:t>, </a:t>
            </a:r>
            <a:r>
              <a:rPr lang="es-CO" dirty="0">
                <a:solidFill>
                  <a:srgbClr val="419E41"/>
                </a:solidFill>
                <a:latin typeface="Times New Roman"/>
              </a:rPr>
              <a:t>6, 8, 9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es (5+6)</a:t>
            </a:r>
            <a:r>
              <a:rPr lang="es-CO" dirty="0">
                <a:solidFill>
                  <a:srgbClr val="464646"/>
                </a:solidFill>
                <a:latin typeface="Times New Roman"/>
              </a:rPr>
              <a:t>/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2 </a:t>
            </a:r>
            <a:r>
              <a:rPr lang="es-CO" sz="3600" dirty="0">
                <a:solidFill>
                  <a:srgbClr val="0C0C0C"/>
                </a:solidFill>
                <a:latin typeface="Times New Roman"/>
              </a:rPr>
              <a:t>=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5.5</a:t>
            </a:r>
          </a:p>
          <a:p>
            <a:pPr marR="22300" lvl="2"/>
            <a:r>
              <a:rPr lang="es-CO" dirty="0">
                <a:solidFill>
                  <a:srgbClr val="0C0C0C"/>
                </a:solidFill>
                <a:latin typeface="Times New Roman"/>
              </a:rPr>
              <a:t>Es conveniente cuando los datos </a:t>
            </a:r>
            <a:r>
              <a:rPr lang="es-CO" dirty="0">
                <a:solidFill>
                  <a:srgbClr val="212121"/>
                </a:solidFill>
                <a:latin typeface="Times New Roman"/>
              </a:rPr>
              <a:t>son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asimétricos. No es </a:t>
            </a:r>
            <a:r>
              <a:rPr lang="es-CO" dirty="0">
                <a:solidFill>
                  <a:srgbClr val="212121"/>
                </a:solidFill>
                <a:latin typeface="Times New Roman"/>
              </a:rPr>
              <a:t>sensible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a </a:t>
            </a:r>
            <a:r>
              <a:rPr lang="es-CO" dirty="0">
                <a:solidFill>
                  <a:srgbClr val="212121"/>
                </a:solidFill>
                <a:latin typeface="Times New Roman"/>
              </a:rPr>
              <a:t>valores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extremos.</a:t>
            </a:r>
          </a:p>
          <a:p>
            <a:pPr lvl="3"/>
            <a:r>
              <a:rPr lang="es-CO" dirty="0">
                <a:solidFill>
                  <a:srgbClr val="0C0C0C"/>
                </a:solidFill>
                <a:latin typeface="Times New Roman"/>
              </a:rPr>
              <a:t>Mediana de </a:t>
            </a:r>
            <a:r>
              <a:rPr lang="es-CO" dirty="0">
                <a:solidFill>
                  <a:srgbClr val="0F6BFF"/>
                </a:solidFill>
                <a:latin typeface="Times New Roman"/>
              </a:rPr>
              <a:t>1, 2, 4</a:t>
            </a:r>
            <a:r>
              <a:rPr lang="es-CO" dirty="0">
                <a:solidFill>
                  <a:srgbClr val="464646"/>
                </a:solidFill>
                <a:latin typeface="Times New Roman"/>
              </a:rPr>
              <a:t>, </a:t>
            </a:r>
            <a:r>
              <a:rPr lang="es-CO" b="1" dirty="0">
                <a:solidFill>
                  <a:srgbClr val="CD3A0A"/>
                </a:solidFill>
                <a:latin typeface="Arial"/>
              </a:rPr>
              <a:t>5</a:t>
            </a:r>
            <a:r>
              <a:rPr lang="es-CO" b="1" dirty="0">
                <a:solidFill>
                  <a:srgbClr val="464646"/>
                </a:solidFill>
                <a:latin typeface="Arial"/>
              </a:rPr>
              <a:t>, </a:t>
            </a:r>
            <a:r>
              <a:rPr lang="es-CO" dirty="0">
                <a:solidFill>
                  <a:srgbClr val="419E41"/>
                </a:solidFill>
                <a:latin typeface="Times New Roman"/>
              </a:rPr>
              <a:t>6, 6, 800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es 5. ¡La media es</a:t>
            </a:r>
          </a:p>
          <a:p>
            <a:pPr lvl="3"/>
            <a:r>
              <a:rPr lang="es-CO" dirty="0">
                <a:solidFill>
                  <a:srgbClr val="0C0C0C"/>
                </a:solidFill>
                <a:latin typeface="Times New Roman"/>
              </a:rPr>
              <a:t>117.7!</a:t>
            </a:r>
          </a:p>
          <a:p>
            <a:endParaRPr lang="es-CO" dirty="0">
              <a:latin typeface="Times New Roman"/>
            </a:endParaRPr>
          </a:p>
          <a:p>
            <a:pPr marR="24980"/>
            <a:r>
              <a:rPr lang="es-CO" dirty="0">
                <a:solidFill>
                  <a:srgbClr val="CD3A0A"/>
                </a:solidFill>
                <a:latin typeface="Times New Roman"/>
              </a:rPr>
              <a:t>Moda: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es el</a:t>
            </a:r>
            <a:r>
              <a:rPr lang="es-CO" dirty="0">
                <a:solidFill>
                  <a:srgbClr val="464646"/>
                </a:solidFill>
                <a:latin typeface="Times New Roman"/>
              </a:rPr>
              <a:t>/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los </a:t>
            </a:r>
            <a:r>
              <a:rPr lang="es-CO" dirty="0">
                <a:solidFill>
                  <a:srgbClr val="212121"/>
                </a:solidFill>
                <a:latin typeface="Times New Roman"/>
              </a:rPr>
              <a:t>valor/es </a:t>
            </a:r>
            <a:r>
              <a:rPr lang="es-CO" dirty="0">
                <a:solidFill>
                  <a:srgbClr val="0C0C0C"/>
                </a:solidFill>
                <a:latin typeface="Times New Roman"/>
              </a:rPr>
              <a:t>donde la distribución de frecuencia alcanza un máximo.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48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20688"/>
            <a:ext cx="8280920" cy="550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31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8" y="314454"/>
            <a:ext cx="7712012" cy="581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8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0688"/>
            <a:ext cx="7920880" cy="55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76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6984776" cy="536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4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Medidas de Centralización</a:t>
            </a:r>
            <a:endParaRPr lang="es-CO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54" y="1760814"/>
            <a:ext cx="7723292" cy="420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8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20203</TotalTime>
  <Words>235</Words>
  <Application>Microsoft Office PowerPoint</Application>
  <PresentationFormat>Presentación en pantalla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ESTADÍSTICA</vt:lpstr>
      <vt:lpstr>Estadísticos</vt:lpstr>
      <vt:lpstr>Estadísticos</vt:lpstr>
      <vt:lpstr>Centralización</vt:lpstr>
      <vt:lpstr>Presentación de PowerPoint</vt:lpstr>
      <vt:lpstr>Presentación de PowerPoint</vt:lpstr>
      <vt:lpstr>Presentación de PowerPoint</vt:lpstr>
      <vt:lpstr>Presentación de PowerPoint</vt:lpstr>
      <vt:lpstr>Medidas de Centralización</vt:lpstr>
      <vt:lpstr>Medidas de Centralización</vt:lpstr>
      <vt:lpstr>Medidas de Centralización</vt:lpstr>
      <vt:lpstr>Medidas de Centralización</vt:lpstr>
      <vt:lpstr>Medidas de Centralización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Estadística: conceptos básicos y definiciones</dc:title>
  <dc:creator>User</dc:creator>
  <cp:lastModifiedBy>User</cp:lastModifiedBy>
  <cp:revision>32</cp:revision>
  <dcterms:created xsi:type="dcterms:W3CDTF">2023-09-25T04:18:19Z</dcterms:created>
  <dcterms:modified xsi:type="dcterms:W3CDTF">2025-05-30T03:52:17Z</dcterms:modified>
</cp:coreProperties>
</file>