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10" r:id="rId3"/>
    <p:sldId id="309" r:id="rId4"/>
    <p:sldId id="298" r:id="rId5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0048"/>
    <a:srgbClr val="00AA9D"/>
    <a:srgbClr val="00376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5F62-8759-4520-8560-B3E76B7C3CEF}" type="datetimeFigureOut">
              <a:rPr lang="es-PE" smtClean="0"/>
              <a:t>05/07/2016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BBD0-1A2C-472D-9661-AC8178B046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513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5F62-8759-4520-8560-B3E76B7C3CEF}" type="datetimeFigureOut">
              <a:rPr lang="es-PE" smtClean="0"/>
              <a:t>05/07/2016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BBD0-1A2C-472D-9661-AC8178B046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34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5F62-8759-4520-8560-B3E76B7C3CEF}" type="datetimeFigureOut">
              <a:rPr lang="es-PE" smtClean="0"/>
              <a:t>05/07/2016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BBD0-1A2C-472D-9661-AC8178B046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547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5F62-8759-4520-8560-B3E76B7C3CEF}" type="datetimeFigureOut">
              <a:rPr lang="es-PE" smtClean="0"/>
              <a:t>05/07/2016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BBD0-1A2C-472D-9661-AC8178B046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327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5F62-8759-4520-8560-B3E76B7C3CEF}" type="datetimeFigureOut">
              <a:rPr lang="es-PE" smtClean="0"/>
              <a:t>05/07/2016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BBD0-1A2C-472D-9661-AC8178B046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122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5F62-8759-4520-8560-B3E76B7C3CEF}" type="datetimeFigureOut">
              <a:rPr lang="es-PE" smtClean="0"/>
              <a:t>05/07/2016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BBD0-1A2C-472D-9661-AC8178B046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723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5F62-8759-4520-8560-B3E76B7C3CEF}" type="datetimeFigureOut">
              <a:rPr lang="es-PE" smtClean="0"/>
              <a:t>05/07/2016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BBD0-1A2C-472D-9661-AC8178B046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9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5F62-8759-4520-8560-B3E76B7C3CEF}" type="datetimeFigureOut">
              <a:rPr lang="es-PE" smtClean="0"/>
              <a:t>05/07/2016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BBD0-1A2C-472D-9661-AC8178B046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620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5F62-8759-4520-8560-B3E76B7C3CEF}" type="datetimeFigureOut">
              <a:rPr lang="es-PE" smtClean="0"/>
              <a:t>05/07/2016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BBD0-1A2C-472D-9661-AC8178B046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904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5F62-8759-4520-8560-B3E76B7C3CEF}" type="datetimeFigureOut">
              <a:rPr lang="es-PE" smtClean="0"/>
              <a:t>05/07/2016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BBD0-1A2C-472D-9661-AC8178B046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358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5F62-8759-4520-8560-B3E76B7C3CEF}" type="datetimeFigureOut">
              <a:rPr lang="es-PE" smtClean="0"/>
              <a:t>05/07/2016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BBD0-1A2C-472D-9661-AC8178B046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700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95F62-8759-4520-8560-B3E76B7C3CEF}" type="datetimeFigureOut">
              <a:rPr lang="es-PE" smtClean="0"/>
              <a:t>05/07/2016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BBD0-1A2C-472D-9661-AC8178B046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404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484784"/>
            <a:ext cx="8229600" cy="1143000"/>
          </a:xfrm>
        </p:spPr>
        <p:txBody>
          <a:bodyPr>
            <a:normAutofit/>
          </a:bodyPr>
          <a:lstStyle/>
          <a:p>
            <a:r>
              <a:rPr lang="es-PE" b="1" dirty="0" smtClean="0">
                <a:solidFill>
                  <a:srgbClr val="0037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Arnaldo </a:t>
            </a:r>
            <a:r>
              <a:rPr lang="es-PE" b="1" dirty="0">
                <a:solidFill>
                  <a:srgbClr val="0037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Aguirre </a:t>
            </a:r>
            <a:r>
              <a:rPr lang="es-PE" b="1" dirty="0" err="1">
                <a:solidFill>
                  <a:srgbClr val="0037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Brou</a:t>
            </a:r>
            <a:endParaRPr lang="es-PE" b="1" dirty="0">
              <a:solidFill>
                <a:srgbClr val="0037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810347"/>
            <a:ext cx="4796757" cy="3642990"/>
          </a:xfrm>
        </p:spPr>
        <p:txBody>
          <a:bodyPr>
            <a:noAutofit/>
          </a:bodyPr>
          <a:lstStyle/>
          <a:p>
            <a:pPr>
              <a:buClr>
                <a:srgbClr val="00AA9D"/>
              </a:buClr>
            </a:pPr>
            <a:r>
              <a:rPr lang="es-ES" sz="1800" b="1" dirty="0" smtClean="0"/>
              <a:t>Gerente </a:t>
            </a:r>
            <a:r>
              <a:rPr lang="es-ES" sz="1800" b="1" dirty="0"/>
              <a:t>de Estudios </a:t>
            </a:r>
            <a:r>
              <a:rPr lang="es-ES" sz="1800" b="1" dirty="0" err="1"/>
              <a:t>Multiclientes</a:t>
            </a:r>
            <a:r>
              <a:rPr lang="es-ES" sz="1800" b="1" dirty="0"/>
              <a:t> de Arellano Marketing</a:t>
            </a:r>
            <a:endParaRPr lang="es-PE" sz="1800" b="1" dirty="0"/>
          </a:p>
          <a:p>
            <a:pPr>
              <a:buClr>
                <a:srgbClr val="00AA9D"/>
              </a:buClr>
            </a:pPr>
            <a:r>
              <a:rPr lang="es-PE" sz="1700" dirty="0"/>
              <a:t>MBA con 25 años de experiencia nacional e internacional </a:t>
            </a:r>
            <a:r>
              <a:rPr lang="es-PE" sz="1700" dirty="0" err="1"/>
              <a:t>gerenciando</a:t>
            </a:r>
            <a:r>
              <a:rPr lang="es-PE" sz="1700" dirty="0"/>
              <a:t> las áreas de Marketing y Ventas en empresas nacionales y multinacionales líderes en la comercialización de productos de consumo masivo y de servicios financieros. Orientado al diseño e implementación de estrategias dirigidas a agregar valor y aumentar la rentabilidad. Experto en el diseño y dirección de canales de distribución, desarrollo y lanzamiento de nuevos productos, atención al cliente, publicidad y relaciones públicas. Bilingüe Ingles/Español</a:t>
            </a:r>
            <a:r>
              <a:rPr lang="es-PE" sz="1700" dirty="0" smtClean="0"/>
              <a:t>.</a:t>
            </a:r>
            <a:endParaRPr lang="es-PE" sz="17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5" t="12482" r="10401" b="8924"/>
          <a:stretch/>
        </p:blipFill>
        <p:spPr>
          <a:xfrm>
            <a:off x="1080328" y="190276"/>
            <a:ext cx="2476319" cy="128869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5" t="22124" r="7234" b="26568"/>
          <a:stretch/>
        </p:blipFill>
        <p:spPr>
          <a:xfrm>
            <a:off x="5076056" y="351406"/>
            <a:ext cx="2888343" cy="966437"/>
          </a:xfrm>
          <a:prstGeom prst="rect">
            <a:avLst/>
          </a:prstGeom>
        </p:spPr>
      </p:pic>
      <p:grpSp>
        <p:nvGrpSpPr>
          <p:cNvPr id="12" name="11 Grupo"/>
          <p:cNvGrpSpPr/>
          <p:nvPr/>
        </p:nvGrpSpPr>
        <p:grpSpPr>
          <a:xfrm>
            <a:off x="5364088" y="2847835"/>
            <a:ext cx="3544035" cy="3277228"/>
            <a:chOff x="5391067" y="3334083"/>
            <a:chExt cx="3229024" cy="2790979"/>
          </a:xfrm>
        </p:grpSpPr>
        <p:sp>
          <p:nvSpPr>
            <p:cNvPr id="6" name="5 Rectángulo"/>
            <p:cNvSpPr/>
            <p:nvPr/>
          </p:nvSpPr>
          <p:spPr>
            <a:xfrm rot="21239758">
              <a:off x="5391067" y="3334083"/>
              <a:ext cx="3229024" cy="2790979"/>
            </a:xfrm>
            <a:prstGeom prst="rect">
              <a:avLst/>
            </a:prstGeom>
            <a:solidFill>
              <a:srgbClr val="00004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6 Rectángulo"/>
            <p:cNvSpPr/>
            <p:nvPr/>
          </p:nvSpPr>
          <p:spPr>
            <a:xfrm rot="20533955">
              <a:off x="5599475" y="3503629"/>
              <a:ext cx="2797111" cy="2451884"/>
            </a:xfrm>
            <a:prstGeom prst="rect">
              <a:avLst/>
            </a:prstGeom>
            <a:solidFill>
              <a:srgbClr val="00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7 Rectángulo"/>
            <p:cNvSpPr/>
            <p:nvPr/>
          </p:nvSpPr>
          <p:spPr>
            <a:xfrm rot="141282">
              <a:off x="5629264" y="3556427"/>
              <a:ext cx="2748017" cy="24490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35" t="30953" r="24144" b="40675"/>
          <a:stretch/>
        </p:blipFill>
        <p:spPr bwMode="auto">
          <a:xfrm>
            <a:off x="5873516" y="3182505"/>
            <a:ext cx="2717308" cy="260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04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484784"/>
            <a:ext cx="8229600" cy="1143000"/>
          </a:xfrm>
        </p:spPr>
        <p:txBody>
          <a:bodyPr>
            <a:noAutofit/>
          </a:bodyPr>
          <a:lstStyle/>
          <a:p>
            <a:r>
              <a:rPr lang="es-PE" sz="4000" b="1" dirty="0" smtClean="0">
                <a:solidFill>
                  <a:srgbClr val="0037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Jorge González Izquierdo</a:t>
            </a:r>
            <a:endParaRPr lang="es-PE" sz="4000" b="1" dirty="0">
              <a:solidFill>
                <a:srgbClr val="0037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810347"/>
            <a:ext cx="4796757" cy="3642990"/>
          </a:xfrm>
        </p:spPr>
        <p:txBody>
          <a:bodyPr>
            <a:noAutofit/>
          </a:bodyPr>
          <a:lstStyle/>
          <a:p>
            <a:pPr>
              <a:buClr>
                <a:srgbClr val="00AA9D"/>
              </a:buClr>
            </a:pPr>
            <a:r>
              <a:rPr lang="es-PE" sz="1800" b="1" dirty="0" smtClean="0"/>
              <a:t>Magister en Economía</a:t>
            </a:r>
          </a:p>
          <a:p>
            <a:pPr>
              <a:buClr>
                <a:srgbClr val="00AA9D"/>
              </a:buClr>
            </a:pPr>
            <a:r>
              <a:rPr lang="es-ES" sz="1700" dirty="0" smtClean="0"/>
              <a:t>Centro </a:t>
            </a:r>
            <a:r>
              <a:rPr lang="es-ES" sz="1700" dirty="0"/>
              <a:t>de Investigación – Universidad del Pacifico</a:t>
            </a:r>
            <a:endParaRPr lang="es-PE" sz="1700" dirty="0"/>
          </a:p>
          <a:p>
            <a:pPr>
              <a:buClr>
                <a:srgbClr val="00AA9D"/>
              </a:buClr>
            </a:pPr>
            <a:r>
              <a:rPr lang="es-ES" sz="1700" dirty="0"/>
              <a:t>Decano de la Facultad de Economía, Universidad del Pacífico, 2004 - 2007</a:t>
            </a:r>
            <a:endParaRPr lang="es-PE" sz="1700" dirty="0"/>
          </a:p>
          <a:p>
            <a:pPr>
              <a:buClr>
                <a:srgbClr val="00AA9D"/>
              </a:buClr>
            </a:pPr>
            <a:r>
              <a:rPr lang="es-ES" sz="1700" dirty="0"/>
              <a:t>Profesor de la Escuela de Postgrado, Universidad del Pacífico, 1999</a:t>
            </a:r>
            <a:endParaRPr lang="es-PE" sz="1700" dirty="0"/>
          </a:p>
          <a:p>
            <a:pPr>
              <a:buClr>
                <a:srgbClr val="00AA9D"/>
              </a:buClr>
            </a:pPr>
            <a:r>
              <a:rPr lang="es-ES" sz="1700" dirty="0"/>
              <a:t>Profesor del Departamento de Economía, Universidad del Pacífico, 1999</a:t>
            </a:r>
            <a:endParaRPr lang="es-PE" sz="1700" dirty="0"/>
          </a:p>
          <a:p>
            <a:pPr>
              <a:buClr>
                <a:srgbClr val="00AA9D"/>
              </a:buClr>
            </a:pPr>
            <a:r>
              <a:rPr lang="es-ES" sz="1700" dirty="0"/>
              <a:t>Ministro de Estado en la Cartera de Trabajo y Promoción Social, 1996 - 1999.</a:t>
            </a:r>
            <a:endParaRPr lang="es-PE" sz="1700" dirty="0"/>
          </a:p>
          <a:p>
            <a:pPr>
              <a:buClr>
                <a:srgbClr val="00AA9D"/>
              </a:buClr>
            </a:pPr>
            <a:r>
              <a:rPr lang="es-PE" sz="1700" dirty="0"/>
              <a:t>Consultor de Empresas Nacionales e Internacionales y Profesor en Cursos del Banco Central de Reserva del Perú.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5" t="12482" r="10401" b="8924"/>
          <a:stretch/>
        </p:blipFill>
        <p:spPr>
          <a:xfrm>
            <a:off x="1080328" y="190276"/>
            <a:ext cx="2476319" cy="128869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5" t="22124" r="7234" b="26568"/>
          <a:stretch/>
        </p:blipFill>
        <p:spPr>
          <a:xfrm>
            <a:off x="5076056" y="351406"/>
            <a:ext cx="2888343" cy="966437"/>
          </a:xfrm>
          <a:prstGeom prst="rect">
            <a:avLst/>
          </a:prstGeom>
        </p:spPr>
      </p:pic>
      <p:grpSp>
        <p:nvGrpSpPr>
          <p:cNvPr id="12" name="11 Grupo"/>
          <p:cNvGrpSpPr/>
          <p:nvPr/>
        </p:nvGrpSpPr>
        <p:grpSpPr>
          <a:xfrm>
            <a:off x="5364088" y="2847835"/>
            <a:ext cx="3544035" cy="3277228"/>
            <a:chOff x="5391067" y="3334083"/>
            <a:chExt cx="3229024" cy="2790979"/>
          </a:xfrm>
        </p:grpSpPr>
        <p:sp>
          <p:nvSpPr>
            <p:cNvPr id="6" name="5 Rectángulo"/>
            <p:cNvSpPr/>
            <p:nvPr/>
          </p:nvSpPr>
          <p:spPr>
            <a:xfrm rot="21239758">
              <a:off x="5391067" y="3334083"/>
              <a:ext cx="3229024" cy="2790979"/>
            </a:xfrm>
            <a:prstGeom prst="rect">
              <a:avLst/>
            </a:prstGeom>
            <a:solidFill>
              <a:srgbClr val="00004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6 Rectángulo"/>
            <p:cNvSpPr/>
            <p:nvPr/>
          </p:nvSpPr>
          <p:spPr>
            <a:xfrm rot="20533955">
              <a:off x="5599475" y="3503629"/>
              <a:ext cx="2797111" cy="2451884"/>
            </a:xfrm>
            <a:prstGeom prst="rect">
              <a:avLst/>
            </a:prstGeom>
            <a:solidFill>
              <a:srgbClr val="00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7 Rectángulo"/>
            <p:cNvSpPr/>
            <p:nvPr/>
          </p:nvSpPr>
          <p:spPr>
            <a:xfrm rot="141282">
              <a:off x="5629264" y="3556427"/>
              <a:ext cx="2748017" cy="24490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pic>
        <p:nvPicPr>
          <p:cNvPr id="2050" name="Picture 2" descr="http://cde.trome.e3.pe/98/ima/0/0/6/1/3/61360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4" r="21166"/>
          <a:stretch/>
        </p:blipFill>
        <p:spPr bwMode="auto">
          <a:xfrm>
            <a:off x="5736117" y="3048170"/>
            <a:ext cx="2783406" cy="299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6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484784"/>
            <a:ext cx="8229600" cy="1143000"/>
          </a:xfrm>
        </p:spPr>
        <p:txBody>
          <a:bodyPr>
            <a:normAutofit/>
          </a:bodyPr>
          <a:lstStyle/>
          <a:p>
            <a:r>
              <a:rPr lang="es-PE" b="1" dirty="0" smtClean="0">
                <a:solidFill>
                  <a:srgbClr val="0037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Antonio </a:t>
            </a:r>
            <a:r>
              <a:rPr lang="es-PE" b="1" dirty="0" err="1">
                <a:solidFill>
                  <a:srgbClr val="0037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Hánna</a:t>
            </a:r>
            <a:r>
              <a:rPr lang="es-PE" b="1" dirty="0">
                <a:solidFill>
                  <a:srgbClr val="0037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es-PE" b="1" dirty="0" err="1">
                <a:solidFill>
                  <a:srgbClr val="0037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Grayeb</a:t>
            </a:r>
            <a:endParaRPr lang="es-PE" b="1" dirty="0">
              <a:solidFill>
                <a:srgbClr val="0037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810347"/>
            <a:ext cx="4796757" cy="3642990"/>
          </a:xfrm>
        </p:spPr>
        <p:txBody>
          <a:bodyPr>
            <a:noAutofit/>
          </a:bodyPr>
          <a:lstStyle/>
          <a:p>
            <a:pPr>
              <a:buClr>
                <a:srgbClr val="00AA9D"/>
              </a:buClr>
            </a:pPr>
            <a:r>
              <a:rPr lang="es-PE" sz="1800" b="1" dirty="0" smtClean="0"/>
              <a:t>Director </a:t>
            </a:r>
            <a:r>
              <a:rPr lang="es-PE" sz="1800" b="1" dirty="0"/>
              <a:t>general de Inmobiliaria </a:t>
            </a:r>
            <a:r>
              <a:rPr lang="es-PE" sz="1800" b="1" dirty="0" err="1"/>
              <a:t>Hanna</a:t>
            </a:r>
            <a:endParaRPr lang="es-PE" sz="1800" b="1" dirty="0"/>
          </a:p>
          <a:p>
            <a:pPr fontAlgn="base">
              <a:buClr>
                <a:srgbClr val="00AA9D"/>
              </a:buClr>
            </a:pPr>
            <a:r>
              <a:rPr lang="es-PE" sz="1800" dirty="0"/>
              <a:t>Presidente de la Confederación Inmobiliaria Latino Americana.</a:t>
            </a:r>
          </a:p>
          <a:p>
            <a:pPr fontAlgn="base">
              <a:buClr>
                <a:srgbClr val="00AA9D"/>
              </a:buClr>
            </a:pPr>
            <a:r>
              <a:rPr lang="es-PE" sz="1800" dirty="0"/>
              <a:t>Presidente Nacional de la Asociación Mexicana de Profesionales Inmobiliarios (AMPI).</a:t>
            </a:r>
          </a:p>
          <a:p>
            <a:pPr fontAlgn="base">
              <a:buClr>
                <a:srgbClr val="00AA9D"/>
              </a:buClr>
            </a:pPr>
            <a:r>
              <a:rPr lang="es-PE" sz="1800" dirty="0"/>
              <a:t>Diplomado en bienes raíces y egresado del I.I.I.C.M.A.C.</a:t>
            </a:r>
          </a:p>
          <a:p>
            <a:pPr fontAlgn="base">
              <a:buClr>
                <a:srgbClr val="00AA9D"/>
              </a:buClr>
            </a:pPr>
            <a:r>
              <a:rPr lang="es-PE" sz="1800" dirty="0"/>
              <a:t>Miembro Fundador y encargado del comité de honor y justicia de la Asociación Mexicana de Profesionales Inmobiliarios sección Veracruz.</a:t>
            </a:r>
          </a:p>
          <a:p>
            <a:pPr>
              <a:buClr>
                <a:srgbClr val="00AA9D"/>
              </a:buClr>
            </a:pPr>
            <a:endParaRPr lang="es-PE" sz="18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5" t="12482" r="10401" b="8924"/>
          <a:stretch/>
        </p:blipFill>
        <p:spPr>
          <a:xfrm>
            <a:off x="1080328" y="190276"/>
            <a:ext cx="2476319" cy="128869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5" t="22124" r="7234" b="26568"/>
          <a:stretch/>
        </p:blipFill>
        <p:spPr>
          <a:xfrm>
            <a:off x="5076056" y="351406"/>
            <a:ext cx="2888343" cy="966437"/>
          </a:xfrm>
          <a:prstGeom prst="rect">
            <a:avLst/>
          </a:prstGeom>
        </p:spPr>
      </p:pic>
      <p:grpSp>
        <p:nvGrpSpPr>
          <p:cNvPr id="12" name="11 Grupo"/>
          <p:cNvGrpSpPr/>
          <p:nvPr/>
        </p:nvGrpSpPr>
        <p:grpSpPr>
          <a:xfrm>
            <a:off x="5364088" y="2847835"/>
            <a:ext cx="3544035" cy="3277228"/>
            <a:chOff x="5391067" y="3334083"/>
            <a:chExt cx="3229024" cy="2790979"/>
          </a:xfrm>
        </p:grpSpPr>
        <p:sp>
          <p:nvSpPr>
            <p:cNvPr id="6" name="5 Rectángulo"/>
            <p:cNvSpPr/>
            <p:nvPr/>
          </p:nvSpPr>
          <p:spPr>
            <a:xfrm rot="21239758">
              <a:off x="5391067" y="3334083"/>
              <a:ext cx="3229024" cy="2790979"/>
            </a:xfrm>
            <a:prstGeom prst="rect">
              <a:avLst/>
            </a:prstGeom>
            <a:solidFill>
              <a:srgbClr val="00004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6 Rectángulo"/>
            <p:cNvSpPr/>
            <p:nvPr/>
          </p:nvSpPr>
          <p:spPr>
            <a:xfrm rot="20533955">
              <a:off x="5599475" y="3503629"/>
              <a:ext cx="2797111" cy="2451884"/>
            </a:xfrm>
            <a:prstGeom prst="rect">
              <a:avLst/>
            </a:prstGeom>
            <a:solidFill>
              <a:srgbClr val="00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7 Rectángulo"/>
            <p:cNvSpPr/>
            <p:nvPr/>
          </p:nvSpPr>
          <p:spPr>
            <a:xfrm rot="141282">
              <a:off x="5629264" y="3556427"/>
              <a:ext cx="2748017" cy="24490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pic>
        <p:nvPicPr>
          <p:cNvPr id="1026" name="Imagen 1" descr="image00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3" t="35713" r="63249" b="25001"/>
          <a:stretch/>
        </p:blipFill>
        <p:spPr bwMode="auto">
          <a:xfrm>
            <a:off x="5712677" y="3049534"/>
            <a:ext cx="2830286" cy="287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5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484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b="1" dirty="0" smtClean="0">
                <a:solidFill>
                  <a:srgbClr val="0037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Guido </a:t>
            </a:r>
            <a:r>
              <a:rPr lang="es-PE" b="1" dirty="0">
                <a:solidFill>
                  <a:srgbClr val="0037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Javier Valdivia Rodríguez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564904"/>
            <a:ext cx="4934082" cy="3826446"/>
          </a:xfrm>
        </p:spPr>
        <p:txBody>
          <a:bodyPr>
            <a:noAutofit/>
          </a:bodyPr>
          <a:lstStyle/>
          <a:p>
            <a:pPr>
              <a:buClr>
                <a:srgbClr val="00AA9D"/>
              </a:buClr>
            </a:pPr>
            <a:r>
              <a:rPr lang="es-ES" sz="1800" b="1" dirty="0" smtClean="0"/>
              <a:t>Ingeniero </a:t>
            </a:r>
            <a:r>
              <a:rPr lang="es-ES" sz="1800" b="1" dirty="0"/>
              <a:t>industrial, Consultor en asuntos inmobiliarios, habitacionales y urbanos</a:t>
            </a:r>
            <a:endParaRPr lang="es-PE" sz="1800" b="1" dirty="0"/>
          </a:p>
          <a:p>
            <a:pPr>
              <a:buClr>
                <a:srgbClr val="00AA9D"/>
              </a:buClr>
            </a:pPr>
            <a:r>
              <a:rPr lang="es-PE" sz="1700" dirty="0"/>
              <a:t>Director Ejecutivo del Instituto Ciudades Siglo XXI de la Universidad Ricardo Palma, y asesor de temas Inmobiliarios de CAPECO. Consultor del Banco Interamericano de Desarrollo y Asesor de la Presidencia de  la Cámara Peruana de la Construcción (CAPECO). Director Nacional de Vivienda (2002-2004). Viceministro de Vivienda y Urbanismo del Perú (2004-2006). Presidente del Directorio del Banco de Materiales y del Fondo </a:t>
            </a:r>
            <a:r>
              <a:rPr lang="es-PE" sz="1700" dirty="0" err="1"/>
              <a:t>Mivivienda</a:t>
            </a:r>
            <a:r>
              <a:rPr lang="es-PE" sz="1700" dirty="0"/>
              <a:t>,  Miembro del Directorio de la Comisión de Formalización de la Propiedad  Informal-COFOPRI (2004-2006). Gerente General del Colegio de Arquitectos del Perú (2000-2002).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5" t="12482" r="10401" b="8924"/>
          <a:stretch/>
        </p:blipFill>
        <p:spPr>
          <a:xfrm>
            <a:off x="1080328" y="190276"/>
            <a:ext cx="2476319" cy="128869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5" t="22124" r="7234" b="26568"/>
          <a:stretch/>
        </p:blipFill>
        <p:spPr>
          <a:xfrm>
            <a:off x="5076056" y="351406"/>
            <a:ext cx="2888343" cy="966437"/>
          </a:xfrm>
          <a:prstGeom prst="rect">
            <a:avLst/>
          </a:prstGeom>
        </p:spPr>
      </p:pic>
      <p:grpSp>
        <p:nvGrpSpPr>
          <p:cNvPr id="12" name="11 Grupo"/>
          <p:cNvGrpSpPr/>
          <p:nvPr/>
        </p:nvGrpSpPr>
        <p:grpSpPr>
          <a:xfrm>
            <a:off x="5348445" y="2847835"/>
            <a:ext cx="3544035" cy="3277228"/>
            <a:chOff x="5391067" y="3334083"/>
            <a:chExt cx="3229024" cy="2790979"/>
          </a:xfrm>
        </p:grpSpPr>
        <p:sp>
          <p:nvSpPr>
            <p:cNvPr id="6" name="5 Rectángulo"/>
            <p:cNvSpPr/>
            <p:nvPr/>
          </p:nvSpPr>
          <p:spPr>
            <a:xfrm rot="21239758">
              <a:off x="5391067" y="3334083"/>
              <a:ext cx="3229024" cy="2790979"/>
            </a:xfrm>
            <a:prstGeom prst="rect">
              <a:avLst/>
            </a:prstGeom>
            <a:solidFill>
              <a:srgbClr val="00004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6 Rectángulo"/>
            <p:cNvSpPr/>
            <p:nvPr/>
          </p:nvSpPr>
          <p:spPr>
            <a:xfrm rot="20533955">
              <a:off x="5599475" y="3503629"/>
              <a:ext cx="2797111" cy="2451884"/>
            </a:xfrm>
            <a:prstGeom prst="rect">
              <a:avLst/>
            </a:prstGeom>
            <a:solidFill>
              <a:srgbClr val="00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7 Rectángulo"/>
            <p:cNvSpPr/>
            <p:nvPr/>
          </p:nvSpPr>
          <p:spPr>
            <a:xfrm rot="141282">
              <a:off x="5629264" y="3556427"/>
              <a:ext cx="2748017" cy="24490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9" name="AutoShape 2" descr="data:image/jpeg;base64,/9j/4AAQSkZJRgABAQAAAQABAAD/2wCEAAkGBxITEBUQEBIQFRUVFRUXFxUVFRUVEBYWFRUWFhYVFRUYHSggGBolGxUVITEhJSkrLi4uFx8zODMtNygtLisBCgoKDg0OGhAQGi0dIB8tLS0tLS0tLS0tLS0tLS0tLS0tLS0tLS0rLS0tLS0tLS0tLS0tLS0tLS0tLS0tLS0tN//AABEIAJYBUQMBIgACEQEDEQH/xAAcAAAABwEBAAAAAAAAAAAAAAAAAQIDBQYHBAj/xABIEAABAwIDBAYFCAYJBQEAAAABAAIRAwQSITEFBkFRB2FxgZGhEyKSwdEUMkJDUoKx4SNTYmOi8BUXJERUcoOy0jOTs8LxFv/EABkBAQADAQEAAAAAAAAAAAAAAAABAgMEBf/EACMRAQEAAgICAQUBAQAAAAAAAAABAhEDEiExQQQTIlFhcYH/2gAMAwEAAhEDEQA/AM+udnU2nFDQAcMOJxHOJgLsstnwGuhgz4NknxXTvC0YnUmtDQHuOI8SHSuKjtg5DFAA0jj8Fhn2+G+FkvlPsxRMHLLkugvwwTCjdnXuOTM8cjp3KRpgJjjlfkyyxnwcsgSw4gZLjE6QU6XhhHEuMdgCAfko+o4moH8MwOUxlK1mEjK52pg3A+bInyXJdta8FjhIIghDZlLNsmASRBzBPuTl/Sw1Dh0nT4K0qtilbDtiar6DpLWkgc4nlxUntLd1obiZlHkoLalQ0rrG31QTORiRxKuLqwNDEXtcImZ9bSY68k+SelFvi6fWcT2nuSKIkgI7ypieXAZJ21YRD+RQdtSk8ax28UxVBiCu+rchwaQJdGfJcV4PVk6ygjA0udhCuGzdnAUIynjqD2SqpRquYS4DXKfgVK0tv1YwODXDs8cxqoq0OV9k0y7N4jjnmD2ph2z2MqAtq8ePATz4qOurovc6DhA4Tkj+WMDQDiMHhHLgU0raltmXTmX1EOcDFRokRmJgdi3Bec6d430rHAHKowydcnBei2mRKJZNvGyNu0x9p9H+I4Voe5mVoxv2HPZ7L3BZ/v8AjBte3qddufZrKd2pvH8ioV6bD+lNzcNZyaMc4j1AOVvhX5dO+2+3yd3ye3g1PpOOeHqA4lZve7ZrVXTWe8jrnPuXHXuHOcXOJJJJLicyTz5ph1ScpJ/BQl2DaIbOFxM+BCI19OWR+Hcox0TlpxCeqEkZTEAdwQdBvOPH8EZrzx75UZJT1sZMEdyCw7D22+3qB7eBy94nkth3V3np3jDALHt+c0mR2g8lh1RggEZR169a6NnbQqUKoq03EObGhOfUY1CD0Qgo3d/azLq3ZXZHrDMfZcMnDxUkpAQQQQGiKCCBiosS35EbXcf26J/2rbqqxPpI9XajndVI+H/xEVtGzmwzDyLx4PculJww5w/bf5uJ96Ul9k9Ktc3AfdYHMLTTlzC4AF+ZacDuQnPtC6vSOB9cgNyEz18Z7lzbasHPeKlB7TVp1JhxhhBBDqbi0EiQfwUPtjeMMfSpCiWVHOIPpvUpAxoagBDhMZjqXRLqMbPK0egpfZZ4BBUf+lKv6qh7SNRu/pOv6LeLZ7qj3gNykQ4ayRr1qs0tjw70bwA7ODOo4K/7ReRVI4FoPgobado18EyHNzBGvZ2Lzso7cap7bR1Cq31iGuMHiCrHb1wRGJpI5cRwKjdo0y1wxCW6gxmEey6EEvIzOXcr8dtVzmkrWq5JmNCDIOvdx/nkicMRgnLqQbEYXHmOo9fatqyiRo27XNOIkQQQ4HOeGSD3yc803TdhZhlIxKIm1Aby7OL/AF2zI4c1C220ajGGkc25jCeE8ir2QDqqXvDbBlcxMEA/FWqsRTipalRIYHD5pGfWohylrG+JwsgHQQRlChJs0zwmEqqXQGuPxC7LthpumBhPLQHkuSo5pBMwVIZpsLiQNAJhOW+ycebXQeIXK6rBJYSIT42pJx4QHDl8093BVu/hbGz5KfsQNBL3AdvFctUU2xhAOfPNJq3pcZdJ6uC6La1kGo/LLIdfNR69pvn0irv5xIy49i9H2FTFSY7mxp8gvOzbbFK9Abuvm0on92z8FKGfdLLIuaD/ANk/wulUzau0nXFd9d2Re4kgaCeCvvS+wRQdxlw6+CzRuQUqnHOk5nwSSDECfejt2EuA5qYZYGAQFXLKRfHC5ekMykeSeax05fz1qeo2I5E9g6k/S2M6MUcOXBZ3ljefT1EU7EPbP89R/FcwsXNKt+zdnRIOnvXS/ZJ+zI6vMFZ/e1Wt+nlikVnHtQa/QKwXO7pJ9UEdq4a+wnsaSBMfzktceXGufLgyxWjov266lXNpUnBVPqfs1InzAjuC1pebaNdzKjajJBaQ5p4gtM+Mrfd2dqfKbWnXMYnN9YDQPGTh4rVglUEEFICCCCBiqsW6VxF+T+5YfDEtqqrGul9v9raedD8C5ENsuB+kd1kHxa0+9JROfOF3OnSPjSYglMfSrbZtmemc/wBG8Hi+k5weRGrw3XzURt3YlGpbPe59R+FhcwuqOc1pAmR26Ka2teYa7gAZy4ZHIZSo113UaXFlM55uZlhdzIPBy6JJ1Y3e2W+hd1eI+CC0X+l6H+FP/bYgsuv9a9v4e3mq4XMEkYgRPAQfzUDXJGIl/CWzoepWfeK2DmtkZSfNZ9tx7qbsDSSCMpzPYuSzddEy0VQvPTv9G6AInsMrrpvwudTJ+aR4FDYlhha0kNLjOInUcoXXf2Ra4vmS4/yFXjzx76W5Mb12QwoqrQddfNN0ynYkrsrmhbHJ1jk2GpYUB1ii94LAvp4m5kGe7ipMFGSiGc1BBTlI8VZNrbJa8y2AeMcVxnYhjVOtO0cFa6c6MRJgfgk0mSCeSO4oFhgpkOVVgqCM8KZa2dE8axiDmFzk8kDmFoMnNB9w45Tkms0YpoOhtVsQO8rb9zKmKxoEGfUjwJCwsU1s/Ru+dnUxyc8fxlRVpWc9Im0fS39QSSKfqAcBHzo7/wAFVnFSu9LIvrgD9c/zcSo+1pYntHMqUSbqU2Fblz2yMhmrtQthyXBs62axuQUsx0BcPJn2r0uLCYzR+haN1gSuwWy5KNQ8F2NqFVjWjZQa3l70qAEU9RR+jJQMGJTdakCnKtKNSmw8aSFElRdM929aeirOYPmn1m9XMLQOiG+mlVokzhcHN7HCD5jzVY3zo503gcx4hdHRTeYL00/1lNw72kGV3cd3i8zmx1lWxoIka0ZDQQQRJmssh6YWf2ij10nDwd+a16sso6YW/pbc/sPHmEGnbKuMdKmf3Fv/AOFi7FA7n3GO1ok/qKA8GR7lOpfaMfSp7ft5uDJEECJOQIHDrUfOAFuIgjUj1mxHIprfu6c24LAciwEScpGv4Ks/LH4cMkzr19c9i0mckRcLasvyr96PYCCqWNvX4hBR9z+J6RoO3q2GiXZahUe6ptqGeR81fdoW3pKZZMTxiVXBuacRJruAM5BoESuLOW3w6cOsnlx2p9Ut4hcb2VHvILwMAYeozMx3K10N3Q1sGo4nnAlLZu5S4l5znPnoq4YWXzFs8pZ4qovaWmCiNQK5v3coO1DjHWlM3ath9DxJXXM/Hly3D9KaK6UK4V3ZsG3H1TU+zZNAaUmeCnvDrVC9OlmoTpK0BtjSGlNnshOtoNGjW+ATv/DqzkUXHRrvApxllV/V1D90rRg0cglBO9R0jM7rYNWo0j0LzyygqEZufenSg7vIHvW0I1FytTMZGOs3Dvj9WwdrwnqfRxeHU0B98/8AFa6goSy2l0Z3HGrRHtH3Lqp9GL/pXDO5h+K0lHKJZ/T6MWfSuH9zR71bd3NjNtKPoWvc4Yi6XROfYpOUaDBt+7Y09oVxzfiHY4SoqyMOa7kVbul22w3jKg+nSE9rXOH4EKl2z4cEvpE9tAtKkgFdj7gD5xUbZn9GD1I6b2OJc8EjlGXnkuKTb0u2klS21Racypuyv6bwCB8VW6V7aSQ1jAQCTEE5AngkU72SSyBHbH4LTrqelJnu62u1IsIXDtC7jJuSirHa4BLXOz5Jm8usRhnExJ4QNQJz7dFTdX8GKtjUquJ9K8Se6OQXTT2Y9kYakxz1XDVbVAdhBLp1ILnQATLYgDt60xs4VZlwDsyS0gyBORmY04LSy69su35a07d4aRdbE8W5qH6PqoG0aJkicQ7ThOvUrRegPazBkCcLxqIdxVf3atabNp0KbW1QWvJcXlpklhMDCNMwtOP0w5vNbSjRI1s5wQKCCBurosu6YGZW7uuoP9pWpVRks06X2foaB5Pd5tQTnRtXLrRgPCmwdwLx7lb1ReiypNvHJo/31FeUy9mPpnPSKxvyppd+rH4lVOnTgkZQdOrLIHqVx6R49PT5mmc+GR0VPaJa4HSR1x2Kq4fJ3/ZHiUEfpj+17KClDUsQQxjmFjPyW/P+K9p3xR/0RfH6Nx3uPxVeqezZDWb9pviEk3dMavZ7QWPDdy9P0Kve/wDNLG6V4foHvemjs1w7ToDWrT9oJp23bYa16XtBZW3cq8P0G97/AMk43cS7PCmPvH4JpG2lu3nsxrcUvaCadvjYj+8M7lnzej+54mkO8/BPs6O6/F9Lwcp0bXR+/NiPrp7AU0/pAsh9J57GlVZnRxV41WeyU8zo2dxr+DU0bTruka04Cqfupl/SXb8KVU+AUezo0HGu/ua34J+n0aU+Nat/CPcmkbKf0nU+Fu/vcEw/pPPC38X/AJLtZ0a2/F9Y/eHwXQzo5tOIqnteU0IJ/SdV4UKY7XE+5c7+ku64U6Q7iVbafR9Zj6sntcV0M3Fsh9QzvzUihVOke9OhpD7o+K5avSBfH61o7Gt+C1CnudZjS3o+yF00927YaUKI+434IMdfvnfO/vD+7D7gmXbwXzvrq57MXuC3JmyKI0p0x90fBPNsWDRrfAJoeeb+rWcA6v6QmTBfi8pSNm0g6q0Z9g4+a2XffYbKrGOyBYXRlkJHLuVGobIZSIcB6wyPhw8lnlnJ4bcfFcp2PUWujCcQA+jhEEcpHemtoUHOcWtyk6nUBS9nUGh4pdxREzOfHLj1c1zdtOvqirTY7ZY7QtH0SfW7VLmJLsiSMJOuXJNU6Q4u7pHuXTd4WsynLqIHiVa52pnHjPLm2e0uqFzoiIEdROf89a7b2wBLHgwWnuIPArm2cp2pSOESNQqfK8k66RlSk75zYPaipsJOeS6rUOgjLI8RPhmlm3dPzh3Ae+UtpqFMaWtdHFrh7Qj3rq3a2aw3XpiPWayB5AntTDIGRz7V07EuA2sM9THjl8FfDLyx5MPFXBGko12PPGgiRoEP0Wd9LbP7LTPKqPNpWiuVB6Vmf2GeVVnnIQcfRFU9R7eTf/d3xWkLK+iGr+ke39g+Th8VqiUxUvf2xq1KtE06T3gNcCWgmMxqq2zdav60W9Q5ggZgEic4JWsIKFmS/wD5e7/w9T2h8UFrSChO0ELdvJKFBvJOI1KpAojklCkOSUjQJFMckeAckaUEBYAjDUaMIBhRwgjQCEYQQCA0aCCBSCII0Bo0SNAAjKJByCI3gYXUXAagT4KjbQow4Gcozy1OUZrQrxsgjmCPFZ/tAuc05/Ndpx5Fc/L7dn09/GxysdBXf6fIBRjCunksa6Il7QjXJJ2n6zS0ax58FyUa8BG+qZUwtiPt7uq18inIGoB9buGh8VL1tq1ntgNcD9p4OEDs4pu3iRp+C6qwGpOXWYHmr+FN39EbMrOIl+qkHVVHhw4EdyPHOizq8yP1HZo7V8PDuRkdqYTjTmJUxGXloAPFGuTZTSKLA7WO/XLyXWu2eY82zV0NBEjUqiKpPSeydn1Op9M/xBXYqo9I7J2fW6sJ8HtQUzoldFyetjx5tK10LDtwNsU7a4D678LIcJzOZHUtHd0g7PH1xPYx59yUi1o1TndJOzx9Oqeym5Mv6T7EaCuf9P4lQld0So39aVl9i59gf8kESsYRhEEYUA0aJGiARhEEaAwlBJQCBaNJBSlICNEjQGjRI0BhGEkJSAI0SNAYQKJGUHHXCpO0KY+UPEQMU+SvFcKMutnUqhxPbJ5yQY5GNVlyY7b8Ocxu6z+IcW8iR2iU8DkrLvLssGkH02gGmNB9jj4a+KqmNY546dPHnMnTRzlMbQqvaP0Yk/gjoVIXSyoDkqS6X1tD2xc4+s6D1yV2xUORcCAOsqSZatd+SU2wAOrvE/FaTKLS6RlO2eXDA5w7BAUvQa4GHGevRdLWQMkxVKzt2WfJ+VLbr0wajnZGBHifyVfdVUtuBcl9S4kRheGD/KGgg95JW3DhvJzfUZ6xXcI0lqNdLjGggggCg97dnurWtakwS5zchzMg+5TiCIYK/cfaBOVAAcAXty80pu4G0T9UwdtQLdsIQwhBhrejvaB+jRH+p+Sdb0a33E0B98/8VtuFHhQYp/Vne/boe074ILa8KCCGRpIRqqxSNJRoFI0kI0QUjSUaAwlJIRhSFIIBBAaNEjQGjRI0BoIiURepktRstBN+kSX1FPWo7QVZc2HsTvBMEq324r9yufaFwWNxNbi5rP8AaRAqOLQAJ0Gg5gLQMfrEdaq+9tg1rxUaIx5OHDEMwfCVHJxSTwvxct7K816eo1FxVWOGhTPpnLluEvp2zkyntabWopBsRB1VRt9pRxUg3bAjNwWfXTackqae+Fw3FyAdVGV9rT83NMUmFxl0lJjJ5quWdviJKnVxGVP9HAl1d/D0keDG/FV5ww0yeQV13BsjTtGudq+Xn72Y8oW3B5z3+nP9T+OGv2s7AkudGSXTOSZmXFdlxcMyOByJzwNUp74C5MWJ3Yq9F5k7AUEgInPhVuNTMocQTNOriOQyTyjVTsEEEFCQRokEQhAjSQjVVhpQSQjQKCNJCUiBhGEkJSA0YSUYUhSNEjCAJSSjQGjRSm3VFMmwp5RNCGHKEdNbSeGVpJSSE65IIRBsD1U05uafAySAFZVwO/6naVAdIDi2gHDg9h8HZ+UhWGsPWB61F79WuOzcR9GD4EKeT1/w4/cVB1MESFwVqcFSGynTTAPAJ+tazovL3qvW1tCmiibbZ8VJ/JUltqZS5pmENW9uFLW1qlWlnGq7XvDQs7dr6kcwtDWqsoN0JBd/lGvwWkU6eFgaOQCre6Fgc6zhm7TsCtDvnQvQ+n4+uP8ArzfqeTtl/hyYam6IylHcHRvNB5yW9c8M1npdu2BK59TCfuHwIHFVWEH6lJYC4xwTR4ALupNwiBqiaW1gGSNId1omyexTUFoI4SVjlGsGgiQUJQaMIIKqRo0EEBylBBBAaNGgiARoIIDRhBBSDQQQQAGTCS5uSCC2xjPIumZAKAQQVlAq6g80RQQQCE0zUo0FKHJdNyldFxbNqUSx2jmkHvCNBWyVwZbQpFhLZ0cR7JI9ykmGQggvK5JrKvX4/OMKIQYOpBBZNXViyXLQZ6Ws2mTkSfACT+CCCvxTeU2z5bZhbGlWNINYAEth9YoIL1o8miaZcTyySa5yQQUX2Y+jduM0VR3rdiCChYdvqXcl2U9J5okE+EfJLBiOeicLuCCCrVgCMoIKL6WgpQQQWaz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1" t="11409" r="78520" b="69842"/>
          <a:stretch/>
        </p:blipFill>
        <p:spPr bwMode="auto">
          <a:xfrm>
            <a:off x="5688092" y="3236645"/>
            <a:ext cx="2897408" cy="252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24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344</Words>
  <Application>Microsoft Office PowerPoint</Application>
  <PresentationFormat>Presentación en pantalla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Tema de Office</vt:lpstr>
      <vt:lpstr>Arnaldo Aguirre Brou</vt:lpstr>
      <vt:lpstr>Jorge González Izquierdo</vt:lpstr>
      <vt:lpstr>Antonio Hánna Grayeb</vt:lpstr>
      <vt:lpstr>Guido Javier Valdivia Rodríguez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GRUPO MILENIUM</dc:creator>
  <cp:lastModifiedBy>GRUPO MILENIUM</cp:lastModifiedBy>
  <cp:revision>23</cp:revision>
  <dcterms:created xsi:type="dcterms:W3CDTF">2016-05-27T17:01:33Z</dcterms:created>
  <dcterms:modified xsi:type="dcterms:W3CDTF">2016-07-05T20:51:27Z</dcterms:modified>
</cp:coreProperties>
</file>