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8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E3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4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418860596226054E-2"/>
          <c:y val="6.1939577902306517E-2"/>
          <c:w val="0.53749999999999998"/>
          <c:h val="0.80625000000000002"/>
        </c:manualLayout>
      </c:layout>
      <c:doughnut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explosion val="11"/>
          <c:dPt>
            <c:idx val="0"/>
            <c:bubble3D val="0"/>
            <c:spPr>
              <a:gradFill rotWithShape="1">
                <a:gsLst>
                  <a:gs pos="0">
                    <a:schemeClr val="accent6">
                      <a:shade val="53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hade val="53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shade val="53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FCF-4786-BBCA-548D7D6EAD4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6">
                      <a:shade val="7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hade val="7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shade val="7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FCF-4786-BBCA-548D7D6EAD43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FCF-4786-BBCA-548D7D6EAD43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6">
                      <a:tint val="77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tint val="77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tint val="77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FCF-4786-BBCA-548D7D6EAD43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6">
                      <a:tint val="54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tint val="54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tint val="54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2FCF-4786-BBCA-548D7D6EAD4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s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Hoja1!$A$2:$A$6</c:f>
              <c:strCache>
                <c:ptCount val="5"/>
                <c:pt idx="0">
                  <c:v>JAZMIN </c:v>
                </c:pt>
                <c:pt idx="1">
                  <c:v>MICHELLE</c:v>
                </c:pt>
                <c:pt idx="2">
                  <c:v>BRAYAN</c:v>
                </c:pt>
                <c:pt idx="3">
                  <c:v>CYNTHIA</c:v>
                </c:pt>
                <c:pt idx="4">
                  <c:v>JOSE</c:v>
                </c:pt>
              </c:strCache>
            </c:strRef>
          </c:cat>
          <c:val>
            <c:numRef>
              <c:f>Hoja1!$B$2:$B$6</c:f>
              <c:numCache>
                <c:formatCode>0%</c:formatCode>
                <c:ptCount val="5"/>
                <c:pt idx="0">
                  <c:v>0.2</c:v>
                </c:pt>
                <c:pt idx="1">
                  <c:v>0.15</c:v>
                </c:pt>
                <c:pt idx="2">
                  <c:v>0.3</c:v>
                </c:pt>
                <c:pt idx="3">
                  <c:v>0.2</c:v>
                </c:pt>
                <c:pt idx="4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FCF-4786-BBCA-548D7D6EAD4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8929294115477671"/>
          <c:y val="7.5465614330384317E-2"/>
          <c:w val="0.39917370370765765"/>
          <c:h val="0.2565180874574926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EAAA7-7189-428E-B95D-62D35ADF7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3B1DA4-51A6-4D85-AA6A-35785D8A0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825244-915C-477E-8D4B-A6B626BB9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5237-B37E-4AE4-8CFD-209E703A77A8}" type="datetimeFigureOut">
              <a:rPr lang="es-MX" smtClean="0"/>
              <a:t>02/12/2024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88EC6E-3774-42F8-A613-B0049C64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AF5DD9-19FB-4F42-A91C-2263C3520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DC9CC-0937-4A98-A81B-8921464A38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7675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DAB537-207E-4628-ACC1-F31EC148A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22D706-BE2D-4682-B54D-B61608E72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80A0CF-1BFD-4108-97BD-45404A590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5237-B37E-4AE4-8CFD-209E703A77A8}" type="datetimeFigureOut">
              <a:rPr lang="es-MX" smtClean="0"/>
              <a:t>02/12/2024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B626E4-7366-41C2-AE4C-B1A85A244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5838D4-FA5A-45BB-80FF-60821A96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DC9CC-0937-4A98-A81B-8921464A38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7961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983FB05-36A6-45B0-B6E7-4F14E5033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477295B-279E-4A1F-B049-5DDC8A3F5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F95D19-AD5B-48E1-8265-3B5D8D230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5237-B37E-4AE4-8CFD-209E703A77A8}" type="datetimeFigureOut">
              <a:rPr lang="es-MX" smtClean="0"/>
              <a:t>02/12/2024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E44BA2-8A05-4A11-9C72-702AC23F8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5A9D25-81FD-439F-A852-87988A2D9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DC9CC-0937-4A98-A81B-8921464A38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8177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5E8E5-06DF-438C-825E-A47CA5A4B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3AA4BE-482D-4EF1-B310-488406869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33D295-ACB6-4BBA-8679-4988F98ED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5237-B37E-4AE4-8CFD-209E703A77A8}" type="datetimeFigureOut">
              <a:rPr lang="es-MX" smtClean="0"/>
              <a:t>02/12/2024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7E34EF-E7A7-43A8-BDBB-E455E3DEA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F61DB8-A155-4663-95A2-E6219B86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DC9CC-0937-4A98-A81B-8921464A38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110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BCEE6-17C9-4FF9-9124-76911A174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0F7072-828F-4E52-A0F8-06D8E9B63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40F937-6D3E-4BA8-BFF2-7F0485EA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5237-B37E-4AE4-8CFD-209E703A77A8}" type="datetimeFigureOut">
              <a:rPr lang="es-MX" smtClean="0"/>
              <a:t>02/12/2024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A606D2-C975-4AD5-A495-BF9733775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3106B1-A09B-47CE-972E-31E210B9B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DC9CC-0937-4A98-A81B-8921464A38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1604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40FA1-2367-4322-A845-36F54C382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A3F595-6A99-43E7-8AB2-B599302232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24CED32-F882-4450-B625-146D39343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548B41-42A3-4294-A488-846E423B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5237-B37E-4AE4-8CFD-209E703A77A8}" type="datetimeFigureOut">
              <a:rPr lang="es-MX" smtClean="0"/>
              <a:t>02/12/2024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9A8BF8-AA65-405A-98C3-EDB9D3F97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A701063-43DF-437A-A5BC-04213B4A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DC9CC-0937-4A98-A81B-8921464A38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4065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AA1D04-DA92-4159-869B-C69DF458E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AC20F6-929E-4A40-8600-B216611AF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D8ED21-82B0-4FB3-8948-1653DE3BF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C9011B-10A7-4E51-A63E-B9C6FBE342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E47C5B-06E8-4657-B3CB-DEB554BC36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10A9EBB-BBAF-45A6-AE2F-1BE741E1F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5237-B37E-4AE4-8CFD-209E703A77A8}" type="datetimeFigureOut">
              <a:rPr lang="es-MX" smtClean="0"/>
              <a:t>02/12/2024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E638EF9-6AB6-47D8-960E-6DF2861B7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86D44A5-4C4E-4349-B13E-5E3285285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DC9CC-0937-4A98-A81B-8921464A38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9181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CBE61B-EC3B-4252-8C4B-423635676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AD998CF-619A-46FC-9218-589DAC57F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5237-B37E-4AE4-8CFD-209E703A77A8}" type="datetimeFigureOut">
              <a:rPr lang="es-MX" smtClean="0"/>
              <a:t>02/12/2024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A965D8B-2340-4572-8266-CE5D6D07C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6DBEBAA-AC3F-4A86-99FA-EC2394E47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DC9CC-0937-4A98-A81B-8921464A38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2067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4BCE1AC-69C4-451A-8AD5-FC8A289E9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5237-B37E-4AE4-8CFD-209E703A77A8}" type="datetimeFigureOut">
              <a:rPr lang="es-MX" smtClean="0"/>
              <a:t>02/12/2024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876415D-1D5D-4C6C-8632-E06F609C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D3016E2-E7EF-4C2E-9C33-FDD8EF1A0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DC9CC-0937-4A98-A81B-8921464A38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674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597A18-8F39-4B1E-BA9B-F7C3177FC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B6054E-7947-487A-BBD0-F5B82D50E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AA128A9-5DE4-45BD-9220-599A9AD61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D06204-E4EA-44A4-B3A2-3D90065F9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5237-B37E-4AE4-8CFD-209E703A77A8}" type="datetimeFigureOut">
              <a:rPr lang="es-MX" smtClean="0"/>
              <a:t>02/12/2024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BE98EC-3B31-44D7-B323-4239051D6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DE6027-C4BA-4C68-B551-5BCB0ACD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DC9CC-0937-4A98-A81B-8921464A38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2417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540FA-310A-4FEE-A602-9FC808963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A43175-00B0-4FE9-A63C-47D04539FA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244EA1-977B-4C28-9A8F-FA80239A8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8266FB-15DE-4FFC-ADC3-836436830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5237-B37E-4AE4-8CFD-209E703A77A8}" type="datetimeFigureOut">
              <a:rPr lang="es-MX" smtClean="0"/>
              <a:t>02/12/2024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33FC51-80DD-499C-B3A3-DB861D9F0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425509-9CDC-487D-9293-65E83FF28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DC9CC-0937-4A98-A81B-8921464A38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3492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9CD97D6-015E-4D94-B783-1FFD1921A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1A7125-BA74-4AA0-8418-1B24C560C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7BAA7E-D327-4ADB-A08D-D916481AC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55237-B37E-4AE4-8CFD-209E703A77A8}" type="datetimeFigureOut">
              <a:rPr lang="es-MX" smtClean="0"/>
              <a:t>02/12/2024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829ABF-29F9-4FA8-AE9A-9867755D14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D6D1A3-7A23-49A4-B0CA-4C709585D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DC9CC-0937-4A98-A81B-8921464A38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3491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82;p27">
            <a:extLst>
              <a:ext uri="{FF2B5EF4-FFF2-40B4-BE49-F238E27FC236}">
                <a16:creationId xmlns:a16="http://schemas.microsoft.com/office/drawing/2014/main" id="{E6FC9206-C465-40DB-9CF5-3569DFD4EEA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77193" y="1198310"/>
            <a:ext cx="5041400" cy="18660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latin typeface="Almond Nougat" panose="02000600000000000000" pitchFamily="2" charset="0"/>
              </a:rPr>
              <a:t>MI RANCHO</a:t>
            </a:r>
            <a:endParaRPr sz="9600" u="sng" dirty="0">
              <a:latin typeface="Almond Nougat" panose="02000600000000000000" pitchFamily="2" charset="0"/>
            </a:endParaRPr>
          </a:p>
        </p:txBody>
      </p:sp>
      <p:sp>
        <p:nvSpPr>
          <p:cNvPr id="7" name="Google Shape;183;p27">
            <a:extLst>
              <a:ext uri="{FF2B5EF4-FFF2-40B4-BE49-F238E27FC236}">
                <a16:creationId xmlns:a16="http://schemas.microsoft.com/office/drawing/2014/main" id="{5D3AE376-E517-4159-82D3-38C458AF34A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776947" y="4577790"/>
            <a:ext cx="5254231" cy="7053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Brayan Maldonado  </a:t>
            </a:r>
            <a:br>
              <a:rPr lang="en" dirty="0"/>
            </a:br>
            <a:r>
              <a:rPr lang="en" dirty="0"/>
              <a:t>Michelle chuc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Cynthia Aguilar </a:t>
            </a:r>
            <a:br>
              <a:rPr lang="en" dirty="0"/>
            </a:br>
            <a:r>
              <a:rPr lang="en" dirty="0"/>
              <a:t>Jazmin Och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Jose Meza</a:t>
            </a:r>
            <a:endParaRPr dirty="0"/>
          </a:p>
        </p:txBody>
      </p:sp>
      <p:pic>
        <p:nvPicPr>
          <p:cNvPr id="3074" name="Picture 2" descr="Mirada directa al rostro de una vaca con cuernos pequeños.">
            <a:extLst>
              <a:ext uri="{FF2B5EF4-FFF2-40B4-BE49-F238E27FC236}">
                <a16:creationId xmlns:a16="http://schemas.microsoft.com/office/drawing/2014/main" id="{C36FAE35-866D-474B-A18E-410A7D100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602" y="353546"/>
            <a:ext cx="3971925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08D0569-E03C-4401-9E58-25A7959CED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78587">
            <a:off x="-1881862" y="-1343456"/>
            <a:ext cx="4318747" cy="4318747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EA600C7-5F41-4D40-999C-449E7935B5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1651">
            <a:off x="-1303259" y="3888873"/>
            <a:ext cx="4318747" cy="4622996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54379097-8692-4805-99B8-DFEAFA2FFA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051282">
            <a:off x="9381675" y="-2273270"/>
            <a:ext cx="4318747" cy="4985271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0DFC9ACC-4380-4A19-8311-8E4218B919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42554">
            <a:off x="9193624" y="4148432"/>
            <a:ext cx="4318747" cy="431874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0B33571-0812-B0D4-603C-7104AF603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879138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1AA83693-F70C-416E-8A2D-BE47857FB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78587">
            <a:off x="-1779790" y="-2128941"/>
            <a:ext cx="5610051" cy="5610051"/>
          </a:xfrm>
          <a:prstGeom prst="rect">
            <a:avLst/>
          </a:prstGeom>
        </p:spPr>
      </p:pic>
      <p:sp>
        <p:nvSpPr>
          <p:cNvPr id="6" name="Google Shape;358;p35">
            <a:extLst>
              <a:ext uri="{FF2B5EF4-FFF2-40B4-BE49-F238E27FC236}">
                <a16:creationId xmlns:a16="http://schemas.microsoft.com/office/drawing/2014/main" id="{80AF0E3B-BB74-447E-B67E-71B10E50A8ED}"/>
              </a:ext>
            </a:extLst>
          </p:cNvPr>
          <p:cNvSpPr txBox="1">
            <a:spLocks/>
          </p:cNvSpPr>
          <p:nvPr/>
        </p:nvSpPr>
        <p:spPr>
          <a:xfrm>
            <a:off x="1408790" y="655107"/>
            <a:ext cx="8343318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s-MX" sz="6000" dirty="0">
                <a:latin typeface="Almond Nougat" panose="02000600000000000000" pitchFamily="2" charset="0"/>
              </a:rPr>
              <a:t>EVOLUCION DE LAS INTERFACES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3B5232B-EC8F-43BF-BC97-41CAB4DF7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6476">
            <a:off x="-1098471" y="3731010"/>
            <a:ext cx="5610051" cy="5610051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A0FBEB1-707B-46F3-8B6C-8E5A6A8CF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98504">
            <a:off x="8836232" y="3397867"/>
            <a:ext cx="5610051" cy="5610051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8B0C4EE5-A1D0-4B49-9B50-2E74862CC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21379">
            <a:off x="8668947" y="-2064919"/>
            <a:ext cx="5610051" cy="561005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9B62791-915A-41CB-B3DC-943C3B01D2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47" t="9628" r="3967" b="9158"/>
          <a:stretch/>
        </p:blipFill>
        <p:spPr>
          <a:xfrm>
            <a:off x="6245320" y="2595252"/>
            <a:ext cx="5747002" cy="291753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569424E-9DD1-494F-9482-52328B3DBA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98" t="6329" r="6892" b="11615"/>
          <a:stretch/>
        </p:blipFill>
        <p:spPr>
          <a:xfrm>
            <a:off x="429585" y="2647582"/>
            <a:ext cx="5639674" cy="291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775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6318A16E-9748-4875-B549-5F3BEA69C6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6983724"/>
              </p:ext>
            </p:extLst>
          </p:nvPr>
        </p:nvGraphicFramePr>
        <p:xfrm>
          <a:off x="931038" y="1539386"/>
          <a:ext cx="8243048" cy="46768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Imagen 7">
            <a:extLst>
              <a:ext uri="{FF2B5EF4-FFF2-40B4-BE49-F238E27FC236}">
                <a16:creationId xmlns:a16="http://schemas.microsoft.com/office/drawing/2014/main" id="{1C6E9A5D-ECE9-4C97-A209-C20EE878E0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78587">
            <a:off x="-1779790" y="-2128941"/>
            <a:ext cx="5610051" cy="561005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33A7D1D-AC7D-4A56-A63B-4A9B7D235D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87945">
            <a:off x="8694994" y="3493790"/>
            <a:ext cx="5610051" cy="561005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AAEDF65-FA55-4593-9730-D1CDFCEC8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52088">
            <a:off x="-2085046" y="3054651"/>
            <a:ext cx="5982935" cy="598293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A54AD0B7-2BB4-4DE6-8E40-761B2DD35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32118">
            <a:off x="8481269" y="-1672235"/>
            <a:ext cx="5610051" cy="561005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EA7EE91-B3E3-4A53-A72F-1FADB8A6AC1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21" b="10365"/>
          <a:stretch/>
        </p:blipFill>
        <p:spPr>
          <a:xfrm>
            <a:off x="5769181" y="3774256"/>
            <a:ext cx="5517113" cy="1350472"/>
          </a:xfrm>
          <a:prstGeom prst="rect">
            <a:avLst/>
          </a:prstGeom>
        </p:spPr>
      </p:pic>
      <p:sp>
        <p:nvSpPr>
          <p:cNvPr id="6" name="Google Shape;451;p38">
            <a:extLst>
              <a:ext uri="{FF2B5EF4-FFF2-40B4-BE49-F238E27FC236}">
                <a16:creationId xmlns:a16="http://schemas.microsoft.com/office/drawing/2014/main" id="{14FCA041-C7CC-4BCB-8146-C4AC5D707637}"/>
              </a:ext>
            </a:extLst>
          </p:cNvPr>
          <p:cNvSpPr txBox="1">
            <a:spLocks/>
          </p:cNvSpPr>
          <p:nvPr/>
        </p:nvSpPr>
        <p:spPr>
          <a:xfrm>
            <a:off x="1977300" y="358851"/>
            <a:ext cx="7704000" cy="548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MX" dirty="0">
                <a:latin typeface="Almond Nougat" panose="02000600000000000000" pitchFamily="2" charset="0"/>
              </a:rPr>
              <a:t>GESTION DEL PROCESO</a:t>
            </a:r>
          </a:p>
        </p:txBody>
      </p:sp>
    </p:spTree>
    <p:extLst>
      <p:ext uri="{BB962C8B-B14F-4D97-AF65-F5344CB8AC3E}">
        <p14:creationId xmlns:p14="http://schemas.microsoft.com/office/powerpoint/2010/main" val="3165341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E858A501-4421-4068-83C0-CB2D93F036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76416">
            <a:off x="8538379" y="-1999307"/>
            <a:ext cx="5610051" cy="561005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05E8CB3-B850-4740-88E0-F23270B7E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78587">
            <a:off x="-1779790" y="-2128941"/>
            <a:ext cx="5610051" cy="5610051"/>
          </a:xfrm>
          <a:prstGeom prst="rect">
            <a:avLst/>
          </a:prstGeom>
        </p:spPr>
      </p:pic>
      <p:sp>
        <p:nvSpPr>
          <p:cNvPr id="6" name="Google Shape;470;p39">
            <a:extLst>
              <a:ext uri="{FF2B5EF4-FFF2-40B4-BE49-F238E27FC236}">
                <a16:creationId xmlns:a16="http://schemas.microsoft.com/office/drawing/2014/main" id="{927B8BF3-D8A4-440A-826A-65F33EFB74CC}"/>
              </a:ext>
            </a:extLst>
          </p:cNvPr>
          <p:cNvSpPr txBox="1">
            <a:spLocks/>
          </p:cNvSpPr>
          <p:nvPr/>
        </p:nvSpPr>
        <p:spPr>
          <a:xfrm>
            <a:off x="-672353" y="531369"/>
            <a:ext cx="13048033" cy="548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MX" sz="4800" dirty="0"/>
              <a:t>METRICA DE CONTRIBUCIÓN INDIVIDUAL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ED9F6ED-F7DC-4C8E-869C-7E1C50119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82" y="1182180"/>
            <a:ext cx="11540835" cy="567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01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D932EB69-18F2-4A5C-A586-B47766A71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71414">
            <a:off x="8254732" y="-2609387"/>
            <a:ext cx="5610051" cy="6786718"/>
          </a:xfrm>
          <a:prstGeom prst="rect">
            <a:avLst/>
          </a:prstGeom>
        </p:spPr>
      </p:pic>
      <p:sp>
        <p:nvSpPr>
          <p:cNvPr id="6" name="Google Shape;632;p46">
            <a:extLst>
              <a:ext uri="{FF2B5EF4-FFF2-40B4-BE49-F238E27FC236}">
                <a16:creationId xmlns:a16="http://schemas.microsoft.com/office/drawing/2014/main" id="{0B1E505D-7C00-41F8-850C-3747ED3086C2}"/>
              </a:ext>
            </a:extLst>
          </p:cNvPr>
          <p:cNvSpPr txBox="1">
            <a:spLocks/>
          </p:cNvSpPr>
          <p:nvPr/>
        </p:nvSpPr>
        <p:spPr>
          <a:xfrm>
            <a:off x="5374901" y="1687801"/>
            <a:ext cx="5181040" cy="208581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s-MX" sz="8800" dirty="0">
                <a:latin typeface="Almond Nougat" panose="02000600000000000000" pitchFamily="2" charset="0"/>
              </a:rPr>
              <a:t>GRACIAS POR SU ATENCIÓN</a:t>
            </a:r>
          </a:p>
        </p:txBody>
      </p:sp>
      <p:pic>
        <p:nvPicPr>
          <p:cNvPr id="1026" name="Picture 2" descr="Hermosa vaca en pasto verde con cielo azul">
            <a:extLst>
              <a:ext uri="{FF2B5EF4-FFF2-40B4-BE49-F238E27FC236}">
                <a16:creationId xmlns:a16="http://schemas.microsoft.com/office/drawing/2014/main" id="{77BF0451-F4E2-43A6-A70E-FEF69B1FE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615143" cy="697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F091EDF-2F72-40BD-9F76-B21AB4560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63430">
            <a:off x="8012603" y="3015280"/>
            <a:ext cx="6097833" cy="609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983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358;p35">
            <a:extLst>
              <a:ext uri="{FF2B5EF4-FFF2-40B4-BE49-F238E27FC236}">
                <a16:creationId xmlns:a16="http://schemas.microsoft.com/office/drawing/2014/main" id="{24D7F5F1-0CAF-4633-BA3E-E4357CFC942D}"/>
              </a:ext>
            </a:extLst>
          </p:cNvPr>
          <p:cNvSpPr txBox="1">
            <a:spLocks/>
          </p:cNvSpPr>
          <p:nvPr/>
        </p:nvSpPr>
        <p:spPr>
          <a:xfrm>
            <a:off x="1762729" y="903585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s-MX" sz="4800" dirty="0">
                <a:latin typeface="Almond Nougat" panose="02000600000000000000" pitchFamily="2" charset="0"/>
              </a:rPr>
              <a:t>¿QUE SOMOS?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C9EFAC3-E53C-4E8D-B5B8-182D401A7BF8}"/>
              </a:ext>
            </a:extLst>
          </p:cNvPr>
          <p:cNvSpPr txBox="1"/>
          <p:nvPr/>
        </p:nvSpPr>
        <p:spPr>
          <a:xfrm>
            <a:off x="3347357" y="1937216"/>
            <a:ext cx="496388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 </a:t>
            </a:r>
            <a:r>
              <a:rPr lang="es-MX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RANCHO</a:t>
            </a:r>
            <a:r>
              <a:rPr lang="es-MX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es una plataforma digital diseñada para optimizar la gestión en ranchos, granjas y otras instalaciones que manejan animales. Su objetivo principal es digitalizar y automatizar el control de cualquier tipo de animal, permitiendo a los usuarios registrar y monitorear fácilmente la información mediante identificación por chip RFID. </a:t>
            </a:r>
          </a:p>
          <a:p>
            <a:endParaRPr lang="es-MX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E9A4B0DE-BF30-4CAA-AFEC-DCEBDFB42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78587">
            <a:off x="-2220266" y="-2382485"/>
            <a:ext cx="6015707" cy="6015707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150AEEAA-51F7-4943-A1B0-CB17B4EA2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85387">
            <a:off x="8522402" y="3552928"/>
            <a:ext cx="5149892" cy="5149892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BBFB0AD6-9C13-4C70-AF96-8642BB303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78587">
            <a:off x="-1655781" y="3865788"/>
            <a:ext cx="4318747" cy="5672506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042813EA-381C-40D1-8F9E-6265F32B1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38296">
            <a:off x="9343382" y="-1363229"/>
            <a:ext cx="4318747" cy="431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61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33;p31">
            <a:extLst>
              <a:ext uri="{FF2B5EF4-FFF2-40B4-BE49-F238E27FC236}">
                <a16:creationId xmlns:a16="http://schemas.microsoft.com/office/drawing/2014/main" id="{E43955E9-64CB-452B-B551-F2C602D3D13A}"/>
              </a:ext>
            </a:extLst>
          </p:cNvPr>
          <p:cNvSpPr txBox="1">
            <a:spLocks/>
          </p:cNvSpPr>
          <p:nvPr/>
        </p:nvSpPr>
        <p:spPr>
          <a:xfrm flipH="1">
            <a:off x="1527186" y="1039939"/>
            <a:ext cx="8604227" cy="105780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MX" sz="4800" dirty="0">
                <a:latin typeface="Almond Nougat" panose="02000600000000000000" pitchFamily="2" charset="0"/>
              </a:rPr>
              <a:t>¿QUE NOS DIFERENCIA DE LA COMPETENCIA?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E44132B-374A-41AB-8E10-EF53F7D53CFD}"/>
              </a:ext>
            </a:extLst>
          </p:cNvPr>
          <p:cNvSpPr txBox="1"/>
          <p:nvPr/>
        </p:nvSpPr>
        <p:spPr>
          <a:xfrm>
            <a:off x="2977242" y="2730710"/>
            <a:ext cx="570411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 RANCHO</a:t>
            </a:r>
            <a:r>
              <a:rPr lang="es-MX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es una plataforma digital diseñada para optimizar la gestión en ranchos, granjas y otras instalaciones que manejan animales . Su objetivo principal es digitalizar y automatizar el control de cualquier tipo de animal, permitiendo a los usuarios registrar y monitorear fácilmente la información mediante identificación por chip RFID, Además de implementar una interfaz pensada para trabajos de campo bajo </a:t>
            </a:r>
            <a:r>
              <a:rPr lang="es-MX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sol</a:t>
            </a:r>
            <a:r>
              <a:rPr lang="es-MX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localización y servir como apoyo a los trabajadores para realizar las tareas diarias</a:t>
            </a:r>
          </a:p>
          <a:p>
            <a:endParaRPr lang="es-MX" sz="20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AA7E7CD-8237-430E-9B26-41000168A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78587">
            <a:off x="-1750361" y="-1464884"/>
            <a:ext cx="4318747" cy="431874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FD13653-54BF-438E-8AB5-BAF24EC6B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04893">
            <a:off x="9231619" y="3539949"/>
            <a:ext cx="4969193" cy="496919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6494E37-1106-4D28-9784-6E6FC4779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45229">
            <a:off x="-1933084" y="3375890"/>
            <a:ext cx="5297310" cy="529731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E38CB43-EDCD-407F-B552-92837E1BC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19108">
            <a:off x="9650244" y="-1464884"/>
            <a:ext cx="4318747" cy="431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99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43F9B658-BBF2-471E-8678-DBF3F2F3228C}"/>
              </a:ext>
            </a:extLst>
          </p:cNvPr>
          <p:cNvSpPr txBox="1"/>
          <p:nvPr/>
        </p:nvSpPr>
        <p:spPr>
          <a:xfrm>
            <a:off x="5142156" y="1796955"/>
            <a:ext cx="53492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MX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En la primera fase del proyecto, se trabajó en el diseño y las ideas iniciales. En la segunda fase, se tomaron en cuenta situaciones específicas y se generaron dos interfaces: el modo claro y el modo oscuro. En la última fase, se refinó aún más la interfaz y se añadieron las lecturas de RFID.</a:t>
            </a:r>
          </a:p>
          <a:p>
            <a:pPr algn="l"/>
            <a:r>
              <a:rPr lang="es-MX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Además, se realizaron pruebas exhaustivas para asegurar la funcionalidad y la usabilidad de ambas interfaces. Se incorporaron comentarios de los usuarios para mejorar la experiencia general y se optimizó el rendimiento del sistema. Finalmente, se documentaron todos los cambios</a:t>
            </a:r>
          </a:p>
        </p:txBody>
      </p:sp>
      <p:pic>
        <p:nvPicPr>
          <p:cNvPr id="4098" name="Picture 2" descr="Vista fotorrealista de vacas pastando en la naturaleza al aire libre">
            <a:extLst>
              <a:ext uri="{FF2B5EF4-FFF2-40B4-BE49-F238E27FC236}">
                <a16:creationId xmlns:a16="http://schemas.microsoft.com/office/drawing/2014/main" id="{EC5D9AD1-ED3D-49D5-A869-C0A7EA350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344" y="1678195"/>
            <a:ext cx="3241631" cy="427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55D1DD3-6F1D-45D3-AA53-69C81085B7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78587">
            <a:off x="-2357681" y="-2113573"/>
            <a:ext cx="5909476" cy="590947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85EBC11-18F8-46F7-B7F0-3B2EC33DE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384384">
            <a:off x="8658537" y="-2442640"/>
            <a:ext cx="5763759" cy="5763759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0197A1E-4E68-42ED-A2A6-B9D2FDEB5E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1968">
            <a:off x="-1540196" y="3796977"/>
            <a:ext cx="4855643" cy="4855643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097CF9A9-6F86-411A-B257-5CF632D20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88581">
            <a:off x="8881030" y="3468802"/>
            <a:ext cx="5318774" cy="4963041"/>
          </a:xfrm>
          <a:prstGeom prst="rect">
            <a:avLst/>
          </a:prstGeom>
        </p:spPr>
      </p:pic>
      <p:sp>
        <p:nvSpPr>
          <p:cNvPr id="6" name="Google Shape;224;p30">
            <a:extLst>
              <a:ext uri="{FF2B5EF4-FFF2-40B4-BE49-F238E27FC236}">
                <a16:creationId xmlns:a16="http://schemas.microsoft.com/office/drawing/2014/main" id="{44565F2B-936E-4121-885C-1333E4933622}"/>
              </a:ext>
            </a:extLst>
          </p:cNvPr>
          <p:cNvSpPr txBox="1">
            <a:spLocks/>
          </p:cNvSpPr>
          <p:nvPr/>
        </p:nvSpPr>
        <p:spPr>
          <a:xfrm>
            <a:off x="-172919" y="633201"/>
            <a:ext cx="9639648" cy="548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s-MX" dirty="0">
                <a:latin typeface="Almond Nougat" panose="02000600000000000000" pitchFamily="2" charset="0"/>
              </a:rPr>
              <a:t>EVOLUCION DEL PRODUCTO</a:t>
            </a:r>
          </a:p>
        </p:txBody>
      </p:sp>
    </p:spTree>
    <p:extLst>
      <p:ext uri="{BB962C8B-B14F-4D97-AF65-F5344CB8AC3E}">
        <p14:creationId xmlns:p14="http://schemas.microsoft.com/office/powerpoint/2010/main" val="2879174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CDED376E-4D00-40FF-8CC9-F45B82B58E5C}"/>
              </a:ext>
            </a:extLst>
          </p:cNvPr>
          <p:cNvSpPr txBox="1">
            <a:spLocks/>
          </p:cNvSpPr>
          <p:nvPr/>
        </p:nvSpPr>
        <p:spPr>
          <a:xfrm>
            <a:off x="1360471" y="2110357"/>
            <a:ext cx="4280625" cy="311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2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lnSpc>
                <a:spcPct val="115000"/>
              </a:lnSpc>
              <a:spcAft>
                <a:spcPts val="800"/>
              </a:spcAft>
            </a:pPr>
            <a:r>
              <a:rPr lang="es-MX" sz="4000" b="1" kern="100" dirty="0">
                <a:solidFill>
                  <a:schemeClr val="tx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Requerimientos Funcionales</a:t>
            </a:r>
            <a:endParaRPr lang="es-MX" sz="4000" kern="100" dirty="0">
              <a:solidFill>
                <a:schemeClr val="tx1"/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4000" kern="100" dirty="0">
                <a:solidFill>
                  <a:schemeClr val="tx1"/>
                </a:solidFill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📱</a:t>
            </a:r>
            <a:r>
              <a:rPr lang="es-MX" sz="4000" kern="100" dirty="0">
                <a:solidFill>
                  <a:schemeClr val="tx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Aplicación Móvil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4000" kern="100" dirty="0">
                <a:solidFill>
                  <a:schemeClr val="tx1"/>
                </a:solidFill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🌐</a:t>
            </a:r>
            <a:r>
              <a:rPr lang="es-MX" sz="4000" kern="100" dirty="0">
                <a:solidFill>
                  <a:schemeClr val="tx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Modo Offline/Online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4000" kern="100" dirty="0">
                <a:solidFill>
                  <a:schemeClr val="tx1"/>
                </a:solidFill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🐄</a:t>
            </a:r>
            <a:r>
              <a:rPr lang="es-MX" sz="4000" kern="100" dirty="0">
                <a:solidFill>
                  <a:schemeClr val="tx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Gestión de Animales y Características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4000" kern="100" dirty="0">
                <a:solidFill>
                  <a:schemeClr val="tx1"/>
                </a:solidFill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📡</a:t>
            </a:r>
            <a:r>
              <a:rPr lang="es-MX" sz="4000" kern="100" dirty="0">
                <a:solidFill>
                  <a:schemeClr val="tx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Rastreo y Reconocimiento RFID</a:t>
            </a:r>
          </a:p>
          <a:p>
            <a:pPr marL="0" indent="0"/>
            <a:endParaRPr lang="es-MX" dirty="0"/>
          </a:p>
        </p:txBody>
      </p:sp>
      <p:sp>
        <p:nvSpPr>
          <p:cNvPr id="10" name="Marcador de contenido 3">
            <a:extLst>
              <a:ext uri="{FF2B5EF4-FFF2-40B4-BE49-F238E27FC236}">
                <a16:creationId xmlns:a16="http://schemas.microsoft.com/office/drawing/2014/main" id="{631248D9-196F-4CC0-82CF-52321F652E15}"/>
              </a:ext>
            </a:extLst>
          </p:cNvPr>
          <p:cNvSpPr txBox="1">
            <a:spLocks/>
          </p:cNvSpPr>
          <p:nvPr/>
        </p:nvSpPr>
        <p:spPr>
          <a:xfrm>
            <a:off x="5489599" y="1983074"/>
            <a:ext cx="4616450" cy="2891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5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ma Madurai"/>
              <a:buNone/>
              <a:defRPr sz="1800" b="1" i="0" u="sng" strike="noStrike" cap="none">
                <a:solidFill>
                  <a:schemeClr val="lt1"/>
                </a:solidFill>
                <a:latin typeface="Arima Madurai"/>
                <a:ea typeface="Arima Madurai"/>
                <a:cs typeface="Arima Madurai"/>
                <a:sym typeface="Arima Madura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MX" sz="3800" kern="100" dirty="0">
                <a:solidFill>
                  <a:schemeClr val="tx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Requerimientos Funcionales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3200" kern="100" dirty="0">
                <a:solidFill>
                  <a:schemeClr val="tx1"/>
                </a:solidFill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📱</a:t>
            </a:r>
            <a:r>
              <a:rPr lang="es-MX" sz="3200" kern="100" dirty="0">
                <a:solidFill>
                  <a:schemeClr val="tx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Aplicación Móvil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3200" kern="100" dirty="0">
                <a:solidFill>
                  <a:schemeClr val="tx1"/>
                </a:solidFill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🌐</a:t>
            </a:r>
            <a:r>
              <a:rPr lang="es-MX" sz="3200" kern="100" dirty="0">
                <a:solidFill>
                  <a:schemeClr val="tx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Modo Offline/Online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3200" kern="100" dirty="0">
                <a:solidFill>
                  <a:schemeClr val="tx1"/>
                </a:solidFill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🐄</a:t>
            </a:r>
            <a:r>
              <a:rPr lang="es-MX" sz="3200" kern="100" dirty="0">
                <a:solidFill>
                  <a:schemeClr val="tx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Gestión de Animales y Características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3200" kern="100" dirty="0">
                <a:solidFill>
                  <a:schemeClr val="tx1"/>
                </a:solidFill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📡</a:t>
            </a:r>
            <a:r>
              <a:rPr lang="es-MX" sz="3200" kern="100" dirty="0">
                <a:solidFill>
                  <a:schemeClr val="tx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Rastreo y Reconocimiento RFID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3200" kern="100" dirty="0"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🌑</a:t>
            </a:r>
            <a:r>
              <a:rPr lang="es-MX" sz="32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MX" sz="3200" kern="100" dirty="0">
                <a:solidFill>
                  <a:srgbClr val="3A7C22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Modo Oscuro y Modo Alto Contraste</a:t>
            </a:r>
            <a:endParaRPr lang="es-MX" sz="32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MX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716059D-60A1-4391-84F6-2638134EDCF2}"/>
              </a:ext>
            </a:extLst>
          </p:cNvPr>
          <p:cNvSpPr txBox="1"/>
          <p:nvPr/>
        </p:nvSpPr>
        <p:spPr>
          <a:xfrm>
            <a:off x="2931459" y="907551"/>
            <a:ext cx="70247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latin typeface="Almond Nougat" panose="02000600000000000000" pitchFamily="2" charset="0"/>
              </a:rPr>
              <a:t>EVOLUCIÓN DE REQUISITOS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CF939DA-D8A2-4AE9-9C3E-A03CAEA48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78587">
            <a:off x="-1864945" y="-1945565"/>
            <a:ext cx="5275715" cy="527571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F7B899FA-2A02-49B8-AE83-4709472DA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505744">
            <a:off x="8557114" y="-2070602"/>
            <a:ext cx="5380330" cy="5003738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8D2E7A7D-8DD1-4259-9145-4601FBA4F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46500">
            <a:off x="-1510766" y="3822781"/>
            <a:ext cx="4318747" cy="4787223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79EEDD87-7A80-44F4-9429-DFCC070D2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18121">
            <a:off x="8363245" y="3066416"/>
            <a:ext cx="5768067" cy="576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951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A0131250-8058-4027-A866-140D48616C9B}"/>
              </a:ext>
            </a:extLst>
          </p:cNvPr>
          <p:cNvSpPr txBox="1">
            <a:spLocks/>
          </p:cNvSpPr>
          <p:nvPr/>
        </p:nvSpPr>
        <p:spPr>
          <a:xfrm>
            <a:off x="614067" y="1754311"/>
            <a:ext cx="4800600" cy="4305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ans"/>
              <a:buNone/>
              <a:defRPr sz="12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lnSpc>
                <a:spcPct val="115000"/>
              </a:lnSpc>
              <a:spcAft>
                <a:spcPts val="800"/>
              </a:spcAft>
            </a:pPr>
            <a:r>
              <a:rPr lang="es-MX" sz="1800" b="1" kern="100" dirty="0">
                <a:solidFill>
                  <a:schemeClr val="tx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Requerimientos No Funcionales</a:t>
            </a:r>
            <a:endParaRPr lang="es-MX" sz="1800" kern="100" dirty="0">
              <a:solidFill>
                <a:schemeClr val="tx1"/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MX" sz="1800" kern="100" dirty="0">
                <a:solidFill>
                  <a:schemeClr val="tx1"/>
                </a:solidFill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🔄</a:t>
            </a:r>
            <a:r>
              <a:rPr lang="es-MX" sz="1800" kern="100" dirty="0">
                <a:solidFill>
                  <a:schemeClr val="tx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Disponibilidad</a:t>
            </a:r>
          </a:p>
          <a:p>
            <a:pPr marL="34290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MX" sz="1800" kern="100" dirty="0">
                <a:solidFill>
                  <a:schemeClr val="tx1"/>
                </a:solidFill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📈</a:t>
            </a:r>
            <a:r>
              <a:rPr lang="es-MX" sz="1800" kern="100" dirty="0">
                <a:solidFill>
                  <a:schemeClr val="tx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Escalabilidad</a:t>
            </a:r>
          </a:p>
          <a:p>
            <a:pPr marL="34290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MX" sz="1800" kern="100" dirty="0">
                <a:solidFill>
                  <a:schemeClr val="tx1"/>
                </a:solidFill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⚡</a:t>
            </a:r>
            <a:r>
              <a:rPr lang="es-MX" sz="1800" kern="100" dirty="0">
                <a:solidFill>
                  <a:schemeClr val="tx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Rendimiento</a:t>
            </a:r>
          </a:p>
          <a:p>
            <a:pPr marL="34290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MX" sz="1800" kern="100" dirty="0">
                <a:solidFill>
                  <a:schemeClr val="tx1"/>
                </a:solidFill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🔐</a:t>
            </a:r>
            <a:r>
              <a:rPr lang="es-MX" sz="1800" kern="100" dirty="0">
                <a:solidFill>
                  <a:schemeClr val="tx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Seguridad</a:t>
            </a:r>
          </a:p>
          <a:p>
            <a:pPr marL="34290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MX" sz="1800" kern="100" dirty="0">
                <a:solidFill>
                  <a:schemeClr val="tx1"/>
                </a:solidFill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🖥️</a:t>
            </a:r>
            <a:r>
              <a:rPr lang="es-MX" sz="1800" kern="100" dirty="0">
                <a:solidFill>
                  <a:schemeClr val="tx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Usabilidad</a:t>
            </a:r>
          </a:p>
          <a:p>
            <a:pPr marL="34290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MX" sz="1800" kern="100" dirty="0">
                <a:solidFill>
                  <a:schemeClr val="tx1"/>
                </a:solidFill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📱</a:t>
            </a:r>
            <a:r>
              <a:rPr lang="es-MX" sz="1800" kern="100" dirty="0">
                <a:solidFill>
                  <a:schemeClr val="tx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Portabilidad </a:t>
            </a:r>
          </a:p>
          <a:p>
            <a:pPr marL="34290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MX" sz="1800" kern="100" dirty="0">
                <a:solidFill>
                  <a:schemeClr val="tx1"/>
                </a:solidFill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🔧</a:t>
            </a:r>
            <a:r>
              <a:rPr lang="es-MX" sz="1800" kern="100" dirty="0">
                <a:solidFill>
                  <a:schemeClr val="tx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Mantenimiento</a:t>
            </a:r>
          </a:p>
          <a:p>
            <a:pPr marL="34290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MX" sz="1800" kern="100" dirty="0">
                <a:solidFill>
                  <a:schemeClr val="tx1"/>
                </a:solidFill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✅</a:t>
            </a:r>
            <a:r>
              <a:rPr lang="es-MX" sz="1800" kern="100" dirty="0">
                <a:solidFill>
                  <a:schemeClr val="tx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Confiabilidad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MX" sz="1800" kern="100" dirty="0">
                <a:solidFill>
                  <a:schemeClr val="tx1"/>
                </a:solidFill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⏱</a:t>
            </a:r>
            <a:r>
              <a:rPr lang="es-MX" sz="1800" kern="100" dirty="0">
                <a:solidFill>
                  <a:schemeClr val="tx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Tiempo de Carga</a:t>
            </a:r>
          </a:p>
          <a:p>
            <a:endParaRPr lang="es-MX" dirty="0"/>
          </a:p>
        </p:txBody>
      </p:sp>
      <p:sp>
        <p:nvSpPr>
          <p:cNvPr id="8" name="Marcador de contenido 3">
            <a:extLst>
              <a:ext uri="{FF2B5EF4-FFF2-40B4-BE49-F238E27FC236}">
                <a16:creationId xmlns:a16="http://schemas.microsoft.com/office/drawing/2014/main" id="{6B2842EB-6C84-4C85-B85E-ACFE09744E9F}"/>
              </a:ext>
            </a:extLst>
          </p:cNvPr>
          <p:cNvSpPr txBox="1">
            <a:spLocks/>
          </p:cNvSpPr>
          <p:nvPr/>
        </p:nvSpPr>
        <p:spPr>
          <a:xfrm>
            <a:off x="4592169" y="1754311"/>
            <a:ext cx="4800600" cy="3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a Madurai"/>
              <a:buNone/>
              <a:defRPr sz="1800" b="1" i="0" u="sng" strike="noStrike" cap="none">
                <a:solidFill>
                  <a:schemeClr val="lt1"/>
                </a:solidFill>
                <a:latin typeface="Arima Madurai"/>
                <a:ea typeface="Arima Madurai"/>
                <a:cs typeface="Arima Madurai"/>
                <a:sym typeface="Arima Madura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MX" sz="1700" kern="100" dirty="0">
                <a:solidFill>
                  <a:schemeClr val="tx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Requerimientos No Funcionales</a:t>
            </a:r>
          </a:p>
          <a:p>
            <a:pPr marL="34290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MX" sz="1700" kern="100" dirty="0">
                <a:solidFill>
                  <a:schemeClr val="tx1"/>
                </a:solidFill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🔄</a:t>
            </a:r>
            <a:r>
              <a:rPr lang="es-MX" sz="1700" kern="100" dirty="0">
                <a:solidFill>
                  <a:schemeClr val="tx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Disponibilidad</a:t>
            </a:r>
          </a:p>
          <a:p>
            <a:pPr marL="34290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MX" sz="1700" kern="100" dirty="0">
                <a:solidFill>
                  <a:schemeClr val="tx1"/>
                </a:solidFill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📈</a:t>
            </a:r>
            <a:r>
              <a:rPr lang="es-MX" sz="1700" kern="100" dirty="0">
                <a:solidFill>
                  <a:schemeClr val="tx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Escalabilidad</a:t>
            </a:r>
          </a:p>
          <a:p>
            <a:pPr marL="34290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MX" sz="1700" kern="100" dirty="0">
                <a:solidFill>
                  <a:schemeClr val="tx1"/>
                </a:solidFill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⚡</a:t>
            </a:r>
            <a:r>
              <a:rPr lang="es-MX" sz="1700" kern="100" dirty="0">
                <a:solidFill>
                  <a:schemeClr val="tx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Rendimiento</a:t>
            </a:r>
          </a:p>
          <a:p>
            <a:pPr marL="34290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MX" sz="1700" kern="100" dirty="0">
                <a:solidFill>
                  <a:schemeClr val="tx1"/>
                </a:solidFill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🔐</a:t>
            </a:r>
            <a:r>
              <a:rPr lang="es-MX" sz="1700" kern="100" dirty="0">
                <a:solidFill>
                  <a:schemeClr val="tx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Seguridad</a:t>
            </a:r>
          </a:p>
          <a:p>
            <a:pPr marL="34290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MX" sz="1700" kern="100" dirty="0">
                <a:solidFill>
                  <a:schemeClr val="tx1"/>
                </a:solidFill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🖥️</a:t>
            </a:r>
            <a:r>
              <a:rPr lang="es-MX" sz="1700" kern="100" dirty="0">
                <a:solidFill>
                  <a:schemeClr val="tx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Usabilidad</a:t>
            </a:r>
          </a:p>
          <a:p>
            <a:pPr marL="34290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MX" sz="1700" kern="100" dirty="0">
                <a:solidFill>
                  <a:schemeClr val="tx1"/>
                </a:solidFill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📱</a:t>
            </a:r>
            <a:r>
              <a:rPr lang="es-MX" sz="1700" kern="100" dirty="0">
                <a:solidFill>
                  <a:schemeClr val="tx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Portabilidad </a:t>
            </a:r>
          </a:p>
          <a:p>
            <a:pPr marL="34290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MX" sz="1700" kern="100" dirty="0">
                <a:solidFill>
                  <a:schemeClr val="tx1"/>
                </a:solidFill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🔧</a:t>
            </a:r>
            <a:r>
              <a:rPr lang="es-MX" sz="1700" kern="100" dirty="0">
                <a:solidFill>
                  <a:schemeClr val="tx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Mantenimiento</a:t>
            </a:r>
          </a:p>
          <a:p>
            <a:pPr marL="34290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MX" sz="1700" kern="100" dirty="0">
                <a:solidFill>
                  <a:schemeClr val="tx1"/>
                </a:solidFill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✅</a:t>
            </a:r>
            <a:r>
              <a:rPr lang="es-MX" sz="1700" kern="100" dirty="0">
                <a:solidFill>
                  <a:schemeClr val="tx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Confiabilidad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MX" sz="1700" kern="100" dirty="0">
                <a:solidFill>
                  <a:schemeClr val="tx1"/>
                </a:solidFill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⏱</a:t>
            </a:r>
            <a:r>
              <a:rPr lang="es-MX" sz="1700" kern="100" dirty="0">
                <a:solidFill>
                  <a:schemeClr val="tx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Tiempo de Carga</a:t>
            </a:r>
          </a:p>
          <a:p>
            <a:endParaRPr lang="es-MX" sz="15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D24376E-2647-40F8-8613-5C356BDF3EDB}"/>
              </a:ext>
            </a:extLst>
          </p:cNvPr>
          <p:cNvSpPr txBox="1"/>
          <p:nvPr/>
        </p:nvSpPr>
        <p:spPr>
          <a:xfrm>
            <a:off x="3518707" y="191347"/>
            <a:ext cx="66428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400" dirty="0">
                <a:latin typeface="Almond Nougat" panose="02000600000000000000" pitchFamily="2" charset="0"/>
              </a:rPr>
              <a:t>LISTA FINAL DE REQUERIMIENTOS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F754E7A-4D4F-4504-8C27-7270F1C0F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78587">
            <a:off x="-1734391" y="-1873012"/>
            <a:ext cx="5119039" cy="511903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6CBEA52-C9D3-4B7D-B66F-3E5A2005D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16330">
            <a:off x="8799235" y="-2007768"/>
            <a:ext cx="4987614" cy="535985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670FDEF6-3347-4547-8D44-94EB99D38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42439">
            <a:off x="-1635953" y="3427044"/>
            <a:ext cx="5162722" cy="5162722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D48E25AB-4445-4C69-9740-35852B9CB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5776">
            <a:off x="8637024" y="2244887"/>
            <a:ext cx="5802173" cy="625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121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EE0787B-DAE8-4486-892F-D6168A9C1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302" y="2496520"/>
            <a:ext cx="4041998" cy="350550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CF3BB35-B71E-4585-B41A-621A77660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572" y="2496520"/>
            <a:ext cx="4804064" cy="424928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67AA7C4-B5D1-440B-87CF-E37BB50C64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78587">
            <a:off x="-1779790" y="-2128941"/>
            <a:ext cx="5610051" cy="561005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296068E-8D11-4622-A095-83A41AC684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214105">
            <a:off x="9093682" y="-1733923"/>
            <a:ext cx="4318747" cy="5179799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683E5AEE-A53D-4A1F-8D91-B0CD075EFB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87480">
            <a:off x="-2024452" y="2952338"/>
            <a:ext cx="6099372" cy="6099372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E39F0BB2-7EED-4AEF-89AA-819F346596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71449">
            <a:off x="8631245" y="3196999"/>
            <a:ext cx="5610051" cy="5610051"/>
          </a:xfrm>
          <a:prstGeom prst="rect">
            <a:avLst/>
          </a:prstGeom>
        </p:spPr>
      </p:pic>
      <p:sp>
        <p:nvSpPr>
          <p:cNvPr id="6" name="Google Shape;280;p33">
            <a:extLst>
              <a:ext uri="{FF2B5EF4-FFF2-40B4-BE49-F238E27FC236}">
                <a16:creationId xmlns:a16="http://schemas.microsoft.com/office/drawing/2014/main" id="{918A0DF6-0391-4543-A5FC-95ACB9846185}"/>
              </a:ext>
            </a:extLst>
          </p:cNvPr>
          <p:cNvSpPr txBox="1">
            <a:spLocks/>
          </p:cNvSpPr>
          <p:nvPr/>
        </p:nvSpPr>
        <p:spPr>
          <a:xfrm>
            <a:off x="1614888" y="307276"/>
            <a:ext cx="7704000" cy="548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MX" sz="7200" dirty="0">
                <a:latin typeface="Almond Nougat" panose="02000600000000000000" pitchFamily="2" charset="0"/>
              </a:rPr>
              <a:t>REFINAMIENTO DE ARTEFACTOS</a:t>
            </a:r>
          </a:p>
        </p:txBody>
      </p:sp>
    </p:spTree>
    <p:extLst>
      <p:ext uri="{BB962C8B-B14F-4D97-AF65-F5344CB8AC3E}">
        <p14:creationId xmlns:p14="http://schemas.microsoft.com/office/powerpoint/2010/main" val="1287439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925FF-CC99-B37F-9AEB-59D9AC165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358;p35">
            <a:extLst>
              <a:ext uri="{FF2B5EF4-FFF2-40B4-BE49-F238E27FC236}">
                <a16:creationId xmlns:a16="http://schemas.microsoft.com/office/drawing/2014/main" id="{4667DDA6-FE32-8EAE-D1A8-20398F798D00}"/>
              </a:ext>
            </a:extLst>
          </p:cNvPr>
          <p:cNvSpPr txBox="1">
            <a:spLocks/>
          </p:cNvSpPr>
          <p:nvPr/>
        </p:nvSpPr>
        <p:spPr>
          <a:xfrm>
            <a:off x="1762729" y="903585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s-MX" sz="6000" dirty="0">
                <a:latin typeface="Almond Nougat" panose="02000600000000000000" pitchFamily="2" charset="0"/>
              </a:rPr>
              <a:t>PRUEBAS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6D8F10F-103E-0881-F06A-EE5C084737A4}"/>
              </a:ext>
            </a:extLst>
          </p:cNvPr>
          <p:cNvSpPr txBox="1"/>
          <p:nvPr/>
        </p:nvSpPr>
        <p:spPr>
          <a:xfrm>
            <a:off x="2499631" y="2398088"/>
            <a:ext cx="68084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 encontró que algunos botones arrojaban a direcciones incorrectas. </a:t>
            </a:r>
            <a:r>
              <a:rPr lang="es-MX" sz="2400" kern="100" dirty="0">
                <a:solidFill>
                  <a:srgbClr val="FF0000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Corregido/arreglado.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 apartado para editar información no funcionaba. Se tuvo que crear un apartado nuevo. </a:t>
            </a:r>
            <a:r>
              <a:rPr lang="es-MX" sz="2400" kern="100" dirty="0">
                <a:solidFill>
                  <a:srgbClr val="FF0000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Corregido/Arreglado.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 buscador presentaba problemas de funcionamiento. </a:t>
            </a:r>
            <a:r>
              <a:rPr lang="es-MX" sz="2400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Corregido/Arreglado.</a:t>
            </a:r>
            <a:endParaRPr lang="es-MX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D3C2EFA0-2B5C-AB85-01DF-FCFC0EFBB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78587">
            <a:off x="-2220266" y="-2382485"/>
            <a:ext cx="6015707" cy="6015707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7EE50D26-24D1-2CA3-B97E-E7E5E2CF2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85387">
            <a:off x="8522402" y="3552928"/>
            <a:ext cx="5149892" cy="5149892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DDB26C65-77D2-B2C9-0BA2-7DBEC87CB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78587">
            <a:off x="-1655781" y="3865788"/>
            <a:ext cx="4318747" cy="5672506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9A375340-86DE-2180-9771-FFB331D50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38296">
            <a:off x="9343382" y="-1363229"/>
            <a:ext cx="4318747" cy="431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5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58;p35">
            <a:extLst>
              <a:ext uri="{FF2B5EF4-FFF2-40B4-BE49-F238E27FC236}">
                <a16:creationId xmlns:a16="http://schemas.microsoft.com/office/drawing/2014/main" id="{DDB1F1E4-1DF4-4528-B6C9-95EFB627DB63}"/>
              </a:ext>
            </a:extLst>
          </p:cNvPr>
          <p:cNvSpPr txBox="1">
            <a:spLocks/>
          </p:cNvSpPr>
          <p:nvPr/>
        </p:nvSpPr>
        <p:spPr>
          <a:xfrm>
            <a:off x="1951489" y="970082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s-MX" sz="5400" dirty="0">
                <a:latin typeface="Almond Nougat" panose="02000600000000000000" pitchFamily="2" charset="0"/>
              </a:rPr>
              <a:t>EVOLUCION DE LAS INTERFACES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E022797-E035-4C13-B692-2F1C3D80C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741" y="2261118"/>
            <a:ext cx="5124450" cy="258151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C2D7307-2C83-4B0E-A65D-AC848C703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901" y="2352800"/>
            <a:ext cx="4700588" cy="248219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D61C94E-4251-4FE1-81A0-B793DFC4AD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78587">
            <a:off x="-2097729" y="-2182729"/>
            <a:ext cx="5610051" cy="561005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7AE083D-1EC9-4E61-891D-8425104CBB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192993">
            <a:off x="8470272" y="-2463234"/>
            <a:ext cx="5610051" cy="5863373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BAB9C670-D02E-4A76-9671-0AC42CE121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49804">
            <a:off x="-1948388" y="3480772"/>
            <a:ext cx="5610051" cy="5610051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C2379C2F-412B-4770-9F93-3537849F8E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03301">
            <a:off x="8830487" y="3827364"/>
            <a:ext cx="5610051" cy="561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6458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435</Words>
  <Application>Microsoft Office PowerPoint</Application>
  <PresentationFormat>Panorámica</PresentationFormat>
  <Paragraphs>54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2" baseType="lpstr">
      <vt:lpstr>Almond Nougat</vt:lpstr>
      <vt:lpstr>Aptos</vt:lpstr>
      <vt:lpstr>Arial</vt:lpstr>
      <vt:lpstr>Calibri</vt:lpstr>
      <vt:lpstr>Calibri Light</vt:lpstr>
      <vt:lpstr>Segoe UI</vt:lpstr>
      <vt:lpstr>Segoe UI Emoji</vt:lpstr>
      <vt:lpstr>Symbol</vt:lpstr>
      <vt:lpstr>Tema de Office</vt:lpstr>
      <vt:lpstr>MI RANCHO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 RANCHO</dc:title>
  <dc:creator>JOSE JESUS MG</dc:creator>
  <cp:lastModifiedBy>Jazmin Esmeralda Och Fernández</cp:lastModifiedBy>
  <cp:revision>8</cp:revision>
  <dcterms:created xsi:type="dcterms:W3CDTF">2024-12-02T01:34:38Z</dcterms:created>
  <dcterms:modified xsi:type="dcterms:W3CDTF">2024-12-02T14:25:13Z</dcterms:modified>
</cp:coreProperties>
</file>