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800700905781447E-2"/>
          <c:y val="8.9094711975970062E-2"/>
          <c:w val="0.53749999999999998"/>
          <c:h val="0.80625000000000002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explosion val="11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CF-4786-BBCA-548D7D6EAD4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CF-4786-BBCA-548D7D6EAD4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CF-4786-BBCA-548D7D6EAD4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CF-4786-BBCA-548D7D6EAD4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6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FCF-4786-BBCA-548D7D6EAD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JAZMIN </c:v>
                </c:pt>
                <c:pt idx="1">
                  <c:v>MICHELLE</c:v>
                </c:pt>
                <c:pt idx="2">
                  <c:v>BRAYAN</c:v>
                </c:pt>
                <c:pt idx="3">
                  <c:v>CYNTHIA</c:v>
                </c:pt>
                <c:pt idx="4">
                  <c:v>JOSE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0.2</c:v>
                </c:pt>
                <c:pt idx="1">
                  <c:v>0.15</c:v>
                </c:pt>
                <c:pt idx="2">
                  <c:v>0.3</c:v>
                </c:pt>
                <c:pt idx="3">
                  <c:v>0.2</c:v>
                </c:pt>
                <c:pt idx="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CF-4786-BBCA-548D7D6EAD4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853709453105208"/>
          <c:y val="0.26012052603129637"/>
          <c:w val="0.39917370370765765"/>
          <c:h val="0.256518087457492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EAAA7-7189-428E-B95D-62D35ADF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3B1DA4-51A6-4D85-AA6A-35785D8A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25244-915C-477E-8D4B-A6B626BB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8EC6E-3774-42F8-A613-B0049C6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F5DD9-19FB-4F42-A91C-2263C352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6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AB537-207E-4628-ACC1-F31EC148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22D706-BE2D-4682-B54D-B61608E72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80A0CF-1BFD-4108-97BD-45404A59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626E4-7366-41C2-AE4C-B1A85A24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838D4-FA5A-45BB-80FF-60821A96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9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83FB05-36A6-45B0-B6E7-4F14E5033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77295B-279E-4A1F-B049-5DDC8A3F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95D19-AD5B-48E1-8265-3B5D8D23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44BA2-8A05-4A11-9C72-702AC23F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5A9D25-81FD-439F-A852-87988A2D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17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5E8E5-06DF-438C-825E-A47CA5A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AA4BE-482D-4EF1-B310-48840686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33D295-ACB6-4BBA-8679-4988F98E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7E34EF-E7A7-43A8-BDBB-E455E3DE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61DB8-A155-4663-95A2-E6219B86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BCEE6-17C9-4FF9-9124-76911A17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0F7072-828F-4E52-A0F8-06D8E9B6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0F937-6D3E-4BA8-BFF2-7F0485EA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A606D2-C975-4AD5-A495-BF973377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3106B1-A09B-47CE-972E-31E210B9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60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40FA1-2367-4322-A845-36F54C38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A3F595-6A99-43E7-8AB2-B59930223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4CED32-F882-4450-B625-146D39343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48B41-42A3-4294-A488-846E423B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9A8BF8-AA65-405A-98C3-EDB9D3F9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701063-43DF-437A-A5BC-04213B4A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0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A1D04-DA92-4159-869B-C69DF458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C20F6-929E-4A40-8600-B216611A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D8ED21-82B0-4FB3-8948-1653DE3BF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C9011B-10A7-4E51-A63E-B9C6FBE34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E47C5B-06E8-4657-B3CB-DEB554BC3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0A9EBB-BBAF-45A6-AE2F-1BE741E1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638EF9-6AB6-47D8-960E-6DF2861B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6D44A5-4C4E-4349-B13E-5E328528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18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BE61B-EC3B-4252-8C4B-42363567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D998CF-619A-46FC-9218-589DAC57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965D8B-2340-4572-8266-CE5D6D07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DBEBAA-AC3F-4A86-99FA-EC2394E4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06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BCE1AC-69C4-451A-8AD5-FC8A289E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76415D-1D5D-4C6C-8632-E06F609C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016E2-E7EF-4C2E-9C33-FDD8EF1A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7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97A18-8F39-4B1E-BA9B-F7C3177F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6054E-7947-487A-BBD0-F5B82D50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128A9-5DE4-45BD-9220-599A9AD61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D06204-E4EA-44A4-B3A2-3D90065F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E98EC-3B31-44D7-B323-4239051D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DE6027-C4BA-4C68-B551-5BCB0AC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41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540FA-310A-4FEE-A602-9FC80896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A43175-00B0-4FE9-A63C-47D04539F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244EA1-977B-4C28-9A8F-FA80239A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266FB-15DE-4FFC-ADC3-83643683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237-B37E-4AE4-8CFD-209E703A77A8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33FC51-80DD-499C-B3A3-DB861D9F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25509-9CDC-487D-9293-65E83FF2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49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D97D6-015E-4D94-B783-1FFD1921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1A7125-BA74-4AA0-8418-1B24C560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BAA7E-D327-4ADB-A08D-D916481A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5237-B37E-4AE4-8CFD-209E703A77A8}" type="datetimeFigureOut">
              <a:rPr lang="es-MX" smtClean="0"/>
              <a:t>01/12/2024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29ABF-29F9-4FA8-AE9A-9867755D1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6D1A3-7A23-49A4-B0CA-4C709585D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DC9CC-0937-4A98-A81B-8921464A38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49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27">
            <a:extLst>
              <a:ext uri="{FF2B5EF4-FFF2-40B4-BE49-F238E27FC236}">
                <a16:creationId xmlns:a16="http://schemas.microsoft.com/office/drawing/2014/main" id="{E6FC9206-C465-40DB-9CF5-3569DFD4EE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77193" y="1198310"/>
            <a:ext cx="3553875" cy="1866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Almond Nougat" panose="02000600000000000000" pitchFamily="2" charset="0"/>
              </a:rPr>
              <a:t>MI RANCHO</a:t>
            </a:r>
            <a:endParaRPr sz="9600" u="sng" dirty="0">
              <a:latin typeface="Almond Nougat" panose="02000600000000000000" pitchFamily="2" charset="0"/>
            </a:endParaRPr>
          </a:p>
        </p:txBody>
      </p:sp>
      <p:sp>
        <p:nvSpPr>
          <p:cNvPr id="7" name="Google Shape;183;p27">
            <a:extLst>
              <a:ext uri="{FF2B5EF4-FFF2-40B4-BE49-F238E27FC236}">
                <a16:creationId xmlns:a16="http://schemas.microsoft.com/office/drawing/2014/main" id="{5D3AE376-E517-4159-82D3-38C458AF34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7193" y="3942718"/>
            <a:ext cx="5254231" cy="705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Brayan Maldonado  Michelle chuc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Cynthia Aguilar Jazmin Och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Jose Meza</a:t>
            </a:r>
            <a:endParaRPr dirty="0"/>
          </a:p>
        </p:txBody>
      </p:sp>
      <p:pic>
        <p:nvPicPr>
          <p:cNvPr id="3074" name="Picture 2" descr="Mirada directa al rostro de una vaca con cuernos pequeños.">
            <a:extLst>
              <a:ext uri="{FF2B5EF4-FFF2-40B4-BE49-F238E27FC236}">
                <a16:creationId xmlns:a16="http://schemas.microsoft.com/office/drawing/2014/main" id="{C36FAE35-866D-474B-A18E-410A7D10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02" y="353546"/>
            <a:ext cx="397192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8D0569-E03C-4401-9E58-25A7959CE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50361" y="-1464884"/>
            <a:ext cx="4318747" cy="43187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EA600C7-5F41-4D40-999C-449E7935B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651">
            <a:off x="-1303259" y="3888873"/>
            <a:ext cx="4318747" cy="462299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4379097-8692-4805-99B8-DFEAFA2FF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51282">
            <a:off x="9381675" y="-2273270"/>
            <a:ext cx="4318747" cy="498527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DFC9ACC-4380-4A19-8311-8E4218B91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2554">
            <a:off x="9193624" y="4148432"/>
            <a:ext cx="4318747" cy="43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3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1;p38">
            <a:extLst>
              <a:ext uri="{FF2B5EF4-FFF2-40B4-BE49-F238E27FC236}">
                <a16:creationId xmlns:a16="http://schemas.microsoft.com/office/drawing/2014/main" id="{14FCA041-C7CC-4BCB-8146-C4AC5D707637}"/>
              </a:ext>
            </a:extLst>
          </p:cNvPr>
          <p:cNvSpPr txBox="1">
            <a:spLocks/>
          </p:cNvSpPr>
          <p:nvPr/>
        </p:nvSpPr>
        <p:spPr>
          <a:xfrm>
            <a:off x="1977300" y="358851"/>
            <a:ext cx="7704000" cy="54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dirty="0">
                <a:latin typeface="Almond Nougat" panose="02000600000000000000" pitchFamily="2" charset="0"/>
              </a:rPr>
              <a:t>GESTION DEL PROCESO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318A16E-9748-4875-B549-5F3BEA69C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42739"/>
              </p:ext>
            </p:extLst>
          </p:nvPr>
        </p:nvGraphicFramePr>
        <p:xfrm>
          <a:off x="2208045" y="1681731"/>
          <a:ext cx="8243048" cy="4676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C6E9A5D-ECE9-4C97-A209-C20EE878E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79790" y="-2128941"/>
            <a:ext cx="5610051" cy="56100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33A7D1D-AC7D-4A56-A63B-4A9B7D23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7945">
            <a:off x="8694994" y="3493790"/>
            <a:ext cx="5610051" cy="56100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AAEDF65-FA55-4593-9730-D1CDFCEC8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2088">
            <a:off x="-2085046" y="3054651"/>
            <a:ext cx="5982935" cy="598293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54AD0B7-2BB4-4DE6-8E40-761B2DD35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32118">
            <a:off x="8481269" y="-1672235"/>
            <a:ext cx="5610051" cy="56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858A501-4421-4068-83C0-CB2D93F0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76416">
            <a:off x="8538379" y="-1999307"/>
            <a:ext cx="5610051" cy="56100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5E8CB3-B850-4740-88E0-F23270B7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79790" y="-2128941"/>
            <a:ext cx="5610051" cy="5610051"/>
          </a:xfrm>
          <a:prstGeom prst="rect">
            <a:avLst/>
          </a:prstGeom>
        </p:spPr>
      </p:pic>
      <p:sp>
        <p:nvSpPr>
          <p:cNvPr id="6" name="Google Shape;470;p39">
            <a:extLst>
              <a:ext uri="{FF2B5EF4-FFF2-40B4-BE49-F238E27FC236}">
                <a16:creationId xmlns:a16="http://schemas.microsoft.com/office/drawing/2014/main" id="{927B8BF3-D8A4-440A-826A-65F33EFB74CC}"/>
              </a:ext>
            </a:extLst>
          </p:cNvPr>
          <p:cNvSpPr txBox="1">
            <a:spLocks/>
          </p:cNvSpPr>
          <p:nvPr/>
        </p:nvSpPr>
        <p:spPr>
          <a:xfrm>
            <a:off x="-672353" y="531369"/>
            <a:ext cx="13048033" cy="54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sz="4800" dirty="0"/>
              <a:t>METRICA DE CONTRIBUCIÓN INDIVIDUAL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4FFB1E-23F9-47C2-A81C-0E2402AB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3" y="1227987"/>
            <a:ext cx="11162005" cy="550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0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932EB69-18F2-4A5C-A586-B47766A7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71414">
            <a:off x="8254732" y="-2609387"/>
            <a:ext cx="5610051" cy="6786718"/>
          </a:xfrm>
          <a:prstGeom prst="rect">
            <a:avLst/>
          </a:prstGeom>
        </p:spPr>
      </p:pic>
      <p:sp>
        <p:nvSpPr>
          <p:cNvPr id="6" name="Google Shape;632;p46">
            <a:extLst>
              <a:ext uri="{FF2B5EF4-FFF2-40B4-BE49-F238E27FC236}">
                <a16:creationId xmlns:a16="http://schemas.microsoft.com/office/drawing/2014/main" id="{0B1E505D-7C00-41F8-850C-3747ED3086C2}"/>
              </a:ext>
            </a:extLst>
          </p:cNvPr>
          <p:cNvSpPr txBox="1">
            <a:spLocks/>
          </p:cNvSpPr>
          <p:nvPr/>
        </p:nvSpPr>
        <p:spPr>
          <a:xfrm>
            <a:off x="5374901" y="1687801"/>
            <a:ext cx="5181040" cy="2085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-MX" sz="8800" dirty="0">
                <a:latin typeface="Almond Nougat" panose="02000600000000000000" pitchFamily="2" charset="0"/>
              </a:rPr>
              <a:t>GRACIAS POR SU ATENCIÓN</a:t>
            </a:r>
          </a:p>
        </p:txBody>
      </p:sp>
      <p:pic>
        <p:nvPicPr>
          <p:cNvPr id="1026" name="Picture 2" descr="Hermosa vaca en pasto verde con cielo azul">
            <a:extLst>
              <a:ext uri="{FF2B5EF4-FFF2-40B4-BE49-F238E27FC236}">
                <a16:creationId xmlns:a16="http://schemas.microsoft.com/office/drawing/2014/main" id="{77BF0451-F4E2-43A6-A70E-FEF69B1F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5143" cy="697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F091EDF-2F72-40BD-9F76-B21AB4560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3430">
            <a:off x="8012603" y="3015280"/>
            <a:ext cx="6097833" cy="60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8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58;p35">
            <a:extLst>
              <a:ext uri="{FF2B5EF4-FFF2-40B4-BE49-F238E27FC236}">
                <a16:creationId xmlns:a16="http://schemas.microsoft.com/office/drawing/2014/main" id="{24D7F5F1-0CAF-4633-BA3E-E4357CFC942D}"/>
              </a:ext>
            </a:extLst>
          </p:cNvPr>
          <p:cNvSpPr txBox="1">
            <a:spLocks/>
          </p:cNvSpPr>
          <p:nvPr/>
        </p:nvSpPr>
        <p:spPr>
          <a:xfrm>
            <a:off x="1762729" y="903585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sz="4800" dirty="0">
                <a:latin typeface="Almond Nougat" panose="02000600000000000000" pitchFamily="2" charset="0"/>
              </a:rPr>
              <a:t>¿QUE SOMOS?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9EFAC3-E53C-4E8D-B5B8-182D401A7BF8}"/>
              </a:ext>
            </a:extLst>
          </p:cNvPr>
          <p:cNvSpPr txBox="1"/>
          <p:nvPr/>
        </p:nvSpPr>
        <p:spPr>
          <a:xfrm>
            <a:off x="3347357" y="1937216"/>
            <a:ext cx="496388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 </a:t>
            </a:r>
            <a:r>
              <a:rPr lang="es-MX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RANCHO</a:t>
            </a: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es una plataforma digital diseñada para optimizar la gestión en ranchos, granjas y otras instalaciones que manejan animales. Su objetivo principal es digitalizar y automatizar el control de cualquier tipo de animal, permitiendo a los usuarios registrar y monitorear fácilmente la información mediante identificación por chip RFID. </a:t>
            </a:r>
          </a:p>
          <a:p>
            <a:endParaRPr lang="es-MX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9A4B0DE-BF30-4CAA-AFEC-DCEBDFB42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2220266" y="-2382485"/>
            <a:ext cx="6015707" cy="60157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50AEEAA-51F7-4943-A1B0-CB17B4EA2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85387">
            <a:off x="8522402" y="3552928"/>
            <a:ext cx="5149892" cy="514989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BFB0AD6-9C13-4C70-AF96-8642BB30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655781" y="3865788"/>
            <a:ext cx="4318747" cy="567250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42813EA-381C-40D1-8F9E-6265F32B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38296">
            <a:off x="9343382" y="-1363229"/>
            <a:ext cx="4318747" cy="43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3;p31">
            <a:extLst>
              <a:ext uri="{FF2B5EF4-FFF2-40B4-BE49-F238E27FC236}">
                <a16:creationId xmlns:a16="http://schemas.microsoft.com/office/drawing/2014/main" id="{E43955E9-64CB-452B-B551-F2C602D3D13A}"/>
              </a:ext>
            </a:extLst>
          </p:cNvPr>
          <p:cNvSpPr txBox="1">
            <a:spLocks/>
          </p:cNvSpPr>
          <p:nvPr/>
        </p:nvSpPr>
        <p:spPr>
          <a:xfrm flipH="1">
            <a:off x="1527186" y="1039939"/>
            <a:ext cx="8604227" cy="10578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sz="4800" dirty="0">
                <a:latin typeface="Almond Nougat" panose="02000600000000000000" pitchFamily="2" charset="0"/>
              </a:rPr>
              <a:t>¿QUE NOS DIFERENCIA DE LA COMPETENCIA?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44132B-374A-41AB-8E10-EF53F7D53CFD}"/>
              </a:ext>
            </a:extLst>
          </p:cNvPr>
          <p:cNvSpPr txBox="1"/>
          <p:nvPr/>
        </p:nvSpPr>
        <p:spPr>
          <a:xfrm>
            <a:off x="2977242" y="2730710"/>
            <a:ext cx="57041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 RANCHO</a:t>
            </a:r>
            <a:r>
              <a:rPr lang="es-MX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es una plataforma digital diseñada para optimizar la gestión en ranchos, granjas y otras instalaciones que manejan animales . Su objetivo principal es digitalizar y automatizar el control de cualquier tipo de animal, permitiendo a los usuarios registrar y monitorear fácilmente la información mediante identificación por chip RFID, Además de implementar una interfaz pensada para trabajos de campo bajo </a:t>
            </a:r>
            <a:r>
              <a:rPr lang="es-MX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</a:t>
            </a:r>
            <a:r>
              <a:rPr lang="es-MX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localización y servir como apoyo a los trabajadores para realizar las tareas diarias</a:t>
            </a:r>
          </a:p>
          <a:p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A7E7CD-8237-430E-9B26-41000168A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50361" y="-1464884"/>
            <a:ext cx="4318747" cy="43187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FD13653-54BF-438E-8AB5-BAF24EC6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04893">
            <a:off x="9231619" y="3539949"/>
            <a:ext cx="4969193" cy="49691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6494E37-1106-4D28-9784-6E6FC477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5229">
            <a:off x="-1933084" y="3375890"/>
            <a:ext cx="5297310" cy="529731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E38CB43-EDCD-407F-B552-92837E1BC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19108">
            <a:off x="9650244" y="-1464884"/>
            <a:ext cx="4318747" cy="43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4;p30">
            <a:extLst>
              <a:ext uri="{FF2B5EF4-FFF2-40B4-BE49-F238E27FC236}">
                <a16:creationId xmlns:a16="http://schemas.microsoft.com/office/drawing/2014/main" id="{44565F2B-936E-4121-885C-1333E4933622}"/>
              </a:ext>
            </a:extLst>
          </p:cNvPr>
          <p:cNvSpPr txBox="1">
            <a:spLocks/>
          </p:cNvSpPr>
          <p:nvPr/>
        </p:nvSpPr>
        <p:spPr>
          <a:xfrm>
            <a:off x="-172919" y="633201"/>
            <a:ext cx="9639648" cy="54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-MX" dirty="0">
                <a:latin typeface="Almond Nougat" panose="02000600000000000000" pitchFamily="2" charset="0"/>
              </a:rPr>
              <a:t>EVOLUCION DEL PRODUCTO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F9B658-BBF2-471E-8678-DBF3F2F3228C}"/>
              </a:ext>
            </a:extLst>
          </p:cNvPr>
          <p:cNvSpPr txBox="1"/>
          <p:nvPr/>
        </p:nvSpPr>
        <p:spPr>
          <a:xfrm>
            <a:off x="5142156" y="1796955"/>
            <a:ext cx="5349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En la primera fase del proyecto, se trabajó en el diseño y las ideas iniciales. En la segunda fase, se tomaron en cuenta situaciones específicas y se generaron dos interfaces: el modo claro y el modo oscuro. En la última fase, se refinó aún más la interfaz y se añadieron las lecturas de RFID.</a:t>
            </a:r>
          </a:p>
          <a:p>
            <a:pPr algn="l"/>
            <a:r>
              <a:rPr lang="es-MX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Además, se realizaron pruebas exhaustivas para asegurar la funcionalidad y la usabilidad de ambas interfaces. Se incorporaron comentarios de los usuarios para mejorar la experiencia general y se optimizó el rendimiento del sistema. Finalmente, se documentaron todos los cambios</a:t>
            </a:r>
          </a:p>
        </p:txBody>
      </p:sp>
      <p:pic>
        <p:nvPicPr>
          <p:cNvPr id="4098" name="Picture 2" descr="Vista fotorrealista de vacas pastando en la naturaleza al aire libre">
            <a:extLst>
              <a:ext uri="{FF2B5EF4-FFF2-40B4-BE49-F238E27FC236}">
                <a16:creationId xmlns:a16="http://schemas.microsoft.com/office/drawing/2014/main" id="{EC5D9AD1-ED3D-49D5-A869-C0A7EA350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44" y="1678195"/>
            <a:ext cx="3241631" cy="427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55D1DD3-6F1D-45D3-AA53-69C81085B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2357681" y="-2113573"/>
            <a:ext cx="5909476" cy="59094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85EBC11-18F8-46F7-B7F0-3B2EC33DE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4384">
            <a:off x="8658537" y="-2442640"/>
            <a:ext cx="5763759" cy="576375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197A1E-4E68-42ED-A2A6-B9D2FDEB5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968">
            <a:off x="-1540196" y="3796977"/>
            <a:ext cx="4855643" cy="485564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97CF9A9-6F86-411A-B257-5CF632D20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88581">
            <a:off x="8881030" y="3468802"/>
            <a:ext cx="5318774" cy="49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DED376E-4D00-40FF-8CC9-F45B82B58E5C}"/>
              </a:ext>
            </a:extLst>
          </p:cNvPr>
          <p:cNvSpPr txBox="1">
            <a:spLocks/>
          </p:cNvSpPr>
          <p:nvPr/>
        </p:nvSpPr>
        <p:spPr>
          <a:xfrm>
            <a:off x="1400833" y="1690826"/>
            <a:ext cx="4280625" cy="31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800"/>
              </a:spcAft>
            </a:pPr>
            <a:r>
              <a:rPr lang="es-MX" sz="4000" b="1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Requerimientos Funcionales</a:t>
            </a:r>
            <a:endParaRPr lang="es-MX" sz="4000" kern="10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40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📱</a:t>
            </a:r>
            <a:r>
              <a:rPr lang="es-MX" sz="40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Aplicación Móvil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40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🌐</a:t>
            </a:r>
            <a:r>
              <a:rPr lang="es-MX" sz="40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Modo Offline/Online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40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🐄</a:t>
            </a:r>
            <a:r>
              <a:rPr lang="es-MX" sz="40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Gestión de Animales y Características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40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📡</a:t>
            </a:r>
            <a:r>
              <a:rPr lang="es-MX" sz="40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Rastreo y Reconocimiento RFID</a:t>
            </a:r>
          </a:p>
          <a:p>
            <a:pPr marL="0" indent="0"/>
            <a:endParaRPr lang="es-MX" dirty="0"/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631248D9-196F-4CC0-82CF-52321F652E15}"/>
              </a:ext>
            </a:extLst>
          </p:cNvPr>
          <p:cNvSpPr txBox="1">
            <a:spLocks/>
          </p:cNvSpPr>
          <p:nvPr/>
        </p:nvSpPr>
        <p:spPr>
          <a:xfrm>
            <a:off x="5339789" y="1518692"/>
            <a:ext cx="4616450" cy="28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ma Madurai"/>
              <a:buNone/>
              <a:defRPr sz="1800" b="1" i="0" u="sng" strike="noStrike" cap="none">
                <a:solidFill>
                  <a:schemeClr val="lt1"/>
                </a:solidFill>
                <a:latin typeface="Arima Madurai"/>
                <a:ea typeface="Arima Madurai"/>
                <a:cs typeface="Arima Madurai"/>
                <a:sym typeface="Arima Madura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3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Requerimientos Funcionales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📱</a:t>
            </a:r>
            <a:r>
              <a:rPr lang="es-MX" sz="32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Aplicación Móvil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🌐</a:t>
            </a:r>
            <a:r>
              <a:rPr lang="es-MX" sz="32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Modo Offline/Online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🐄</a:t>
            </a:r>
            <a:r>
              <a:rPr lang="es-MX" sz="32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Gestión de Animales y Características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📡</a:t>
            </a:r>
            <a:r>
              <a:rPr lang="es-MX" sz="32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Rastreo y Reconocimiento RFID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3200" kern="100" dirty="0"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🌑</a:t>
            </a:r>
            <a:r>
              <a:rPr lang="es-MX" sz="3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3200" kern="100" dirty="0">
                <a:solidFill>
                  <a:srgbClr val="3A7C2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Modo Oscuro y Modo Alto Contraste</a:t>
            </a:r>
            <a:endParaRPr lang="es-MX" sz="3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716059D-60A1-4391-84F6-2638134EDCF2}"/>
              </a:ext>
            </a:extLst>
          </p:cNvPr>
          <p:cNvSpPr txBox="1"/>
          <p:nvPr/>
        </p:nvSpPr>
        <p:spPr>
          <a:xfrm>
            <a:off x="2931459" y="907551"/>
            <a:ext cx="5351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latin typeface="Almond Nougat" panose="02000600000000000000" pitchFamily="2" charset="0"/>
              </a:rPr>
              <a:t>EVOLUCIÓN DE REQUISITOS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CF939DA-D8A2-4AE9-9C3E-A03CAEA4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864945" y="-1945565"/>
            <a:ext cx="5275715" cy="52757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7B899FA-2A02-49B8-AE83-4709472DA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05744">
            <a:off x="8557114" y="-2070602"/>
            <a:ext cx="5380330" cy="500373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D2E7A7D-8DD1-4259-9145-4601FBA4F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6500">
            <a:off x="-1510766" y="3822781"/>
            <a:ext cx="4318747" cy="478722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9EEDD87-7A80-44F4-9429-DFCC070D2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8121">
            <a:off x="8363245" y="3066416"/>
            <a:ext cx="5768067" cy="57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5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0131250-8058-4027-A866-140D48616C9B}"/>
              </a:ext>
            </a:extLst>
          </p:cNvPr>
          <p:cNvSpPr txBox="1">
            <a:spLocks/>
          </p:cNvSpPr>
          <p:nvPr/>
        </p:nvSpPr>
        <p:spPr>
          <a:xfrm>
            <a:off x="614067" y="1754311"/>
            <a:ext cx="4800600" cy="430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Requerimientos No Funcionales</a:t>
            </a:r>
            <a:endParaRPr lang="es-MX" sz="1800" kern="10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🔄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Disponibilidad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📈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Escalabilidad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⚡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Rendimiento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🔐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Seguridad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🖥️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Usabilidad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📱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Portabilidad 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🔧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Mantenimiento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Confiabilidad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⏱</a:t>
            </a:r>
            <a:r>
              <a:rPr lang="es-MX" sz="18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Tiempo de Carga</a:t>
            </a:r>
          </a:p>
          <a:p>
            <a:endParaRPr lang="es-MX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6B2842EB-6C84-4C85-B85E-ACFE09744E9F}"/>
              </a:ext>
            </a:extLst>
          </p:cNvPr>
          <p:cNvSpPr txBox="1">
            <a:spLocks/>
          </p:cNvSpPr>
          <p:nvPr/>
        </p:nvSpPr>
        <p:spPr>
          <a:xfrm>
            <a:off x="4592169" y="1754311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 Madurai"/>
              <a:buNone/>
              <a:defRPr sz="1800" b="1" i="0" u="sng" strike="noStrike" cap="none">
                <a:solidFill>
                  <a:schemeClr val="lt1"/>
                </a:solidFill>
                <a:latin typeface="Arima Madurai"/>
                <a:ea typeface="Arima Madurai"/>
                <a:cs typeface="Arima Madurai"/>
                <a:sym typeface="Arima Madura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Requerimientos No Funcionales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🔄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Disponibilidad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📈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Escalabilidad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⚡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Rendimiento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🔐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Seguridad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🖥️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Usabilidad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📱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Portabilidad 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🔧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Mantenimiento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Confiabilidad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700" kern="100" dirty="0">
                <a:solidFill>
                  <a:schemeClr val="tx1"/>
                </a:solidFill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⏱</a:t>
            </a:r>
            <a:r>
              <a:rPr lang="es-MX" sz="17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Tiempo de Carga</a:t>
            </a:r>
          </a:p>
          <a:p>
            <a:endParaRPr lang="es-MX" sz="15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24376E-2647-40F8-8613-5C356BDF3EDB}"/>
              </a:ext>
            </a:extLst>
          </p:cNvPr>
          <p:cNvSpPr txBox="1"/>
          <p:nvPr/>
        </p:nvSpPr>
        <p:spPr>
          <a:xfrm>
            <a:off x="3518707" y="191347"/>
            <a:ext cx="6642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latin typeface="Almond Nougat" panose="02000600000000000000" pitchFamily="2" charset="0"/>
              </a:rPr>
              <a:t>LISTA FINAL DE REQUERIMIENTOS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F754E7A-4D4F-4504-8C27-7270F1C0F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34391" y="-1873012"/>
            <a:ext cx="5119039" cy="51190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CBEA52-C9D3-4B7D-B66F-3E5A2005D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6330">
            <a:off x="8799235" y="-2007768"/>
            <a:ext cx="4987614" cy="535985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70FDEF6-3347-4547-8D44-94EB99D38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2439">
            <a:off x="-1635953" y="3427044"/>
            <a:ext cx="5162722" cy="516272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48E25AB-4445-4C69-9740-35852B9C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5776">
            <a:off x="8637024" y="2244887"/>
            <a:ext cx="5802173" cy="62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0;p33">
            <a:extLst>
              <a:ext uri="{FF2B5EF4-FFF2-40B4-BE49-F238E27FC236}">
                <a16:creationId xmlns:a16="http://schemas.microsoft.com/office/drawing/2014/main" id="{918A0DF6-0391-4543-A5FC-95ACB9846185}"/>
              </a:ext>
            </a:extLst>
          </p:cNvPr>
          <p:cNvSpPr txBox="1">
            <a:spLocks/>
          </p:cNvSpPr>
          <p:nvPr/>
        </p:nvSpPr>
        <p:spPr>
          <a:xfrm>
            <a:off x="1614888" y="307276"/>
            <a:ext cx="7704000" cy="54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MX" sz="7200" dirty="0">
                <a:latin typeface="Almond Nougat" panose="02000600000000000000" pitchFamily="2" charset="0"/>
              </a:rPr>
              <a:t>REFINAMIENTO DE ARTEFACTOS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EE0787B-DAE8-4486-892F-D6168A9C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02" y="2496520"/>
            <a:ext cx="4041998" cy="35055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F3BB35-B71E-4585-B41A-621A7766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72" y="2496520"/>
            <a:ext cx="4804064" cy="42492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7AA7C4-B5D1-440B-87CF-E37BB50C6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79790" y="-2128941"/>
            <a:ext cx="5610051" cy="56100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96068E-8D11-4622-A095-83A41AC68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14105">
            <a:off x="9093682" y="-1733923"/>
            <a:ext cx="4318747" cy="517979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83E5AEE-A53D-4A1F-8D91-B0CD075EF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7480">
            <a:off x="-2024452" y="2952338"/>
            <a:ext cx="6099372" cy="609937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39F0BB2-7EED-4AEF-89AA-819F34659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449">
            <a:off x="8631245" y="3196999"/>
            <a:ext cx="5610051" cy="56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3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8;p35">
            <a:extLst>
              <a:ext uri="{FF2B5EF4-FFF2-40B4-BE49-F238E27FC236}">
                <a16:creationId xmlns:a16="http://schemas.microsoft.com/office/drawing/2014/main" id="{DDB1F1E4-1DF4-4528-B6C9-95EFB627DB63}"/>
              </a:ext>
            </a:extLst>
          </p:cNvPr>
          <p:cNvSpPr txBox="1">
            <a:spLocks/>
          </p:cNvSpPr>
          <p:nvPr/>
        </p:nvSpPr>
        <p:spPr>
          <a:xfrm>
            <a:off x="1951489" y="970082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sz="5400" dirty="0">
                <a:latin typeface="Almond Nougat" panose="02000600000000000000" pitchFamily="2" charset="0"/>
              </a:rPr>
              <a:t>EVOLUCION DE LAS INTERFACES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022797-E035-4C13-B692-2F1C3D80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698" y="2138242"/>
            <a:ext cx="5124450" cy="25815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2D7307-2C83-4B0E-A65D-AC848C70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01" y="2237563"/>
            <a:ext cx="4700588" cy="24821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D61C94E-4251-4FE1-81A0-B793DFC4A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2097729" y="-2182729"/>
            <a:ext cx="5610051" cy="56100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7AE083D-1EC9-4E61-891D-8425104CB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92993">
            <a:off x="8470272" y="-2463234"/>
            <a:ext cx="5610051" cy="58633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AB9C670-D02E-4A76-9671-0AC42CE12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9804">
            <a:off x="-1948388" y="3480772"/>
            <a:ext cx="5610051" cy="561005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2379C2F-412B-4770-9F93-3537849F8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3301">
            <a:off x="8830487" y="3827364"/>
            <a:ext cx="5610051" cy="56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4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AA83693-F70C-416E-8A2D-BE47857FB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8587">
            <a:off x="-1779790" y="-2128941"/>
            <a:ext cx="5610051" cy="5610051"/>
          </a:xfrm>
          <a:prstGeom prst="rect">
            <a:avLst/>
          </a:prstGeom>
        </p:spPr>
      </p:pic>
      <p:sp>
        <p:nvSpPr>
          <p:cNvPr id="6" name="Google Shape;358;p35">
            <a:extLst>
              <a:ext uri="{FF2B5EF4-FFF2-40B4-BE49-F238E27FC236}">
                <a16:creationId xmlns:a16="http://schemas.microsoft.com/office/drawing/2014/main" id="{80AF0E3B-BB74-447E-B67E-71B10E50A8ED}"/>
              </a:ext>
            </a:extLst>
          </p:cNvPr>
          <p:cNvSpPr txBox="1">
            <a:spLocks/>
          </p:cNvSpPr>
          <p:nvPr/>
        </p:nvSpPr>
        <p:spPr>
          <a:xfrm>
            <a:off x="1408790" y="655107"/>
            <a:ext cx="834331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 sz="6000" dirty="0">
                <a:latin typeface="Almond Nougat" panose="02000600000000000000" pitchFamily="2" charset="0"/>
              </a:rPr>
              <a:t>EVOLUCION DE LAS INTERFACES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569424E-9DD1-494F-9482-52328B3DB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8" t="6329" r="6892" b="11615"/>
          <a:stretch/>
        </p:blipFill>
        <p:spPr>
          <a:xfrm>
            <a:off x="438476" y="1842725"/>
            <a:ext cx="5639674" cy="29175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B5232B-EC8F-43BF-BC97-41CAB4DF7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6476">
            <a:off x="-1098471" y="3731010"/>
            <a:ext cx="5610051" cy="561005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A0FBEB1-707B-46F3-8B6C-8E5A6A8CF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8504">
            <a:off x="8836232" y="3397867"/>
            <a:ext cx="5610051" cy="561005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B0C4EE5-A1D0-4B49-9B50-2E74862CC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21379">
            <a:off x="8668947" y="-2064919"/>
            <a:ext cx="5610051" cy="56100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B62791-915A-41CB-B3DC-943C3B01D2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47" t="9628" r="3967" b="9158"/>
          <a:stretch/>
        </p:blipFill>
        <p:spPr>
          <a:xfrm>
            <a:off x="6223512" y="1842725"/>
            <a:ext cx="5747002" cy="29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75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387</Words>
  <Application>Microsoft Office PowerPoint</Application>
  <PresentationFormat>Panorámica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3" baseType="lpstr">
      <vt:lpstr>Almond Nougat</vt:lpstr>
      <vt:lpstr>Aptos</vt:lpstr>
      <vt:lpstr>Arial</vt:lpstr>
      <vt:lpstr>Arima Madurai</vt:lpstr>
      <vt:lpstr>Calibri</vt:lpstr>
      <vt:lpstr>Calibri Light</vt:lpstr>
      <vt:lpstr>DM Sans</vt:lpstr>
      <vt:lpstr>Segoe UI</vt:lpstr>
      <vt:lpstr>Segoe UI Emoji</vt:lpstr>
      <vt:lpstr>Symbol</vt:lpstr>
      <vt:lpstr>Tema de Office</vt:lpstr>
      <vt:lpstr>MI RANCHO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RANCHO</dc:title>
  <dc:creator>JOSE JESUS MG</dc:creator>
  <cp:lastModifiedBy>JOSE JESUS MG</cp:lastModifiedBy>
  <cp:revision>6</cp:revision>
  <dcterms:created xsi:type="dcterms:W3CDTF">2024-12-02T01:34:38Z</dcterms:created>
  <dcterms:modified xsi:type="dcterms:W3CDTF">2024-12-02T02:23:17Z</dcterms:modified>
</cp:coreProperties>
</file>